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6" r:id="rId4"/>
    <p:sldId id="265" r:id="rId5"/>
    <p:sldId id="267" r:id="rId6"/>
    <p:sldId id="268" r:id="rId7"/>
    <p:sldId id="269" r:id="rId8"/>
    <p:sldId id="270"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344C-1710-410D-866B-8455F1EE95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7C52AC-D928-49FE-9F99-2D3C34D8A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B2521D-2E9F-4052-8B8E-2D1CD52C8738}"/>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5" name="Footer Placeholder 4">
            <a:extLst>
              <a:ext uri="{FF2B5EF4-FFF2-40B4-BE49-F238E27FC236}">
                <a16:creationId xmlns:a16="http://schemas.microsoft.com/office/drawing/2014/main" id="{7E7BC8B3-04CE-4276-AE3E-4918C581C1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39213A-FEC7-4E7C-A60A-CD1094E1DCCA}"/>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118317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ECDF5-0B3B-43E3-B045-CEA6238EA3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6C1121-3B85-44BC-B17B-FDC2B9241A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793633-2A3F-4F11-901A-D8624F8D30DD}"/>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5" name="Footer Placeholder 4">
            <a:extLst>
              <a:ext uri="{FF2B5EF4-FFF2-40B4-BE49-F238E27FC236}">
                <a16:creationId xmlns:a16="http://schemas.microsoft.com/office/drawing/2014/main" id="{BADE73C3-1EC3-48FB-B8CA-84709C78A9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1C49D6-87E8-4920-82A6-BA2A0C0253DE}"/>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333549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2B5453-6F92-452E-BE4A-2A6DAD6BE3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847FE6-D201-4BB1-949D-D8F2F1C0B5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8B6285-89B8-4920-A831-740806757B08}"/>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5" name="Footer Placeholder 4">
            <a:extLst>
              <a:ext uri="{FF2B5EF4-FFF2-40B4-BE49-F238E27FC236}">
                <a16:creationId xmlns:a16="http://schemas.microsoft.com/office/drawing/2014/main" id="{5D384472-AA05-45AB-826B-88DEA02259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5BA84F-7550-4628-A778-15691D9D2BDA}"/>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395424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B8B7-537E-45D3-A9EF-7BD53A2E27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7AFE1F-16DC-4FDC-AD0A-F54A3C5853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635D73-EB4D-4AB6-BBE7-662E9AE400F8}"/>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5" name="Footer Placeholder 4">
            <a:extLst>
              <a:ext uri="{FF2B5EF4-FFF2-40B4-BE49-F238E27FC236}">
                <a16:creationId xmlns:a16="http://schemas.microsoft.com/office/drawing/2014/main" id="{ABEA8B5C-7F7F-4CF8-9DC9-80A9203689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05E163-5B73-4145-80BB-D79131D5DD41}"/>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43311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FD79-2226-4B8B-9AC0-19FB6239A2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9C7B2F-F1EC-4504-830D-01711D7E3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78A201-8B1D-40F7-B409-FA9ED4CAD938}"/>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5" name="Footer Placeholder 4">
            <a:extLst>
              <a:ext uri="{FF2B5EF4-FFF2-40B4-BE49-F238E27FC236}">
                <a16:creationId xmlns:a16="http://schemas.microsoft.com/office/drawing/2014/main" id="{8F0A96D1-455A-41BE-A7EC-257D1F692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03D5D6-26C8-4D6C-8E5A-F19F8460ACD9}"/>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316314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AC14F-BE18-4220-8066-1F32F414BA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804412-0D9A-4FD2-B561-034B1D6C18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AF3537-19D9-46D1-B5D3-46FDD3102A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A2CEE42-AAFE-4F46-9A3E-418A1D3310BE}"/>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6" name="Footer Placeholder 5">
            <a:extLst>
              <a:ext uri="{FF2B5EF4-FFF2-40B4-BE49-F238E27FC236}">
                <a16:creationId xmlns:a16="http://schemas.microsoft.com/office/drawing/2014/main" id="{EEE10AFF-E8E2-4D47-957A-5BFE199244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1F1321-A444-45B2-BAF0-7A53E770DAAC}"/>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243797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E92C0-5DE4-436A-958A-C496A5FE459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37E6F3-03D3-48AD-9905-78FD76F3C0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67B03F-4985-4A24-B70A-0CED487072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E751EB-5989-4062-AC70-C968228A7E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B0890B-7129-42C2-BFE8-BA5EF8CDBC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3B45AD-A1CB-4C7E-90A9-0ACDBCB2D2F2}"/>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8" name="Footer Placeholder 7">
            <a:extLst>
              <a:ext uri="{FF2B5EF4-FFF2-40B4-BE49-F238E27FC236}">
                <a16:creationId xmlns:a16="http://schemas.microsoft.com/office/drawing/2014/main" id="{D45BAAF3-AB5B-44D4-8417-0C76E54E94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017F9A-19A5-4B99-99B7-3588EB8BF012}"/>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32458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BBDF-CFEE-40C8-9262-BC0795934D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9DFADD-A5C2-422C-BE8E-F936589ABB61}"/>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4" name="Footer Placeholder 3">
            <a:extLst>
              <a:ext uri="{FF2B5EF4-FFF2-40B4-BE49-F238E27FC236}">
                <a16:creationId xmlns:a16="http://schemas.microsoft.com/office/drawing/2014/main" id="{4D6BB6CB-BA0D-4D19-A386-BD1EBE69EEC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9E803F-1A56-42E2-818C-E9CC067F0030}"/>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2089460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A1684A-0635-4187-99D5-DC85F45EB7AB}"/>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3" name="Footer Placeholder 2">
            <a:extLst>
              <a:ext uri="{FF2B5EF4-FFF2-40B4-BE49-F238E27FC236}">
                <a16:creationId xmlns:a16="http://schemas.microsoft.com/office/drawing/2014/main" id="{6940400B-0BB9-4782-B367-4CE784BB4E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9D1CCF-2BAB-422B-A038-FBA73E21333F}"/>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118966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038B2-FC47-47EF-8B48-D505C90FFC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D648C0A-D48C-4B96-9C93-A614BD0EAB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CDAAB3-2560-48C0-9EE2-AEAE40CE5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9E5E33-ADC1-4848-A27B-690CA9C3C3E8}"/>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6" name="Footer Placeholder 5">
            <a:extLst>
              <a:ext uri="{FF2B5EF4-FFF2-40B4-BE49-F238E27FC236}">
                <a16:creationId xmlns:a16="http://schemas.microsoft.com/office/drawing/2014/main" id="{6D766596-E2F5-45FE-B21E-9FF2B9675F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072BBD-5CB2-44C6-9D79-5438763AC260}"/>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80582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6205-A1E1-4E8B-9E1A-99E3D7BD29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769361-687C-4CB4-A3A5-ED377F1CCE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AB10A5E-4957-4201-9511-9167FA44F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A1F6EA-2343-4E5E-A656-16338D57E4B1}"/>
              </a:ext>
            </a:extLst>
          </p:cNvPr>
          <p:cNvSpPr>
            <a:spLocks noGrp="1"/>
          </p:cNvSpPr>
          <p:nvPr>
            <p:ph type="dt" sz="half" idx="10"/>
          </p:nvPr>
        </p:nvSpPr>
        <p:spPr/>
        <p:txBody>
          <a:bodyPr/>
          <a:lstStyle/>
          <a:p>
            <a:fld id="{F6C99DE7-FCAD-4F9B-87DD-84CBB7080F69}" type="datetimeFigureOut">
              <a:rPr lang="en-GB" smtClean="0"/>
              <a:t>26/07/2019</a:t>
            </a:fld>
            <a:endParaRPr lang="en-GB"/>
          </a:p>
        </p:txBody>
      </p:sp>
      <p:sp>
        <p:nvSpPr>
          <p:cNvPr id="6" name="Footer Placeholder 5">
            <a:extLst>
              <a:ext uri="{FF2B5EF4-FFF2-40B4-BE49-F238E27FC236}">
                <a16:creationId xmlns:a16="http://schemas.microsoft.com/office/drawing/2014/main" id="{C95D745B-BF92-4849-90CC-61C599183C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635779-DD7D-44C2-AD78-9EC91FA3F5B8}"/>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414864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B1A993-F6E5-4639-B100-5BFD47329C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711F5F-367F-423E-8B19-9294310A0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032564-A218-4366-B3E2-1091B01167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99DE7-FCAD-4F9B-87DD-84CBB7080F69}" type="datetimeFigureOut">
              <a:rPr lang="en-GB" smtClean="0"/>
              <a:t>26/07/2019</a:t>
            </a:fld>
            <a:endParaRPr lang="en-GB"/>
          </a:p>
        </p:txBody>
      </p:sp>
      <p:sp>
        <p:nvSpPr>
          <p:cNvPr id="5" name="Footer Placeholder 4">
            <a:extLst>
              <a:ext uri="{FF2B5EF4-FFF2-40B4-BE49-F238E27FC236}">
                <a16:creationId xmlns:a16="http://schemas.microsoft.com/office/drawing/2014/main" id="{DECBD03E-9C45-4BEA-804D-F79934A4E1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36C9D23-5183-4C72-9AD1-CC5C19B82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4BAAE-3352-4F4B-866A-3B8CE0AD735E}" type="slidenum">
              <a:rPr lang="en-GB" smtClean="0"/>
              <a:t>‹#›</a:t>
            </a:fld>
            <a:endParaRPr lang="en-GB"/>
          </a:p>
        </p:txBody>
      </p:sp>
    </p:spTree>
    <p:extLst>
      <p:ext uri="{BB962C8B-B14F-4D97-AF65-F5344CB8AC3E}">
        <p14:creationId xmlns:p14="http://schemas.microsoft.com/office/powerpoint/2010/main" val="4234398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hyperlink" Target="http://tags.apps-1and1.net/wp-content/uploads/2018/11/Case_29_-_Selection_Appeal_-_2012_London_Olympic_Games_-_Athlete_T.pdf" TargetMode="Externa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155B60-25EC-4394-846B-177BE7A52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a16="http://schemas.microsoft.com/office/drawing/2014/main" id="{816C0F6E-1236-4143-BA2B-E2CC3FD60A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6" name="Picture 5">
            <a:extLst>
              <a:ext uri="{FF2B5EF4-FFF2-40B4-BE49-F238E27FC236}">
                <a16:creationId xmlns:a16="http://schemas.microsoft.com/office/drawing/2014/main" id="{7CAB673E-BCB7-42B7-A523-6BCA707EE7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278674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5" name="TextBox 14">
            <a:extLst>
              <a:ext uri="{FF2B5EF4-FFF2-40B4-BE49-F238E27FC236}">
                <a16:creationId xmlns:a16="http://schemas.microsoft.com/office/drawing/2014/main" id="{0F571F13-D227-496F-BC63-9BF7040E3264}"/>
              </a:ext>
            </a:extLst>
          </p:cNvPr>
          <p:cNvSpPr txBox="1"/>
          <p:nvPr/>
        </p:nvSpPr>
        <p:spPr>
          <a:xfrm>
            <a:off x="1928947" y="2096992"/>
            <a:ext cx="8334103" cy="584775"/>
          </a:xfrm>
          <a:prstGeom prst="rect">
            <a:avLst/>
          </a:prstGeom>
          <a:noFill/>
        </p:spPr>
        <p:txBody>
          <a:bodyPr wrap="square" rtlCol="0">
            <a:spAutoFit/>
          </a:bodyPr>
          <a:lstStyle/>
          <a:p>
            <a:pPr algn="ctr"/>
            <a:r>
              <a:rPr lang="en-GB" sz="3200" dirty="0">
                <a:solidFill>
                  <a:schemeClr val="accent1">
                    <a:lumMod val="50000"/>
                  </a:schemeClr>
                </a:solidFill>
                <a:latin typeface="GillSans" pitchFamily="2" charset="0"/>
              </a:rPr>
              <a:t>Justice and Fairness in Sport</a:t>
            </a:r>
          </a:p>
        </p:txBody>
      </p:sp>
      <p:sp>
        <p:nvSpPr>
          <p:cNvPr id="20" name="TextBox 19">
            <a:extLst>
              <a:ext uri="{FF2B5EF4-FFF2-40B4-BE49-F238E27FC236}">
                <a16:creationId xmlns:a16="http://schemas.microsoft.com/office/drawing/2014/main" id="{ECEEC03E-9025-4A5A-9BE8-B2EE660A9D6B}"/>
              </a:ext>
            </a:extLst>
          </p:cNvPr>
          <p:cNvSpPr txBox="1"/>
          <p:nvPr/>
        </p:nvSpPr>
        <p:spPr>
          <a:xfrm>
            <a:off x="1928947" y="3198167"/>
            <a:ext cx="2886894" cy="461665"/>
          </a:xfrm>
          <a:prstGeom prst="rect">
            <a:avLst/>
          </a:prstGeom>
          <a:noFill/>
        </p:spPr>
        <p:txBody>
          <a:bodyPr wrap="square" rtlCol="0">
            <a:spAutoFit/>
          </a:bodyPr>
          <a:lstStyle/>
          <a:p>
            <a:r>
              <a:rPr lang="en-GB" sz="2400" i="1" dirty="0">
                <a:solidFill>
                  <a:schemeClr val="accent1">
                    <a:lumMod val="50000"/>
                  </a:schemeClr>
                </a:solidFill>
                <a:latin typeface="GillSans" pitchFamily="2" charset="0"/>
              </a:rPr>
              <a:t>Aims and Objectives</a:t>
            </a:r>
          </a:p>
        </p:txBody>
      </p:sp>
      <p:sp>
        <p:nvSpPr>
          <p:cNvPr id="23" name="Rectangle 22">
            <a:extLst>
              <a:ext uri="{FF2B5EF4-FFF2-40B4-BE49-F238E27FC236}">
                <a16:creationId xmlns:a16="http://schemas.microsoft.com/office/drawing/2014/main" id="{1F0D9B8A-A622-4474-BF7B-A68F896EC45E}"/>
              </a:ext>
            </a:extLst>
          </p:cNvPr>
          <p:cNvSpPr/>
          <p:nvPr/>
        </p:nvSpPr>
        <p:spPr>
          <a:xfrm>
            <a:off x="1928946" y="3776122"/>
            <a:ext cx="8334103" cy="1938992"/>
          </a:xfrm>
          <a:prstGeom prst="rect">
            <a:avLst/>
          </a:prstGeom>
        </p:spPr>
        <p:txBody>
          <a:bodyPr wrap="square">
            <a:spAutoFit/>
          </a:bodyPr>
          <a:lstStyle/>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Demonstrate knowledge of the formalist and anti-formalist positions in relation to good sport</a:t>
            </a:r>
          </a:p>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Distinguish between formal and informal conceptions of fairness in sport</a:t>
            </a:r>
          </a:p>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Identify constitutive, regulative and auxiliary rules in sport</a:t>
            </a:r>
          </a:p>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Understand the social construction of rules and how they require interpretation in law</a:t>
            </a:r>
          </a:p>
        </p:txBody>
      </p:sp>
      <p:sp>
        <p:nvSpPr>
          <p:cNvPr id="27" name="TextBox 26">
            <a:extLst>
              <a:ext uri="{FF2B5EF4-FFF2-40B4-BE49-F238E27FC236}">
                <a16:creationId xmlns:a16="http://schemas.microsoft.com/office/drawing/2014/main" id="{105F2B8C-8343-455C-B49C-2CB7FCB3E02F}"/>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9" name="Picture 8">
            <a:extLst>
              <a:ext uri="{FF2B5EF4-FFF2-40B4-BE49-F238E27FC236}">
                <a16:creationId xmlns:a16="http://schemas.microsoft.com/office/drawing/2014/main" id="{F5B74BCB-0E16-47B3-889A-D380B8B116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227923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5" name="TextBox 14">
            <a:extLst>
              <a:ext uri="{FF2B5EF4-FFF2-40B4-BE49-F238E27FC236}">
                <a16:creationId xmlns:a16="http://schemas.microsoft.com/office/drawing/2014/main" id="{0F571F13-D227-496F-BC63-9BF7040E3264}"/>
              </a:ext>
            </a:extLst>
          </p:cNvPr>
          <p:cNvSpPr txBox="1"/>
          <p:nvPr/>
        </p:nvSpPr>
        <p:spPr>
          <a:xfrm>
            <a:off x="1928947" y="2096992"/>
            <a:ext cx="8334103" cy="584775"/>
          </a:xfrm>
          <a:prstGeom prst="rect">
            <a:avLst/>
          </a:prstGeom>
          <a:noFill/>
        </p:spPr>
        <p:txBody>
          <a:bodyPr wrap="square" rtlCol="0">
            <a:spAutoFit/>
          </a:bodyPr>
          <a:lstStyle/>
          <a:p>
            <a:pPr algn="ctr"/>
            <a:r>
              <a:rPr lang="en-GB" sz="3200" dirty="0">
                <a:solidFill>
                  <a:schemeClr val="accent1">
                    <a:lumMod val="50000"/>
                  </a:schemeClr>
                </a:solidFill>
                <a:latin typeface="GillSans" pitchFamily="2" charset="0"/>
              </a:rPr>
              <a:t>Justice and Fairness in Sport</a:t>
            </a:r>
          </a:p>
        </p:txBody>
      </p:sp>
      <p:sp>
        <p:nvSpPr>
          <p:cNvPr id="20" name="TextBox 19">
            <a:extLst>
              <a:ext uri="{FF2B5EF4-FFF2-40B4-BE49-F238E27FC236}">
                <a16:creationId xmlns:a16="http://schemas.microsoft.com/office/drawing/2014/main" id="{ECEEC03E-9025-4A5A-9BE8-B2EE660A9D6B}"/>
              </a:ext>
            </a:extLst>
          </p:cNvPr>
          <p:cNvSpPr txBox="1"/>
          <p:nvPr/>
        </p:nvSpPr>
        <p:spPr>
          <a:xfrm>
            <a:off x="1741714" y="2889577"/>
            <a:ext cx="1285874"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1:</a:t>
            </a:r>
          </a:p>
        </p:txBody>
      </p:sp>
      <p:sp>
        <p:nvSpPr>
          <p:cNvPr id="23" name="Rectangle 22">
            <a:extLst>
              <a:ext uri="{FF2B5EF4-FFF2-40B4-BE49-F238E27FC236}">
                <a16:creationId xmlns:a16="http://schemas.microsoft.com/office/drawing/2014/main" id="{1F0D9B8A-A622-4474-BF7B-A68F896EC45E}"/>
              </a:ext>
            </a:extLst>
          </p:cNvPr>
          <p:cNvSpPr/>
          <p:nvPr/>
        </p:nvSpPr>
        <p:spPr>
          <a:xfrm>
            <a:off x="2847703" y="2920354"/>
            <a:ext cx="7045234" cy="707886"/>
          </a:xfrm>
          <a:prstGeom prst="rect">
            <a:avLst/>
          </a:prstGeom>
        </p:spPr>
        <p:txBody>
          <a:bodyPr wrap="square">
            <a:spAutoFit/>
          </a:bodyPr>
          <a:lstStyle/>
          <a:p>
            <a:pPr lvl="0"/>
            <a:r>
              <a:rPr lang="en-GB" sz="2000" dirty="0">
                <a:solidFill>
                  <a:schemeClr val="accent1">
                    <a:lumMod val="50000"/>
                  </a:schemeClr>
                </a:solidFill>
                <a:latin typeface="GillSans" pitchFamily="2" charset="0"/>
              </a:rPr>
              <a:t>In groups, come up with three examples of fair and three examples of unfair play in sport</a:t>
            </a:r>
          </a:p>
        </p:txBody>
      </p:sp>
      <p:sp>
        <p:nvSpPr>
          <p:cNvPr id="27" name="TextBox 26">
            <a:extLst>
              <a:ext uri="{FF2B5EF4-FFF2-40B4-BE49-F238E27FC236}">
                <a16:creationId xmlns:a16="http://schemas.microsoft.com/office/drawing/2014/main" id="{105F2B8C-8343-455C-B49C-2CB7FCB3E02F}"/>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4" name="Picture 3">
            <a:extLst>
              <a:ext uri="{FF2B5EF4-FFF2-40B4-BE49-F238E27FC236}">
                <a16:creationId xmlns:a16="http://schemas.microsoft.com/office/drawing/2014/main" id="{EB6188B2-C98F-4F5C-BFA5-42DE512250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13" name="Rectangle 12">
            <a:extLst>
              <a:ext uri="{FF2B5EF4-FFF2-40B4-BE49-F238E27FC236}">
                <a16:creationId xmlns:a16="http://schemas.microsoft.com/office/drawing/2014/main" id="{A9329762-5D51-4085-A619-0B201E5F96A1}"/>
              </a:ext>
            </a:extLst>
          </p:cNvPr>
          <p:cNvSpPr/>
          <p:nvPr/>
        </p:nvSpPr>
        <p:spPr>
          <a:xfrm>
            <a:off x="2847703" y="3866827"/>
            <a:ext cx="7498080" cy="400110"/>
          </a:xfrm>
          <a:prstGeom prst="rect">
            <a:avLst/>
          </a:prstGeom>
        </p:spPr>
        <p:txBody>
          <a:bodyPr wrap="square">
            <a:spAutoFit/>
          </a:bodyPr>
          <a:lstStyle/>
          <a:p>
            <a:pPr lvl="0"/>
            <a:r>
              <a:rPr lang="en-GB" sz="2000" dirty="0">
                <a:solidFill>
                  <a:schemeClr val="accent1">
                    <a:lumMod val="50000"/>
                  </a:schemeClr>
                </a:solidFill>
                <a:latin typeface="GillSans" pitchFamily="2" charset="0"/>
              </a:rPr>
              <a:t>What makes them examples of fair or unfair play?</a:t>
            </a:r>
          </a:p>
        </p:txBody>
      </p:sp>
      <p:sp>
        <p:nvSpPr>
          <p:cNvPr id="16" name="Rectangle 15">
            <a:extLst>
              <a:ext uri="{FF2B5EF4-FFF2-40B4-BE49-F238E27FC236}">
                <a16:creationId xmlns:a16="http://schemas.microsoft.com/office/drawing/2014/main" id="{496996B7-E0BB-4630-9117-9647C8B6B4B6}"/>
              </a:ext>
            </a:extLst>
          </p:cNvPr>
          <p:cNvSpPr/>
          <p:nvPr/>
        </p:nvSpPr>
        <p:spPr>
          <a:xfrm>
            <a:off x="2847703" y="4505524"/>
            <a:ext cx="7045234" cy="707886"/>
          </a:xfrm>
          <a:prstGeom prst="rect">
            <a:avLst/>
          </a:prstGeom>
        </p:spPr>
        <p:txBody>
          <a:bodyPr wrap="square">
            <a:spAutoFit/>
          </a:bodyPr>
          <a:lstStyle/>
          <a:p>
            <a:pPr lvl="0"/>
            <a:r>
              <a:rPr lang="en-GB" sz="2000" dirty="0">
                <a:solidFill>
                  <a:schemeClr val="accent1">
                    <a:lumMod val="50000"/>
                  </a:schemeClr>
                </a:solidFill>
                <a:latin typeface="GillSans" pitchFamily="2" charset="0"/>
              </a:rPr>
              <a:t>Are the examples of unfair play uncontested or can they be counter-argued?</a:t>
            </a:r>
          </a:p>
        </p:txBody>
      </p:sp>
    </p:spTree>
    <p:extLst>
      <p:ext uri="{BB962C8B-B14F-4D97-AF65-F5344CB8AC3E}">
        <p14:creationId xmlns:p14="http://schemas.microsoft.com/office/powerpoint/2010/main" val="29763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5" name="TextBox 14">
            <a:extLst>
              <a:ext uri="{FF2B5EF4-FFF2-40B4-BE49-F238E27FC236}">
                <a16:creationId xmlns:a16="http://schemas.microsoft.com/office/drawing/2014/main" id="{0F571F13-D227-496F-BC63-9BF7040E3264}"/>
              </a:ext>
            </a:extLst>
          </p:cNvPr>
          <p:cNvSpPr txBox="1"/>
          <p:nvPr/>
        </p:nvSpPr>
        <p:spPr>
          <a:xfrm>
            <a:off x="1928947" y="2096992"/>
            <a:ext cx="8334103" cy="584775"/>
          </a:xfrm>
          <a:prstGeom prst="rect">
            <a:avLst/>
          </a:prstGeom>
          <a:noFill/>
        </p:spPr>
        <p:txBody>
          <a:bodyPr wrap="square" rtlCol="0">
            <a:spAutoFit/>
          </a:bodyPr>
          <a:lstStyle/>
          <a:p>
            <a:pPr algn="ctr"/>
            <a:r>
              <a:rPr lang="en-GB" sz="3200" dirty="0">
                <a:solidFill>
                  <a:schemeClr val="accent1">
                    <a:lumMod val="50000"/>
                  </a:schemeClr>
                </a:solidFill>
                <a:latin typeface="GillSans" pitchFamily="2" charset="0"/>
              </a:rPr>
              <a:t>Justice and Fairness in Sport</a:t>
            </a:r>
          </a:p>
        </p:txBody>
      </p:sp>
      <p:sp>
        <p:nvSpPr>
          <p:cNvPr id="20" name="TextBox 19">
            <a:extLst>
              <a:ext uri="{FF2B5EF4-FFF2-40B4-BE49-F238E27FC236}">
                <a16:creationId xmlns:a16="http://schemas.microsoft.com/office/drawing/2014/main" id="{ECEEC03E-9025-4A5A-9BE8-B2EE660A9D6B}"/>
              </a:ext>
            </a:extLst>
          </p:cNvPr>
          <p:cNvSpPr txBox="1"/>
          <p:nvPr/>
        </p:nvSpPr>
        <p:spPr>
          <a:xfrm>
            <a:off x="1741714" y="2889577"/>
            <a:ext cx="1285874" cy="461665"/>
          </a:xfrm>
          <a:prstGeom prst="rect">
            <a:avLst/>
          </a:prstGeom>
          <a:noFill/>
        </p:spPr>
        <p:txBody>
          <a:bodyPr wrap="square" rtlCol="0">
            <a:spAutoFit/>
          </a:bodyPr>
          <a:lstStyle/>
          <a:p>
            <a:r>
              <a:rPr lang="en-GB" sz="2400" i="1" dirty="0">
                <a:solidFill>
                  <a:schemeClr val="accent1">
                    <a:lumMod val="50000"/>
                  </a:schemeClr>
                </a:solidFill>
                <a:latin typeface="GillSans" pitchFamily="2" charset="0"/>
              </a:rPr>
              <a:t>Task 2:</a:t>
            </a:r>
          </a:p>
        </p:txBody>
      </p:sp>
      <p:sp>
        <p:nvSpPr>
          <p:cNvPr id="23" name="Rectangle 22">
            <a:extLst>
              <a:ext uri="{FF2B5EF4-FFF2-40B4-BE49-F238E27FC236}">
                <a16:creationId xmlns:a16="http://schemas.microsoft.com/office/drawing/2014/main" id="{1F0D9B8A-A622-4474-BF7B-A68F896EC45E}"/>
              </a:ext>
            </a:extLst>
          </p:cNvPr>
          <p:cNvSpPr/>
          <p:nvPr/>
        </p:nvSpPr>
        <p:spPr>
          <a:xfrm>
            <a:off x="2702976" y="2883851"/>
            <a:ext cx="6873253" cy="461665"/>
          </a:xfrm>
          <a:prstGeom prst="rect">
            <a:avLst/>
          </a:prstGeom>
        </p:spPr>
        <p:txBody>
          <a:bodyPr wrap="square">
            <a:spAutoFit/>
          </a:bodyPr>
          <a:lstStyle/>
          <a:p>
            <a:pPr lvl="0"/>
            <a:r>
              <a:rPr lang="en-GB" sz="2400" i="1" dirty="0">
                <a:solidFill>
                  <a:schemeClr val="accent1">
                    <a:lumMod val="50000"/>
                  </a:schemeClr>
                </a:solidFill>
                <a:latin typeface="GillSans" pitchFamily="2" charset="0"/>
              </a:rPr>
              <a:t>Which of these statements do you most agree with?</a:t>
            </a:r>
          </a:p>
        </p:txBody>
      </p:sp>
      <p:sp>
        <p:nvSpPr>
          <p:cNvPr id="27" name="TextBox 26">
            <a:extLst>
              <a:ext uri="{FF2B5EF4-FFF2-40B4-BE49-F238E27FC236}">
                <a16:creationId xmlns:a16="http://schemas.microsoft.com/office/drawing/2014/main" id="{105F2B8C-8343-455C-B49C-2CB7FCB3E02F}"/>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4" name="Picture 3">
            <a:extLst>
              <a:ext uri="{FF2B5EF4-FFF2-40B4-BE49-F238E27FC236}">
                <a16:creationId xmlns:a16="http://schemas.microsoft.com/office/drawing/2014/main" id="{EB6188B2-C98F-4F5C-BFA5-42DE512250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11" name="Rectangle 10">
            <a:extLst>
              <a:ext uri="{FF2B5EF4-FFF2-40B4-BE49-F238E27FC236}">
                <a16:creationId xmlns:a16="http://schemas.microsoft.com/office/drawing/2014/main" id="{E7C455DE-7001-46A1-8149-5BC2E379096F}"/>
              </a:ext>
            </a:extLst>
          </p:cNvPr>
          <p:cNvSpPr/>
          <p:nvPr/>
        </p:nvSpPr>
        <p:spPr>
          <a:xfrm>
            <a:off x="2759251" y="3825927"/>
            <a:ext cx="4834623" cy="707886"/>
          </a:xfrm>
          <a:prstGeom prst="rect">
            <a:avLst/>
          </a:prstGeom>
        </p:spPr>
        <p:txBody>
          <a:bodyPr wrap="square">
            <a:spAutoFit/>
          </a:bodyPr>
          <a:lstStyle/>
          <a:p>
            <a:pPr lvl="0"/>
            <a:r>
              <a:rPr lang="en-GB" sz="2000" dirty="0">
                <a:solidFill>
                  <a:schemeClr val="accent1">
                    <a:lumMod val="50000"/>
                  </a:schemeClr>
                </a:solidFill>
                <a:latin typeface="GillSans" pitchFamily="2" charset="0"/>
              </a:rPr>
              <a:t>Playing fair in sport merely requires adherence to the written rules</a:t>
            </a:r>
          </a:p>
        </p:txBody>
      </p:sp>
      <p:sp>
        <p:nvSpPr>
          <p:cNvPr id="12" name="Rectangle 11">
            <a:extLst>
              <a:ext uri="{FF2B5EF4-FFF2-40B4-BE49-F238E27FC236}">
                <a16:creationId xmlns:a16="http://schemas.microsoft.com/office/drawing/2014/main" id="{7CAC1857-95E3-4769-A741-1EBD8968DB08}"/>
              </a:ext>
            </a:extLst>
          </p:cNvPr>
          <p:cNvSpPr/>
          <p:nvPr/>
        </p:nvSpPr>
        <p:spPr>
          <a:xfrm>
            <a:off x="2759251" y="5160814"/>
            <a:ext cx="5682364" cy="707886"/>
          </a:xfrm>
          <a:prstGeom prst="rect">
            <a:avLst/>
          </a:prstGeom>
        </p:spPr>
        <p:txBody>
          <a:bodyPr wrap="square">
            <a:spAutoFit/>
          </a:bodyPr>
          <a:lstStyle/>
          <a:p>
            <a:pPr lvl="0"/>
            <a:r>
              <a:rPr lang="en-GB" sz="2000" dirty="0">
                <a:solidFill>
                  <a:schemeClr val="accent1">
                    <a:lumMod val="50000"/>
                  </a:schemeClr>
                </a:solidFill>
                <a:latin typeface="GillSans" pitchFamily="2" charset="0"/>
              </a:rPr>
              <a:t>Playing fair in sport requires adherence to an unwritten ‘spirit of sport’ as well as the written rules</a:t>
            </a:r>
          </a:p>
        </p:txBody>
      </p:sp>
      <p:sp>
        <p:nvSpPr>
          <p:cNvPr id="6" name="Star: 5 Points 5">
            <a:extLst>
              <a:ext uri="{FF2B5EF4-FFF2-40B4-BE49-F238E27FC236}">
                <a16:creationId xmlns:a16="http://schemas.microsoft.com/office/drawing/2014/main" id="{27E39FB0-04B0-4234-AD66-0FD2E2F59246}"/>
              </a:ext>
            </a:extLst>
          </p:cNvPr>
          <p:cNvSpPr/>
          <p:nvPr/>
        </p:nvSpPr>
        <p:spPr>
          <a:xfrm>
            <a:off x="1741714" y="3775698"/>
            <a:ext cx="853439" cy="799015"/>
          </a:xfrm>
          <a:prstGeom prst="star5">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tar: 5 Points 13">
            <a:extLst>
              <a:ext uri="{FF2B5EF4-FFF2-40B4-BE49-F238E27FC236}">
                <a16:creationId xmlns:a16="http://schemas.microsoft.com/office/drawing/2014/main" id="{53B526DE-F818-4E6D-9119-0AF476B181E0}"/>
              </a:ext>
            </a:extLst>
          </p:cNvPr>
          <p:cNvSpPr/>
          <p:nvPr/>
        </p:nvSpPr>
        <p:spPr>
          <a:xfrm>
            <a:off x="1741714" y="5115250"/>
            <a:ext cx="853439" cy="799015"/>
          </a:xfrm>
          <a:prstGeom prst="star5">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F00E78D-CACB-4E24-ADB2-7260168A3097}"/>
              </a:ext>
            </a:extLst>
          </p:cNvPr>
          <p:cNvSpPr/>
          <p:nvPr/>
        </p:nvSpPr>
        <p:spPr>
          <a:xfrm>
            <a:off x="6949438" y="3975150"/>
            <a:ext cx="2178505" cy="400110"/>
          </a:xfrm>
          <a:prstGeom prst="rect">
            <a:avLst/>
          </a:prstGeom>
          <a:solidFill>
            <a:schemeClr val="accent1">
              <a:lumMod val="50000"/>
            </a:schemeClr>
          </a:solidFill>
        </p:spPr>
        <p:txBody>
          <a:bodyPr wrap="square">
            <a:spAutoFit/>
          </a:bodyPr>
          <a:lstStyle/>
          <a:p>
            <a:pPr lvl="0" algn="ctr"/>
            <a:r>
              <a:rPr lang="en-GB" sz="2000" dirty="0">
                <a:solidFill>
                  <a:schemeClr val="bg1"/>
                </a:solidFill>
                <a:latin typeface="GillSans" pitchFamily="2" charset="0"/>
              </a:rPr>
              <a:t>Formalist position</a:t>
            </a:r>
          </a:p>
        </p:txBody>
      </p:sp>
      <p:sp>
        <p:nvSpPr>
          <p:cNvPr id="17" name="Rectangle 16">
            <a:extLst>
              <a:ext uri="{FF2B5EF4-FFF2-40B4-BE49-F238E27FC236}">
                <a16:creationId xmlns:a16="http://schemas.microsoft.com/office/drawing/2014/main" id="{5C1F4421-5955-485B-9005-0DF3C3B710C3}"/>
              </a:ext>
            </a:extLst>
          </p:cNvPr>
          <p:cNvSpPr/>
          <p:nvPr/>
        </p:nvSpPr>
        <p:spPr>
          <a:xfrm>
            <a:off x="8486977" y="5160814"/>
            <a:ext cx="2178505" cy="707886"/>
          </a:xfrm>
          <a:prstGeom prst="rect">
            <a:avLst/>
          </a:prstGeom>
          <a:solidFill>
            <a:schemeClr val="accent1">
              <a:lumMod val="50000"/>
            </a:schemeClr>
          </a:solidFill>
        </p:spPr>
        <p:txBody>
          <a:bodyPr wrap="square">
            <a:spAutoFit/>
          </a:bodyPr>
          <a:lstStyle/>
          <a:p>
            <a:pPr lvl="0" algn="ctr"/>
            <a:r>
              <a:rPr lang="en-GB" sz="2000" dirty="0">
                <a:solidFill>
                  <a:schemeClr val="bg1"/>
                </a:solidFill>
                <a:latin typeface="GillSans" pitchFamily="2" charset="0"/>
              </a:rPr>
              <a:t>Anti-formalist position</a:t>
            </a:r>
          </a:p>
        </p:txBody>
      </p:sp>
    </p:spTree>
    <p:extLst>
      <p:ext uri="{BB962C8B-B14F-4D97-AF65-F5344CB8AC3E}">
        <p14:creationId xmlns:p14="http://schemas.microsoft.com/office/powerpoint/2010/main" val="397652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7" name="TextBox 26">
            <a:extLst>
              <a:ext uri="{FF2B5EF4-FFF2-40B4-BE49-F238E27FC236}">
                <a16:creationId xmlns:a16="http://schemas.microsoft.com/office/drawing/2014/main" id="{105F2B8C-8343-455C-B49C-2CB7FCB3E02F}"/>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4" name="Picture 3">
            <a:extLst>
              <a:ext uri="{FF2B5EF4-FFF2-40B4-BE49-F238E27FC236}">
                <a16:creationId xmlns:a16="http://schemas.microsoft.com/office/drawing/2014/main" id="{EB6188B2-C98F-4F5C-BFA5-42DE512250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18" name="Rectangle 17">
            <a:extLst>
              <a:ext uri="{FF2B5EF4-FFF2-40B4-BE49-F238E27FC236}">
                <a16:creationId xmlns:a16="http://schemas.microsoft.com/office/drawing/2014/main" id="{2B6CB4FE-9332-4AD6-84C0-54C75E41BFB6}"/>
              </a:ext>
            </a:extLst>
          </p:cNvPr>
          <p:cNvSpPr/>
          <p:nvPr/>
        </p:nvSpPr>
        <p:spPr>
          <a:xfrm>
            <a:off x="721445" y="2159453"/>
            <a:ext cx="6254121" cy="400110"/>
          </a:xfrm>
          <a:prstGeom prst="rect">
            <a:avLst/>
          </a:prstGeom>
        </p:spPr>
        <p:txBody>
          <a:bodyPr wrap="square">
            <a:spAutoFit/>
          </a:bodyPr>
          <a:lstStyle/>
          <a:p>
            <a:pPr lvl="0"/>
            <a:r>
              <a:rPr lang="en-GB" sz="2000" dirty="0">
                <a:solidFill>
                  <a:schemeClr val="accent1">
                    <a:lumMod val="50000"/>
                  </a:schemeClr>
                </a:solidFill>
                <a:latin typeface="GillSans" pitchFamily="2" charset="0"/>
              </a:rPr>
              <a:t>Some philosophical positions on fair play in sport:</a:t>
            </a:r>
          </a:p>
        </p:txBody>
      </p:sp>
      <p:sp>
        <p:nvSpPr>
          <p:cNvPr id="19" name="Rectangle 18">
            <a:extLst>
              <a:ext uri="{FF2B5EF4-FFF2-40B4-BE49-F238E27FC236}">
                <a16:creationId xmlns:a16="http://schemas.microsoft.com/office/drawing/2014/main" id="{65733970-D98F-40C3-93C6-9FBF77DACD27}"/>
              </a:ext>
            </a:extLst>
          </p:cNvPr>
          <p:cNvSpPr/>
          <p:nvPr/>
        </p:nvSpPr>
        <p:spPr>
          <a:xfrm>
            <a:off x="1661971" y="2778938"/>
            <a:ext cx="1377320" cy="400110"/>
          </a:xfrm>
          <a:prstGeom prst="rect">
            <a:avLst/>
          </a:prstGeom>
        </p:spPr>
        <p:txBody>
          <a:bodyPr wrap="square">
            <a:spAutoFit/>
          </a:bodyPr>
          <a:lstStyle/>
          <a:p>
            <a:pPr lvl="0"/>
            <a:r>
              <a:rPr lang="en-GB" sz="2000" dirty="0">
                <a:solidFill>
                  <a:schemeClr val="accent1">
                    <a:lumMod val="50000"/>
                  </a:schemeClr>
                </a:solidFill>
                <a:latin typeface="GillSans" pitchFamily="2" charset="0"/>
              </a:rPr>
              <a:t>Formalism: </a:t>
            </a:r>
          </a:p>
        </p:txBody>
      </p:sp>
      <p:sp>
        <p:nvSpPr>
          <p:cNvPr id="2" name="Rectangle 1">
            <a:extLst>
              <a:ext uri="{FF2B5EF4-FFF2-40B4-BE49-F238E27FC236}">
                <a16:creationId xmlns:a16="http://schemas.microsoft.com/office/drawing/2014/main" id="{E8293E50-EED4-483D-BA44-41F3D6A1D9D1}"/>
              </a:ext>
            </a:extLst>
          </p:cNvPr>
          <p:cNvSpPr/>
          <p:nvPr/>
        </p:nvSpPr>
        <p:spPr>
          <a:xfrm>
            <a:off x="4420755" y="2776083"/>
            <a:ext cx="6096000" cy="646331"/>
          </a:xfrm>
          <a:prstGeom prst="rect">
            <a:avLst/>
          </a:prstGeom>
        </p:spPr>
        <p:txBody>
          <a:bodyPr>
            <a:spAutoFit/>
          </a:bodyPr>
          <a:lstStyle/>
          <a:p>
            <a:r>
              <a:rPr lang="en-GB" dirty="0">
                <a:solidFill>
                  <a:schemeClr val="accent1">
                    <a:lumMod val="50000"/>
                  </a:schemeClr>
                </a:solidFill>
                <a:latin typeface="GillSans" pitchFamily="2" charset="0"/>
              </a:rPr>
              <a:t>the view that games / sports are defined purely by reference to their formal rules</a:t>
            </a:r>
            <a:endParaRPr lang="en-GB" dirty="0"/>
          </a:p>
        </p:txBody>
      </p:sp>
      <p:sp>
        <p:nvSpPr>
          <p:cNvPr id="21" name="Rectangle 20">
            <a:extLst>
              <a:ext uri="{FF2B5EF4-FFF2-40B4-BE49-F238E27FC236}">
                <a16:creationId xmlns:a16="http://schemas.microsoft.com/office/drawing/2014/main" id="{AB7245B2-32D5-4CFD-8040-4174CA9AF53B}"/>
              </a:ext>
            </a:extLst>
          </p:cNvPr>
          <p:cNvSpPr/>
          <p:nvPr/>
        </p:nvSpPr>
        <p:spPr>
          <a:xfrm>
            <a:off x="4420755" y="3420148"/>
            <a:ext cx="6096000" cy="369332"/>
          </a:xfrm>
          <a:prstGeom prst="rect">
            <a:avLst/>
          </a:prstGeom>
        </p:spPr>
        <p:txBody>
          <a:bodyPr>
            <a:spAutoFit/>
          </a:bodyPr>
          <a:lstStyle/>
          <a:p>
            <a:r>
              <a:rPr lang="en-GB" dirty="0">
                <a:solidFill>
                  <a:schemeClr val="accent1">
                    <a:lumMod val="50000"/>
                  </a:schemeClr>
                </a:solidFill>
                <a:latin typeface="GillSans" pitchFamily="2" charset="0"/>
              </a:rPr>
              <a:t>Fair play under this view is adhering to the letter of the rule</a:t>
            </a:r>
            <a:endParaRPr lang="en-GB" dirty="0"/>
          </a:p>
        </p:txBody>
      </p:sp>
      <p:sp>
        <p:nvSpPr>
          <p:cNvPr id="22" name="Rectangle 21">
            <a:extLst>
              <a:ext uri="{FF2B5EF4-FFF2-40B4-BE49-F238E27FC236}">
                <a16:creationId xmlns:a16="http://schemas.microsoft.com/office/drawing/2014/main" id="{ED6A6E68-D9CC-44DC-BF94-5A84EA69CF4E}"/>
              </a:ext>
            </a:extLst>
          </p:cNvPr>
          <p:cNvSpPr/>
          <p:nvPr/>
        </p:nvSpPr>
        <p:spPr>
          <a:xfrm>
            <a:off x="4420755" y="3862680"/>
            <a:ext cx="6096000" cy="646331"/>
          </a:xfrm>
          <a:prstGeom prst="rect">
            <a:avLst/>
          </a:prstGeom>
        </p:spPr>
        <p:txBody>
          <a:bodyPr>
            <a:spAutoFit/>
          </a:bodyPr>
          <a:lstStyle/>
          <a:p>
            <a:r>
              <a:rPr lang="en-GB" dirty="0">
                <a:solidFill>
                  <a:schemeClr val="accent1">
                    <a:lumMod val="50000"/>
                  </a:schemeClr>
                </a:solidFill>
                <a:latin typeface="GillSans" pitchFamily="2" charset="0"/>
              </a:rPr>
              <a:t>the view that games / sports are defined by reference to a culture as to how the game is ‘normally’ played</a:t>
            </a:r>
            <a:endParaRPr lang="en-GB" dirty="0"/>
          </a:p>
        </p:txBody>
      </p:sp>
      <p:sp>
        <p:nvSpPr>
          <p:cNvPr id="24" name="Rectangle 23">
            <a:extLst>
              <a:ext uri="{FF2B5EF4-FFF2-40B4-BE49-F238E27FC236}">
                <a16:creationId xmlns:a16="http://schemas.microsoft.com/office/drawing/2014/main" id="{9FE9D78F-267C-4993-BE9C-62B12542B758}"/>
              </a:ext>
            </a:extLst>
          </p:cNvPr>
          <p:cNvSpPr/>
          <p:nvPr/>
        </p:nvSpPr>
        <p:spPr>
          <a:xfrm>
            <a:off x="4420755" y="4509011"/>
            <a:ext cx="6096000" cy="646331"/>
          </a:xfrm>
          <a:prstGeom prst="rect">
            <a:avLst/>
          </a:prstGeom>
        </p:spPr>
        <p:txBody>
          <a:bodyPr>
            <a:spAutoFit/>
          </a:bodyPr>
          <a:lstStyle/>
          <a:p>
            <a:r>
              <a:rPr lang="en-GB" dirty="0">
                <a:solidFill>
                  <a:schemeClr val="accent1">
                    <a:lumMod val="50000"/>
                  </a:schemeClr>
                </a:solidFill>
                <a:latin typeface="GillSans" pitchFamily="2" charset="0"/>
              </a:rPr>
              <a:t>Fair play under this view is adhering to a cultural acceptance of what is considered the right way to behave</a:t>
            </a:r>
            <a:endParaRPr lang="en-GB" dirty="0"/>
          </a:p>
        </p:txBody>
      </p:sp>
      <p:sp>
        <p:nvSpPr>
          <p:cNvPr id="25" name="Rectangle 24">
            <a:extLst>
              <a:ext uri="{FF2B5EF4-FFF2-40B4-BE49-F238E27FC236}">
                <a16:creationId xmlns:a16="http://schemas.microsoft.com/office/drawing/2014/main" id="{31A2C639-7394-41CE-98B3-EA3A62292FF5}"/>
              </a:ext>
            </a:extLst>
          </p:cNvPr>
          <p:cNvSpPr/>
          <p:nvPr/>
        </p:nvSpPr>
        <p:spPr>
          <a:xfrm>
            <a:off x="1661970" y="3991536"/>
            <a:ext cx="2082714" cy="400110"/>
          </a:xfrm>
          <a:prstGeom prst="rect">
            <a:avLst/>
          </a:prstGeom>
        </p:spPr>
        <p:txBody>
          <a:bodyPr wrap="square">
            <a:spAutoFit/>
          </a:bodyPr>
          <a:lstStyle/>
          <a:p>
            <a:pPr lvl="0"/>
            <a:r>
              <a:rPr lang="en-GB" sz="2000" dirty="0">
                <a:solidFill>
                  <a:schemeClr val="accent1">
                    <a:lumMod val="50000"/>
                  </a:schemeClr>
                </a:solidFill>
                <a:latin typeface="GillSans" pitchFamily="2" charset="0"/>
              </a:rPr>
              <a:t>Conventionalism: </a:t>
            </a:r>
          </a:p>
        </p:txBody>
      </p:sp>
      <p:sp>
        <p:nvSpPr>
          <p:cNvPr id="26" name="Rectangle 25">
            <a:extLst>
              <a:ext uri="{FF2B5EF4-FFF2-40B4-BE49-F238E27FC236}">
                <a16:creationId xmlns:a16="http://schemas.microsoft.com/office/drawing/2014/main" id="{2CD9E562-F4F8-41C1-8C82-20D304407571}"/>
              </a:ext>
            </a:extLst>
          </p:cNvPr>
          <p:cNvSpPr/>
          <p:nvPr/>
        </p:nvSpPr>
        <p:spPr>
          <a:xfrm>
            <a:off x="4420755" y="5223810"/>
            <a:ext cx="6096000" cy="646331"/>
          </a:xfrm>
          <a:prstGeom prst="rect">
            <a:avLst/>
          </a:prstGeom>
        </p:spPr>
        <p:txBody>
          <a:bodyPr>
            <a:spAutoFit/>
          </a:bodyPr>
          <a:lstStyle/>
          <a:p>
            <a:r>
              <a:rPr lang="en-GB" dirty="0">
                <a:solidFill>
                  <a:schemeClr val="accent1">
                    <a:lumMod val="50000"/>
                  </a:schemeClr>
                </a:solidFill>
                <a:latin typeface="GillSans" pitchFamily="2" charset="0"/>
              </a:rPr>
              <a:t>the view that games / sports are defined by the way in which the rules are interpreted in the light of wider moral values </a:t>
            </a:r>
            <a:endParaRPr lang="en-GB" dirty="0"/>
          </a:p>
        </p:txBody>
      </p:sp>
      <p:sp>
        <p:nvSpPr>
          <p:cNvPr id="28" name="Rectangle 27">
            <a:extLst>
              <a:ext uri="{FF2B5EF4-FFF2-40B4-BE49-F238E27FC236}">
                <a16:creationId xmlns:a16="http://schemas.microsoft.com/office/drawing/2014/main" id="{B71BDBFC-E956-4584-AF15-C5E8F159A00C}"/>
              </a:ext>
            </a:extLst>
          </p:cNvPr>
          <p:cNvSpPr/>
          <p:nvPr/>
        </p:nvSpPr>
        <p:spPr>
          <a:xfrm>
            <a:off x="4420755" y="5870141"/>
            <a:ext cx="6096000" cy="646331"/>
          </a:xfrm>
          <a:prstGeom prst="rect">
            <a:avLst/>
          </a:prstGeom>
        </p:spPr>
        <p:txBody>
          <a:bodyPr>
            <a:spAutoFit/>
          </a:bodyPr>
          <a:lstStyle/>
          <a:p>
            <a:r>
              <a:rPr lang="en-GB" dirty="0">
                <a:solidFill>
                  <a:schemeClr val="accent1">
                    <a:lumMod val="50000"/>
                  </a:schemeClr>
                </a:solidFill>
                <a:latin typeface="GillSans" pitchFamily="2" charset="0"/>
              </a:rPr>
              <a:t>Fair play under this view is working from a normative moral framework to interpret the rules to enable a ‘good’ game</a:t>
            </a:r>
            <a:endParaRPr lang="en-GB" dirty="0"/>
          </a:p>
        </p:txBody>
      </p:sp>
      <p:sp>
        <p:nvSpPr>
          <p:cNvPr id="29" name="Rectangle 28">
            <a:extLst>
              <a:ext uri="{FF2B5EF4-FFF2-40B4-BE49-F238E27FC236}">
                <a16:creationId xmlns:a16="http://schemas.microsoft.com/office/drawing/2014/main" id="{40AEFBC5-7786-4411-8E25-7CD6772AC871}"/>
              </a:ext>
            </a:extLst>
          </p:cNvPr>
          <p:cNvSpPr/>
          <p:nvPr/>
        </p:nvSpPr>
        <p:spPr>
          <a:xfrm>
            <a:off x="1661970" y="5179047"/>
            <a:ext cx="2296075" cy="707886"/>
          </a:xfrm>
          <a:prstGeom prst="rect">
            <a:avLst/>
          </a:prstGeom>
        </p:spPr>
        <p:txBody>
          <a:bodyPr wrap="square">
            <a:spAutoFit/>
          </a:bodyPr>
          <a:lstStyle/>
          <a:p>
            <a:pPr lvl="0"/>
            <a:r>
              <a:rPr lang="en-GB" sz="2000" dirty="0">
                <a:solidFill>
                  <a:schemeClr val="accent1">
                    <a:lumMod val="50000"/>
                  </a:schemeClr>
                </a:solidFill>
                <a:latin typeface="GillSans" pitchFamily="2" charset="0"/>
              </a:rPr>
              <a:t>Interpretivism (broad </a:t>
            </a:r>
            <a:r>
              <a:rPr lang="en-GB" sz="2000" dirty="0" err="1">
                <a:solidFill>
                  <a:schemeClr val="accent1">
                    <a:lumMod val="50000"/>
                  </a:schemeClr>
                </a:solidFill>
                <a:latin typeface="GillSans" pitchFamily="2" charset="0"/>
              </a:rPr>
              <a:t>internalism</a:t>
            </a:r>
            <a:r>
              <a:rPr lang="en-GB" sz="2000" dirty="0">
                <a:solidFill>
                  <a:schemeClr val="accent1">
                    <a:lumMod val="50000"/>
                  </a:schemeClr>
                </a:solidFill>
                <a:latin typeface="GillSans" pitchFamily="2" charset="0"/>
              </a:rPr>
              <a:t>): </a:t>
            </a:r>
          </a:p>
        </p:txBody>
      </p:sp>
      <p:cxnSp>
        <p:nvCxnSpPr>
          <p:cNvPr id="8" name="Straight Connector 7">
            <a:extLst>
              <a:ext uri="{FF2B5EF4-FFF2-40B4-BE49-F238E27FC236}">
                <a16:creationId xmlns:a16="http://schemas.microsoft.com/office/drawing/2014/main" id="{BB98CE13-3BE6-4369-A748-5C2378EBACD7}"/>
              </a:ext>
            </a:extLst>
          </p:cNvPr>
          <p:cNvCxnSpPr>
            <a:cxnSpLocks/>
          </p:cNvCxnSpPr>
          <p:nvPr/>
        </p:nvCxnSpPr>
        <p:spPr>
          <a:xfrm flipV="1">
            <a:off x="1661970" y="3862680"/>
            <a:ext cx="9032156" cy="1"/>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A329C1B-A9BD-4067-AACE-4406111C1E7F}"/>
              </a:ext>
            </a:extLst>
          </p:cNvPr>
          <p:cNvCxnSpPr>
            <a:cxnSpLocks/>
          </p:cNvCxnSpPr>
          <p:nvPr/>
        </p:nvCxnSpPr>
        <p:spPr>
          <a:xfrm flipV="1">
            <a:off x="1661970" y="5223810"/>
            <a:ext cx="9032156" cy="1"/>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31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7" name="TextBox 26">
            <a:extLst>
              <a:ext uri="{FF2B5EF4-FFF2-40B4-BE49-F238E27FC236}">
                <a16:creationId xmlns:a16="http://schemas.microsoft.com/office/drawing/2014/main" id="{105F2B8C-8343-455C-B49C-2CB7FCB3E02F}"/>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4" name="Picture 3">
            <a:extLst>
              <a:ext uri="{FF2B5EF4-FFF2-40B4-BE49-F238E27FC236}">
                <a16:creationId xmlns:a16="http://schemas.microsoft.com/office/drawing/2014/main" id="{EB6188B2-C98F-4F5C-BFA5-42DE512250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18" name="Rectangle 17">
            <a:extLst>
              <a:ext uri="{FF2B5EF4-FFF2-40B4-BE49-F238E27FC236}">
                <a16:creationId xmlns:a16="http://schemas.microsoft.com/office/drawing/2014/main" id="{2B6CB4FE-9332-4AD6-84C0-54C75E41BFB6}"/>
              </a:ext>
            </a:extLst>
          </p:cNvPr>
          <p:cNvSpPr/>
          <p:nvPr/>
        </p:nvSpPr>
        <p:spPr>
          <a:xfrm>
            <a:off x="2436050" y="2647133"/>
            <a:ext cx="7204337" cy="461665"/>
          </a:xfrm>
          <a:prstGeom prst="rect">
            <a:avLst/>
          </a:prstGeom>
        </p:spPr>
        <p:txBody>
          <a:bodyPr wrap="square">
            <a:spAutoFit/>
          </a:bodyPr>
          <a:lstStyle/>
          <a:p>
            <a:pPr lvl="0"/>
            <a:r>
              <a:rPr lang="en-GB" sz="2400" dirty="0">
                <a:solidFill>
                  <a:schemeClr val="accent1">
                    <a:lumMod val="50000"/>
                  </a:schemeClr>
                </a:solidFill>
                <a:latin typeface="GillSans" pitchFamily="2" charset="0"/>
              </a:rPr>
              <a:t>Task 3: Read TAGS Case 29: </a:t>
            </a:r>
            <a:r>
              <a:rPr lang="en-GB" sz="2400" dirty="0">
                <a:solidFill>
                  <a:schemeClr val="accent1">
                    <a:lumMod val="50000"/>
                  </a:schemeClr>
                </a:solidFill>
                <a:latin typeface="GillSans" pitchFamily="2" charset="0"/>
                <a:hlinkClick r:id="rId5"/>
              </a:rPr>
              <a:t>Appeal against fair selection</a:t>
            </a:r>
            <a:endParaRPr lang="en-GB" sz="2400" dirty="0">
              <a:solidFill>
                <a:schemeClr val="accent1">
                  <a:lumMod val="50000"/>
                </a:schemeClr>
              </a:solidFill>
              <a:latin typeface="GillSans" pitchFamily="2" charset="0"/>
            </a:endParaRPr>
          </a:p>
        </p:txBody>
      </p:sp>
      <p:sp>
        <p:nvSpPr>
          <p:cNvPr id="20" name="Rectangle 19">
            <a:extLst>
              <a:ext uri="{FF2B5EF4-FFF2-40B4-BE49-F238E27FC236}">
                <a16:creationId xmlns:a16="http://schemas.microsoft.com/office/drawing/2014/main" id="{CE201763-1FDD-42FA-8041-B8DA85A062C3}"/>
              </a:ext>
            </a:extLst>
          </p:cNvPr>
          <p:cNvSpPr/>
          <p:nvPr/>
        </p:nvSpPr>
        <p:spPr>
          <a:xfrm>
            <a:off x="2436050" y="3337640"/>
            <a:ext cx="7319898" cy="2554545"/>
          </a:xfrm>
          <a:prstGeom prst="rect">
            <a:avLst/>
          </a:prstGeom>
        </p:spPr>
        <p:txBody>
          <a:bodyPr wrap="square">
            <a:spAutoFit/>
          </a:bodyPr>
          <a:lstStyle/>
          <a:p>
            <a:pPr lvl="0"/>
            <a:r>
              <a:rPr lang="en-GB" sz="2000" dirty="0">
                <a:solidFill>
                  <a:schemeClr val="accent1">
                    <a:lumMod val="50000"/>
                  </a:schemeClr>
                </a:solidFill>
                <a:latin typeface="GillSans" pitchFamily="2" charset="0"/>
              </a:rPr>
              <a:t>How does this case demonstrate the difference between formalism and fairness?</a:t>
            </a:r>
          </a:p>
          <a:p>
            <a:pPr lvl="0"/>
            <a:endParaRPr lang="en-GB" sz="2000" dirty="0">
              <a:solidFill>
                <a:schemeClr val="accent1">
                  <a:lumMod val="50000"/>
                </a:schemeClr>
              </a:solidFill>
              <a:latin typeface="GillSans" pitchFamily="2" charset="0"/>
            </a:endParaRPr>
          </a:p>
          <a:p>
            <a:pPr lvl="0"/>
            <a:r>
              <a:rPr lang="en-GB" sz="2000" dirty="0">
                <a:solidFill>
                  <a:schemeClr val="accent1">
                    <a:lumMod val="50000"/>
                  </a:schemeClr>
                </a:solidFill>
                <a:latin typeface="GillSans" pitchFamily="2" charset="0"/>
              </a:rPr>
              <a:t>Discuss why arbitration (legal) tribunals tend to take a formalist approach?</a:t>
            </a:r>
          </a:p>
          <a:p>
            <a:pPr lvl="0"/>
            <a:endParaRPr lang="en-GB" sz="2000" dirty="0">
              <a:solidFill>
                <a:schemeClr val="accent1">
                  <a:lumMod val="50000"/>
                </a:schemeClr>
              </a:solidFill>
              <a:latin typeface="GillSans" pitchFamily="2" charset="0"/>
            </a:endParaRPr>
          </a:p>
          <a:p>
            <a:pPr lvl="0"/>
            <a:r>
              <a:rPr lang="en-GB" sz="2000" dirty="0">
                <a:solidFill>
                  <a:schemeClr val="accent1">
                    <a:lumMod val="50000"/>
                  </a:schemeClr>
                </a:solidFill>
                <a:latin typeface="GillSans" pitchFamily="2" charset="0"/>
              </a:rPr>
              <a:t>Why is it important that sports governing bodies have clear selection criteria for athletes?</a:t>
            </a:r>
          </a:p>
        </p:txBody>
      </p:sp>
    </p:spTree>
    <p:extLst>
      <p:ext uri="{BB962C8B-B14F-4D97-AF65-F5344CB8AC3E}">
        <p14:creationId xmlns:p14="http://schemas.microsoft.com/office/powerpoint/2010/main" val="328560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7" name="TextBox 26">
            <a:extLst>
              <a:ext uri="{FF2B5EF4-FFF2-40B4-BE49-F238E27FC236}">
                <a16:creationId xmlns:a16="http://schemas.microsoft.com/office/drawing/2014/main" id="{105F2B8C-8343-455C-B49C-2CB7FCB3E02F}"/>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4" name="Picture 3">
            <a:extLst>
              <a:ext uri="{FF2B5EF4-FFF2-40B4-BE49-F238E27FC236}">
                <a16:creationId xmlns:a16="http://schemas.microsoft.com/office/drawing/2014/main" id="{EB6188B2-C98F-4F5C-BFA5-42DE512250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18" name="Rectangle 17">
            <a:extLst>
              <a:ext uri="{FF2B5EF4-FFF2-40B4-BE49-F238E27FC236}">
                <a16:creationId xmlns:a16="http://schemas.microsoft.com/office/drawing/2014/main" id="{2B6CB4FE-9332-4AD6-84C0-54C75E41BFB6}"/>
              </a:ext>
            </a:extLst>
          </p:cNvPr>
          <p:cNvSpPr/>
          <p:nvPr/>
        </p:nvSpPr>
        <p:spPr>
          <a:xfrm>
            <a:off x="1641525" y="2101874"/>
            <a:ext cx="1038530" cy="400110"/>
          </a:xfrm>
          <a:prstGeom prst="rect">
            <a:avLst/>
          </a:prstGeom>
        </p:spPr>
        <p:txBody>
          <a:bodyPr wrap="square">
            <a:spAutoFit/>
          </a:bodyPr>
          <a:lstStyle/>
          <a:p>
            <a:pPr lvl="0"/>
            <a:r>
              <a:rPr lang="en-GB" sz="2000" i="1" dirty="0">
                <a:solidFill>
                  <a:schemeClr val="accent1">
                    <a:lumMod val="50000"/>
                  </a:schemeClr>
                </a:solidFill>
                <a:latin typeface="GillSans" pitchFamily="2" charset="0"/>
              </a:rPr>
              <a:t>Task 4:  </a:t>
            </a:r>
          </a:p>
        </p:txBody>
      </p:sp>
      <p:sp>
        <p:nvSpPr>
          <p:cNvPr id="2" name="Rectangle 1">
            <a:extLst>
              <a:ext uri="{FF2B5EF4-FFF2-40B4-BE49-F238E27FC236}">
                <a16:creationId xmlns:a16="http://schemas.microsoft.com/office/drawing/2014/main" id="{D41D6253-76A2-457B-9754-17EDBB722DAB}"/>
              </a:ext>
            </a:extLst>
          </p:cNvPr>
          <p:cNvSpPr/>
          <p:nvPr/>
        </p:nvSpPr>
        <p:spPr>
          <a:xfrm>
            <a:off x="2636695" y="2100376"/>
            <a:ext cx="8300584" cy="400110"/>
          </a:xfrm>
          <a:prstGeom prst="rect">
            <a:avLst/>
          </a:prstGeom>
        </p:spPr>
        <p:txBody>
          <a:bodyPr wrap="square">
            <a:spAutoFit/>
          </a:bodyPr>
          <a:lstStyle/>
          <a:p>
            <a:r>
              <a:rPr lang="en-GB" sz="2000" i="1" dirty="0">
                <a:solidFill>
                  <a:schemeClr val="accent1">
                    <a:lumMod val="50000"/>
                  </a:schemeClr>
                </a:solidFill>
                <a:latin typeface="GillSans" pitchFamily="2" charset="0"/>
              </a:rPr>
              <a:t>Discuss whether there are there different types of rules in sport?</a:t>
            </a:r>
            <a:endParaRPr lang="en-GB" sz="2000" i="1" dirty="0"/>
          </a:p>
        </p:txBody>
      </p:sp>
      <p:sp>
        <p:nvSpPr>
          <p:cNvPr id="9" name="Rectangle 8">
            <a:extLst>
              <a:ext uri="{FF2B5EF4-FFF2-40B4-BE49-F238E27FC236}">
                <a16:creationId xmlns:a16="http://schemas.microsoft.com/office/drawing/2014/main" id="{1BF1D856-1A74-473A-8465-3FB8E4C42AB6}"/>
              </a:ext>
            </a:extLst>
          </p:cNvPr>
          <p:cNvSpPr/>
          <p:nvPr/>
        </p:nvSpPr>
        <p:spPr>
          <a:xfrm>
            <a:off x="1661970" y="2778938"/>
            <a:ext cx="1847583" cy="400110"/>
          </a:xfrm>
          <a:prstGeom prst="rect">
            <a:avLst/>
          </a:prstGeom>
        </p:spPr>
        <p:txBody>
          <a:bodyPr wrap="square">
            <a:spAutoFit/>
          </a:bodyPr>
          <a:lstStyle/>
          <a:p>
            <a:pPr lvl="0"/>
            <a:r>
              <a:rPr lang="en-GB" sz="2000" dirty="0">
                <a:solidFill>
                  <a:schemeClr val="accent1">
                    <a:lumMod val="50000"/>
                  </a:schemeClr>
                </a:solidFill>
                <a:latin typeface="GillSans" pitchFamily="2" charset="0"/>
              </a:rPr>
              <a:t>Constitutive: </a:t>
            </a:r>
          </a:p>
        </p:txBody>
      </p:sp>
      <p:sp>
        <p:nvSpPr>
          <p:cNvPr id="10" name="Rectangle 9">
            <a:extLst>
              <a:ext uri="{FF2B5EF4-FFF2-40B4-BE49-F238E27FC236}">
                <a16:creationId xmlns:a16="http://schemas.microsoft.com/office/drawing/2014/main" id="{ECD796D9-A130-4855-9C9F-03395F02C651}"/>
              </a:ext>
            </a:extLst>
          </p:cNvPr>
          <p:cNvSpPr/>
          <p:nvPr/>
        </p:nvSpPr>
        <p:spPr>
          <a:xfrm>
            <a:off x="3138755" y="2781273"/>
            <a:ext cx="6096000" cy="646331"/>
          </a:xfrm>
          <a:prstGeom prst="rect">
            <a:avLst/>
          </a:prstGeom>
        </p:spPr>
        <p:txBody>
          <a:bodyPr>
            <a:spAutoFit/>
          </a:bodyPr>
          <a:lstStyle/>
          <a:p>
            <a:r>
              <a:rPr lang="en-GB" dirty="0">
                <a:solidFill>
                  <a:schemeClr val="accent1">
                    <a:lumMod val="50000"/>
                  </a:schemeClr>
                </a:solidFill>
                <a:latin typeface="GillSans" pitchFamily="2" charset="0"/>
              </a:rPr>
              <a:t>The rules that form the game itself, e.g. the rule that prohibits the use of the hands in soccer</a:t>
            </a:r>
            <a:endParaRPr lang="en-GB" dirty="0"/>
          </a:p>
        </p:txBody>
      </p:sp>
      <p:sp>
        <p:nvSpPr>
          <p:cNvPr id="12" name="Rectangle 11">
            <a:extLst>
              <a:ext uri="{FF2B5EF4-FFF2-40B4-BE49-F238E27FC236}">
                <a16:creationId xmlns:a16="http://schemas.microsoft.com/office/drawing/2014/main" id="{FA2EE5D5-A291-4849-91CD-BFF8E8D3E4B6}"/>
              </a:ext>
            </a:extLst>
          </p:cNvPr>
          <p:cNvSpPr/>
          <p:nvPr/>
        </p:nvSpPr>
        <p:spPr>
          <a:xfrm>
            <a:off x="3138755" y="3713519"/>
            <a:ext cx="6096000" cy="646331"/>
          </a:xfrm>
          <a:prstGeom prst="rect">
            <a:avLst/>
          </a:prstGeom>
        </p:spPr>
        <p:txBody>
          <a:bodyPr>
            <a:spAutoFit/>
          </a:bodyPr>
          <a:lstStyle/>
          <a:p>
            <a:r>
              <a:rPr lang="en-GB" dirty="0">
                <a:solidFill>
                  <a:schemeClr val="accent1">
                    <a:lumMod val="50000"/>
                  </a:schemeClr>
                </a:solidFill>
                <a:latin typeface="GillSans" pitchFamily="2" charset="0"/>
              </a:rPr>
              <a:t>The rules that enable the constitutive rules to be maintained; the rules about infringements, e.g. awarding a penalty kick</a:t>
            </a:r>
            <a:endParaRPr lang="en-GB" dirty="0"/>
          </a:p>
        </p:txBody>
      </p:sp>
      <p:sp>
        <p:nvSpPr>
          <p:cNvPr id="14" name="Rectangle 13">
            <a:extLst>
              <a:ext uri="{FF2B5EF4-FFF2-40B4-BE49-F238E27FC236}">
                <a16:creationId xmlns:a16="http://schemas.microsoft.com/office/drawing/2014/main" id="{18BAD847-3A6D-4F7D-A03D-13BBAA43E153}"/>
              </a:ext>
            </a:extLst>
          </p:cNvPr>
          <p:cNvSpPr/>
          <p:nvPr/>
        </p:nvSpPr>
        <p:spPr>
          <a:xfrm>
            <a:off x="1670677" y="3722382"/>
            <a:ext cx="2082714" cy="400110"/>
          </a:xfrm>
          <a:prstGeom prst="rect">
            <a:avLst/>
          </a:prstGeom>
        </p:spPr>
        <p:txBody>
          <a:bodyPr wrap="square">
            <a:spAutoFit/>
          </a:bodyPr>
          <a:lstStyle/>
          <a:p>
            <a:pPr lvl="0"/>
            <a:r>
              <a:rPr lang="en-GB" sz="2000" dirty="0">
                <a:solidFill>
                  <a:schemeClr val="accent1">
                    <a:lumMod val="50000"/>
                  </a:schemeClr>
                </a:solidFill>
                <a:latin typeface="GillSans" pitchFamily="2" charset="0"/>
              </a:rPr>
              <a:t>Regulative: </a:t>
            </a:r>
          </a:p>
        </p:txBody>
      </p:sp>
      <p:sp>
        <p:nvSpPr>
          <p:cNvPr id="15" name="Rectangle 14">
            <a:extLst>
              <a:ext uri="{FF2B5EF4-FFF2-40B4-BE49-F238E27FC236}">
                <a16:creationId xmlns:a16="http://schemas.microsoft.com/office/drawing/2014/main" id="{C8269EA9-6B89-4ACD-9EAF-3CC2A24CD275}"/>
              </a:ext>
            </a:extLst>
          </p:cNvPr>
          <p:cNvSpPr/>
          <p:nvPr/>
        </p:nvSpPr>
        <p:spPr>
          <a:xfrm>
            <a:off x="3138755" y="4749919"/>
            <a:ext cx="6874263" cy="923330"/>
          </a:xfrm>
          <a:prstGeom prst="rect">
            <a:avLst/>
          </a:prstGeom>
        </p:spPr>
        <p:txBody>
          <a:bodyPr wrap="square">
            <a:spAutoFit/>
          </a:bodyPr>
          <a:lstStyle/>
          <a:p>
            <a:r>
              <a:rPr lang="en-GB" dirty="0">
                <a:solidFill>
                  <a:schemeClr val="accent1">
                    <a:lumMod val="50000"/>
                  </a:schemeClr>
                </a:solidFill>
                <a:latin typeface="GillSans" pitchFamily="2" charset="0"/>
              </a:rPr>
              <a:t>The rules that exist outside the constitutive and regulative rules that frame how the game should be played, e.g. the mandatory wearing of safety equipment, age restrictions, number and length of breaks</a:t>
            </a:r>
            <a:endParaRPr lang="en-GB" dirty="0"/>
          </a:p>
        </p:txBody>
      </p:sp>
      <p:sp>
        <p:nvSpPr>
          <p:cNvPr id="17" name="Rectangle 16">
            <a:extLst>
              <a:ext uri="{FF2B5EF4-FFF2-40B4-BE49-F238E27FC236}">
                <a16:creationId xmlns:a16="http://schemas.microsoft.com/office/drawing/2014/main" id="{F94516A7-BAC0-4EFD-891B-869F26EF8492}"/>
              </a:ext>
            </a:extLst>
          </p:cNvPr>
          <p:cNvSpPr/>
          <p:nvPr/>
        </p:nvSpPr>
        <p:spPr>
          <a:xfrm>
            <a:off x="1670677" y="4754218"/>
            <a:ext cx="2296075" cy="400110"/>
          </a:xfrm>
          <a:prstGeom prst="rect">
            <a:avLst/>
          </a:prstGeom>
        </p:spPr>
        <p:txBody>
          <a:bodyPr wrap="square">
            <a:spAutoFit/>
          </a:bodyPr>
          <a:lstStyle/>
          <a:p>
            <a:pPr lvl="0"/>
            <a:r>
              <a:rPr lang="en-GB" sz="2000" dirty="0">
                <a:solidFill>
                  <a:schemeClr val="accent1">
                    <a:lumMod val="50000"/>
                  </a:schemeClr>
                </a:solidFill>
                <a:latin typeface="GillSans" pitchFamily="2" charset="0"/>
              </a:rPr>
              <a:t>Auxiliary: </a:t>
            </a:r>
          </a:p>
        </p:txBody>
      </p:sp>
      <p:cxnSp>
        <p:nvCxnSpPr>
          <p:cNvPr id="19" name="Straight Connector 18">
            <a:extLst>
              <a:ext uri="{FF2B5EF4-FFF2-40B4-BE49-F238E27FC236}">
                <a16:creationId xmlns:a16="http://schemas.microsoft.com/office/drawing/2014/main" id="{15EC8C8F-59A6-4CB8-9B0F-FCEDDDD1BE7F}"/>
              </a:ext>
            </a:extLst>
          </p:cNvPr>
          <p:cNvCxnSpPr>
            <a:cxnSpLocks/>
          </p:cNvCxnSpPr>
          <p:nvPr/>
        </p:nvCxnSpPr>
        <p:spPr>
          <a:xfrm flipV="1">
            <a:off x="1661970" y="3568582"/>
            <a:ext cx="9032156" cy="1"/>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F0E3218-8E82-46BA-8036-9EC80033D15F}"/>
              </a:ext>
            </a:extLst>
          </p:cNvPr>
          <p:cNvCxnSpPr>
            <a:cxnSpLocks/>
          </p:cNvCxnSpPr>
          <p:nvPr/>
        </p:nvCxnSpPr>
        <p:spPr>
          <a:xfrm flipV="1">
            <a:off x="1670677" y="4532716"/>
            <a:ext cx="9032156" cy="1"/>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64495BD4-CDC1-480A-ABF9-D17656129EB3}"/>
              </a:ext>
            </a:extLst>
          </p:cNvPr>
          <p:cNvSpPr/>
          <p:nvPr/>
        </p:nvSpPr>
        <p:spPr>
          <a:xfrm>
            <a:off x="5077096" y="5900303"/>
            <a:ext cx="6191796" cy="523220"/>
          </a:xfrm>
          <a:prstGeom prst="rect">
            <a:avLst/>
          </a:prstGeom>
        </p:spPr>
        <p:txBody>
          <a:bodyPr wrap="square">
            <a:spAutoFit/>
          </a:bodyPr>
          <a:lstStyle/>
          <a:p>
            <a:pPr lvl="0" algn="r"/>
            <a:r>
              <a:rPr lang="en-GB" sz="1400" dirty="0">
                <a:solidFill>
                  <a:schemeClr val="accent1">
                    <a:lumMod val="50000"/>
                  </a:schemeClr>
                </a:solidFill>
                <a:latin typeface="GillSans" pitchFamily="2" charset="0"/>
              </a:rPr>
              <a:t>Torres, C. (2018). What counts as part of a game? reconsidering skills. </a:t>
            </a:r>
            <a:r>
              <a:rPr lang="en-GB" sz="1400" i="1" dirty="0">
                <a:solidFill>
                  <a:schemeClr val="accent1">
                    <a:lumMod val="50000"/>
                  </a:schemeClr>
                </a:solidFill>
                <a:latin typeface="GillSans" pitchFamily="2" charset="0"/>
              </a:rPr>
              <a:t>Journal of the Philosophy of Sport</a:t>
            </a:r>
            <a:r>
              <a:rPr lang="en-GB" sz="1400" dirty="0">
                <a:solidFill>
                  <a:schemeClr val="accent1">
                    <a:lumMod val="50000"/>
                  </a:schemeClr>
                </a:solidFill>
                <a:latin typeface="GillSans" pitchFamily="2" charset="0"/>
              </a:rPr>
              <a:t>, 45(1), 1-21. doi:10.1080/00948705.2017.1415150</a:t>
            </a:r>
          </a:p>
        </p:txBody>
      </p:sp>
    </p:spTree>
    <p:extLst>
      <p:ext uri="{BB962C8B-B14F-4D97-AF65-F5344CB8AC3E}">
        <p14:creationId xmlns:p14="http://schemas.microsoft.com/office/powerpoint/2010/main" val="78191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4" grpId="0"/>
      <p:bldP spid="15" grpId="0"/>
      <p:bldP spid="17"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7" name="TextBox 26">
            <a:extLst>
              <a:ext uri="{FF2B5EF4-FFF2-40B4-BE49-F238E27FC236}">
                <a16:creationId xmlns:a16="http://schemas.microsoft.com/office/drawing/2014/main" id="{105F2B8C-8343-455C-B49C-2CB7FCB3E02F}"/>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4" name="Picture 3">
            <a:extLst>
              <a:ext uri="{FF2B5EF4-FFF2-40B4-BE49-F238E27FC236}">
                <a16:creationId xmlns:a16="http://schemas.microsoft.com/office/drawing/2014/main" id="{EB6188B2-C98F-4F5C-BFA5-42DE512250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0" name="Rectangle 19">
            <a:extLst>
              <a:ext uri="{FF2B5EF4-FFF2-40B4-BE49-F238E27FC236}">
                <a16:creationId xmlns:a16="http://schemas.microsoft.com/office/drawing/2014/main" id="{441ECAA9-F293-4691-9DCF-305387E08100}"/>
              </a:ext>
            </a:extLst>
          </p:cNvPr>
          <p:cNvSpPr/>
          <p:nvPr/>
        </p:nvSpPr>
        <p:spPr>
          <a:xfrm>
            <a:off x="2179299" y="2398239"/>
            <a:ext cx="6004602" cy="461665"/>
          </a:xfrm>
          <a:prstGeom prst="rect">
            <a:avLst/>
          </a:prstGeom>
        </p:spPr>
        <p:txBody>
          <a:bodyPr wrap="square">
            <a:spAutoFit/>
          </a:bodyPr>
          <a:lstStyle/>
          <a:p>
            <a:pPr lvl="0"/>
            <a:r>
              <a:rPr lang="en-GB" sz="2400" dirty="0">
                <a:solidFill>
                  <a:schemeClr val="accent1">
                    <a:lumMod val="50000"/>
                  </a:schemeClr>
                </a:solidFill>
                <a:latin typeface="GillSans" pitchFamily="2" charset="0"/>
              </a:rPr>
              <a:t>Distinguishing between rules and principles</a:t>
            </a:r>
          </a:p>
        </p:txBody>
      </p:sp>
      <p:sp>
        <p:nvSpPr>
          <p:cNvPr id="23" name="Rectangle 22">
            <a:extLst>
              <a:ext uri="{FF2B5EF4-FFF2-40B4-BE49-F238E27FC236}">
                <a16:creationId xmlns:a16="http://schemas.microsoft.com/office/drawing/2014/main" id="{3C0931C5-DDA7-48AF-AA1B-92BFECC97BF6}"/>
              </a:ext>
            </a:extLst>
          </p:cNvPr>
          <p:cNvSpPr/>
          <p:nvPr/>
        </p:nvSpPr>
        <p:spPr>
          <a:xfrm>
            <a:off x="2179299" y="3017479"/>
            <a:ext cx="6283276" cy="707886"/>
          </a:xfrm>
          <a:prstGeom prst="rect">
            <a:avLst/>
          </a:prstGeom>
        </p:spPr>
        <p:txBody>
          <a:bodyPr wrap="square">
            <a:spAutoFit/>
          </a:bodyPr>
          <a:lstStyle/>
          <a:p>
            <a:pPr lvl="0"/>
            <a:r>
              <a:rPr lang="en-GB" sz="2000" dirty="0">
                <a:solidFill>
                  <a:schemeClr val="accent1">
                    <a:lumMod val="50000"/>
                  </a:schemeClr>
                </a:solidFill>
                <a:latin typeface="GillSans" pitchFamily="2" charset="0"/>
              </a:rPr>
              <a:t>In order to know when or how to apply a rule, there needs to be a principle beneath it</a:t>
            </a:r>
          </a:p>
        </p:txBody>
      </p:sp>
      <p:sp>
        <p:nvSpPr>
          <p:cNvPr id="24" name="Rectangle 23">
            <a:extLst>
              <a:ext uri="{FF2B5EF4-FFF2-40B4-BE49-F238E27FC236}">
                <a16:creationId xmlns:a16="http://schemas.microsoft.com/office/drawing/2014/main" id="{A5115D90-4C5C-4F93-911A-2C369F7DFC73}"/>
              </a:ext>
            </a:extLst>
          </p:cNvPr>
          <p:cNvSpPr/>
          <p:nvPr/>
        </p:nvSpPr>
        <p:spPr>
          <a:xfrm>
            <a:off x="2179299" y="3882940"/>
            <a:ext cx="7833402" cy="1631216"/>
          </a:xfrm>
          <a:prstGeom prst="rect">
            <a:avLst/>
          </a:prstGeom>
        </p:spPr>
        <p:txBody>
          <a:bodyPr wrap="square">
            <a:spAutoFit/>
          </a:bodyPr>
          <a:lstStyle/>
          <a:p>
            <a:pPr lvl="0"/>
            <a:r>
              <a:rPr lang="en-GB" sz="2000" dirty="0">
                <a:solidFill>
                  <a:schemeClr val="accent1">
                    <a:lumMod val="50000"/>
                  </a:schemeClr>
                </a:solidFill>
                <a:latin typeface="GillSans" pitchFamily="2" charset="0"/>
              </a:rPr>
              <a:t>E.g. diving in soccer – a referee must make the judgement as to whether a foul was committed and whether there was an intention to deceive</a:t>
            </a:r>
          </a:p>
          <a:p>
            <a:pPr lvl="0"/>
            <a:endParaRPr lang="en-GB" sz="2000" dirty="0">
              <a:solidFill>
                <a:schemeClr val="accent1">
                  <a:lumMod val="50000"/>
                </a:schemeClr>
              </a:solidFill>
              <a:latin typeface="GillSans" pitchFamily="2" charset="0"/>
            </a:endParaRPr>
          </a:p>
          <a:p>
            <a:pPr lvl="0"/>
            <a:r>
              <a:rPr lang="en-GB" sz="2000" dirty="0">
                <a:solidFill>
                  <a:schemeClr val="accent1">
                    <a:lumMod val="50000"/>
                  </a:schemeClr>
                </a:solidFill>
                <a:latin typeface="GillSans" pitchFamily="2" charset="0"/>
              </a:rPr>
              <a:t>This is based on the principle that deceit to profit oneself is morally wrong</a:t>
            </a:r>
          </a:p>
        </p:txBody>
      </p:sp>
      <p:sp>
        <p:nvSpPr>
          <p:cNvPr id="25" name="Rectangle 24">
            <a:extLst>
              <a:ext uri="{FF2B5EF4-FFF2-40B4-BE49-F238E27FC236}">
                <a16:creationId xmlns:a16="http://schemas.microsoft.com/office/drawing/2014/main" id="{A2E97482-BC7B-4636-9BEC-6C5C4EF3E734}"/>
              </a:ext>
            </a:extLst>
          </p:cNvPr>
          <p:cNvSpPr/>
          <p:nvPr/>
        </p:nvSpPr>
        <p:spPr>
          <a:xfrm>
            <a:off x="2179299" y="5671731"/>
            <a:ext cx="8540952" cy="461665"/>
          </a:xfrm>
          <a:prstGeom prst="rect">
            <a:avLst/>
          </a:prstGeom>
        </p:spPr>
        <p:txBody>
          <a:bodyPr wrap="square">
            <a:spAutoFit/>
          </a:bodyPr>
          <a:lstStyle/>
          <a:p>
            <a:pPr lvl="0"/>
            <a:r>
              <a:rPr lang="en-GB" sz="2400" i="1" dirty="0">
                <a:solidFill>
                  <a:schemeClr val="accent1">
                    <a:lumMod val="50000"/>
                  </a:schemeClr>
                </a:solidFill>
                <a:latin typeface="GillSans" pitchFamily="2" charset="0"/>
              </a:rPr>
              <a:t>Task 5:  What are the principles on which good sport is based?</a:t>
            </a:r>
          </a:p>
        </p:txBody>
      </p:sp>
    </p:spTree>
    <p:extLst>
      <p:ext uri="{BB962C8B-B14F-4D97-AF65-F5344CB8AC3E}">
        <p14:creationId xmlns:p14="http://schemas.microsoft.com/office/powerpoint/2010/main" val="202169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709747" y="1928620"/>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References / Further Reading:</a:t>
            </a:r>
          </a:p>
        </p:txBody>
      </p:sp>
      <p:sp>
        <p:nvSpPr>
          <p:cNvPr id="12" name="Rectangle 11">
            <a:extLst>
              <a:ext uri="{FF2B5EF4-FFF2-40B4-BE49-F238E27FC236}">
                <a16:creationId xmlns:a16="http://schemas.microsoft.com/office/drawing/2014/main" id="{3B47C91A-CC71-46E9-B26A-9B9B76C753C2}"/>
              </a:ext>
            </a:extLst>
          </p:cNvPr>
          <p:cNvSpPr/>
          <p:nvPr/>
        </p:nvSpPr>
        <p:spPr>
          <a:xfrm>
            <a:off x="709747" y="2456795"/>
            <a:ext cx="10772503" cy="4401205"/>
          </a:xfrm>
          <a:prstGeom prst="rect">
            <a:avLst/>
          </a:prstGeom>
        </p:spPr>
        <p:txBody>
          <a:bodyPr wrap="square">
            <a:spAutoFit/>
          </a:bodyPr>
          <a:lstStyle/>
          <a:p>
            <a:pPr lvl="0"/>
            <a:r>
              <a:rPr lang="en-GB" sz="1400" dirty="0">
                <a:solidFill>
                  <a:schemeClr val="accent1">
                    <a:lumMod val="50000"/>
                  </a:schemeClr>
                </a:solidFill>
                <a:latin typeface="GillSans" pitchFamily="2" charset="0"/>
              </a:rPr>
              <a:t>Berman, M. (2011). On interpretivism and formalism in sports officiating: From general to particular jurisprudence. </a:t>
            </a:r>
            <a:r>
              <a:rPr lang="en-GB" sz="1400" i="1" dirty="0">
                <a:solidFill>
                  <a:schemeClr val="accent1">
                    <a:lumMod val="50000"/>
                  </a:schemeClr>
                </a:solidFill>
                <a:latin typeface="GillSans" pitchFamily="2" charset="0"/>
              </a:rPr>
              <a:t>Journal of the Philosophy of Sport</a:t>
            </a:r>
            <a:r>
              <a:rPr lang="en-GB" sz="1400" dirty="0">
                <a:solidFill>
                  <a:schemeClr val="accent1">
                    <a:lumMod val="50000"/>
                  </a:schemeClr>
                </a:solidFill>
                <a:latin typeface="GillSans" pitchFamily="2" charset="0"/>
              </a:rPr>
              <a:t>, 38(2), 177-196. doi:10.1080/00948705.2011.10510421</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Keenan, F. (1975) Justice and Sport. </a:t>
            </a:r>
            <a:r>
              <a:rPr lang="en-GB" sz="1400" i="1" dirty="0">
                <a:solidFill>
                  <a:schemeClr val="accent1">
                    <a:lumMod val="50000"/>
                  </a:schemeClr>
                </a:solidFill>
                <a:latin typeface="GillSans" pitchFamily="2" charset="0"/>
              </a:rPr>
              <a:t>Journal of the Philosophy of Sport</a:t>
            </a:r>
            <a:r>
              <a:rPr lang="en-GB" sz="1400" dirty="0">
                <a:solidFill>
                  <a:schemeClr val="accent1">
                    <a:lumMod val="50000"/>
                  </a:schemeClr>
                </a:solidFill>
                <a:latin typeface="GillSans" pitchFamily="2" charset="0"/>
              </a:rPr>
              <a:t>. 2:1, 111-123. [Can be found on: http://library.la84.org/SportsLibrary/JPS/JPS1975/JPS02o.pdf ]</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Loland, S. (2007) Justice in sport. </a:t>
            </a:r>
            <a:r>
              <a:rPr lang="en-GB" sz="1400" i="1" dirty="0">
                <a:solidFill>
                  <a:schemeClr val="accent1">
                    <a:lumMod val="50000"/>
                  </a:schemeClr>
                </a:solidFill>
                <a:latin typeface="GillSans" pitchFamily="2" charset="0"/>
              </a:rPr>
              <a:t>Sport, Ethics and Philosophy</a:t>
            </a:r>
            <a:r>
              <a:rPr lang="en-GB" sz="1400" dirty="0">
                <a:solidFill>
                  <a:schemeClr val="accent1">
                    <a:lumMod val="50000"/>
                  </a:schemeClr>
                </a:solidFill>
                <a:latin typeface="GillSans" pitchFamily="2" charset="0"/>
              </a:rPr>
              <a:t>, 1:1, 78-95, DOI: 10.1080/17511320601143017</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Loland, S. (2002). </a:t>
            </a:r>
            <a:r>
              <a:rPr lang="en-GB" sz="1400" i="1" dirty="0">
                <a:solidFill>
                  <a:schemeClr val="accent1">
                    <a:lumMod val="50000"/>
                  </a:schemeClr>
                </a:solidFill>
                <a:latin typeface="GillSans" pitchFamily="2" charset="0"/>
              </a:rPr>
              <a:t>Fair Play in Sport : A moral norm system </a:t>
            </a:r>
            <a:r>
              <a:rPr lang="en-GB" sz="1400" dirty="0">
                <a:solidFill>
                  <a:schemeClr val="accent1">
                    <a:lumMod val="50000"/>
                  </a:schemeClr>
                </a:solidFill>
                <a:latin typeface="GillSans" pitchFamily="2" charset="0"/>
              </a:rPr>
              <a:t>(Ethics and sport). London: Routledge.</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McFee, G. (2000) Spoiling – An indirect Reflection of Sport’s Moral Imperative? In </a:t>
            </a:r>
            <a:r>
              <a:rPr lang="en-GB" sz="1400" dirty="0" err="1">
                <a:solidFill>
                  <a:schemeClr val="accent1">
                    <a:lumMod val="50000"/>
                  </a:schemeClr>
                </a:solidFill>
                <a:latin typeface="GillSans" pitchFamily="2" charset="0"/>
              </a:rPr>
              <a:t>Tamburrini</a:t>
            </a:r>
            <a:r>
              <a:rPr lang="en-GB" sz="1400" dirty="0">
                <a:solidFill>
                  <a:schemeClr val="accent1">
                    <a:lumMod val="50000"/>
                  </a:schemeClr>
                </a:solidFill>
                <a:latin typeface="GillSans" pitchFamily="2" charset="0"/>
              </a:rPr>
              <a:t>, C., and </a:t>
            </a:r>
            <a:r>
              <a:rPr lang="en-GB" sz="1400" dirty="0" err="1">
                <a:solidFill>
                  <a:schemeClr val="accent1">
                    <a:lumMod val="50000"/>
                  </a:schemeClr>
                </a:solidFill>
                <a:latin typeface="GillSans" pitchFamily="2" charset="0"/>
              </a:rPr>
              <a:t>Tännsjö</a:t>
            </a:r>
            <a:r>
              <a:rPr lang="en-GB" sz="1400" dirty="0">
                <a:solidFill>
                  <a:schemeClr val="accent1">
                    <a:lumMod val="50000"/>
                  </a:schemeClr>
                </a:solidFill>
                <a:latin typeface="GillSans" pitchFamily="2" charset="0"/>
              </a:rPr>
              <a:t>, T. (eds.) </a:t>
            </a:r>
            <a:r>
              <a:rPr lang="en-GB" sz="1400" i="1" dirty="0">
                <a:solidFill>
                  <a:schemeClr val="accent1">
                    <a:lumMod val="50000"/>
                  </a:schemeClr>
                </a:solidFill>
                <a:latin typeface="GillSans" pitchFamily="2" charset="0"/>
              </a:rPr>
              <a:t>Values in Sport</a:t>
            </a:r>
            <a:r>
              <a:rPr lang="en-GB" sz="1400" dirty="0">
                <a:solidFill>
                  <a:schemeClr val="accent1">
                    <a:lumMod val="50000"/>
                  </a:schemeClr>
                </a:solidFill>
                <a:latin typeface="GillSans" pitchFamily="2" charset="0"/>
              </a:rPr>
              <a:t>. London: Routledge.</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Simon, R. (2010) </a:t>
            </a:r>
            <a:r>
              <a:rPr lang="en-GB" sz="1400" i="1" dirty="0">
                <a:solidFill>
                  <a:schemeClr val="accent1">
                    <a:lumMod val="50000"/>
                  </a:schemeClr>
                </a:solidFill>
                <a:latin typeface="GillSans" pitchFamily="2" charset="0"/>
              </a:rPr>
              <a:t>Fair Play : The ethics of sport </a:t>
            </a:r>
            <a:r>
              <a:rPr lang="en-GB" sz="1400" dirty="0">
                <a:solidFill>
                  <a:schemeClr val="accent1">
                    <a:lumMod val="50000"/>
                  </a:schemeClr>
                </a:solidFill>
                <a:latin typeface="GillSans" pitchFamily="2" charset="0"/>
              </a:rPr>
              <a:t>(3rd ed.) Boulder, CO: Westview Press.</a:t>
            </a:r>
          </a:p>
          <a:p>
            <a:pPr lvl="0"/>
            <a:endParaRPr lang="en-GB" sz="1400" dirty="0">
              <a:solidFill>
                <a:schemeClr val="accent1">
                  <a:lumMod val="50000"/>
                </a:schemeClr>
              </a:solidFill>
              <a:latin typeface="GillSans" pitchFamily="2" charset="0"/>
            </a:endParaRPr>
          </a:p>
          <a:p>
            <a:pPr lvl="0"/>
            <a:r>
              <a:rPr lang="en-GB" sz="1400" dirty="0" err="1">
                <a:solidFill>
                  <a:schemeClr val="accent1">
                    <a:lumMod val="50000"/>
                  </a:schemeClr>
                </a:solidFill>
                <a:latin typeface="GillSans" pitchFamily="2" charset="0"/>
              </a:rPr>
              <a:t>Pawlenka</a:t>
            </a:r>
            <a:r>
              <a:rPr lang="en-GB" sz="1400" dirty="0">
                <a:solidFill>
                  <a:schemeClr val="accent1">
                    <a:lumMod val="50000"/>
                  </a:schemeClr>
                </a:solidFill>
                <a:latin typeface="GillSans" pitchFamily="2" charset="0"/>
              </a:rPr>
              <a:t>, C. (2005): The Idea of Fairness: A General Ethical Concept or One Particular to Sports Ethics?, </a:t>
            </a:r>
            <a:r>
              <a:rPr lang="en-GB" sz="1400" i="1" dirty="0">
                <a:solidFill>
                  <a:schemeClr val="accent1">
                    <a:lumMod val="50000"/>
                  </a:schemeClr>
                </a:solidFill>
                <a:latin typeface="GillSans" pitchFamily="2" charset="0"/>
              </a:rPr>
              <a:t>Journal of the Philosophy of Sport</a:t>
            </a:r>
            <a:r>
              <a:rPr lang="en-GB" sz="1400" dirty="0">
                <a:solidFill>
                  <a:schemeClr val="accent1">
                    <a:lumMod val="50000"/>
                  </a:schemeClr>
                </a:solidFill>
                <a:latin typeface="GillSans" pitchFamily="2" charset="0"/>
              </a:rPr>
              <a:t>, 32:1, 49-64</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Torres, C. (2018). What counts as part of a game? reconsidering skills. </a:t>
            </a:r>
            <a:r>
              <a:rPr lang="en-GB" sz="1400" i="1" dirty="0">
                <a:solidFill>
                  <a:schemeClr val="accent1">
                    <a:lumMod val="50000"/>
                  </a:schemeClr>
                </a:solidFill>
                <a:latin typeface="GillSans" pitchFamily="2" charset="0"/>
              </a:rPr>
              <a:t>Journal of the Philosophy of Sport</a:t>
            </a:r>
            <a:r>
              <a:rPr lang="en-GB" sz="1400" dirty="0">
                <a:solidFill>
                  <a:schemeClr val="accent1">
                    <a:lumMod val="50000"/>
                  </a:schemeClr>
                </a:solidFill>
                <a:latin typeface="GillSans" pitchFamily="2" charset="0"/>
              </a:rPr>
              <a:t>, 45(1), 1-21. doi:10.1080/00948705.2017.1415150</a:t>
            </a:r>
          </a:p>
        </p:txBody>
      </p:sp>
      <p:sp>
        <p:nvSpPr>
          <p:cNvPr id="8" name="TextBox 7">
            <a:extLst>
              <a:ext uri="{FF2B5EF4-FFF2-40B4-BE49-F238E27FC236}">
                <a16:creationId xmlns:a16="http://schemas.microsoft.com/office/drawing/2014/main" id="{E906E643-55FC-4ED0-B0DA-27C9D92FC4E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9" name="Picture 8">
            <a:extLst>
              <a:ext uri="{FF2B5EF4-FFF2-40B4-BE49-F238E27FC236}">
                <a16:creationId xmlns:a16="http://schemas.microsoft.com/office/drawing/2014/main" id="{2E823F89-20F7-4C68-815C-724AF15F6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157753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GS" id="{E24C01F7-87B7-4BFA-AD87-974EC0271540}" vid="{0D87A437-1C59-4CC7-82CB-BB45930B3294}"/>
    </a:ext>
  </a:extLst>
</a:theme>
</file>

<file path=docProps/app.xml><?xml version="1.0" encoding="utf-8"?>
<Properties xmlns="http://schemas.openxmlformats.org/officeDocument/2006/extended-properties" xmlns:vt="http://schemas.openxmlformats.org/officeDocument/2006/docPropsVTypes">
  <Template/>
  <TotalTime>529</TotalTime>
  <Words>883</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GillSans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Home</cp:lastModifiedBy>
  <cp:revision>18</cp:revision>
  <dcterms:created xsi:type="dcterms:W3CDTF">2019-07-25T13:00:08Z</dcterms:created>
  <dcterms:modified xsi:type="dcterms:W3CDTF">2019-07-26T15:43:14Z</dcterms:modified>
</cp:coreProperties>
</file>