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5" r:id="rId4"/>
    <p:sldId id="267" r:id="rId5"/>
    <p:sldId id="266" r:id="rId6"/>
    <p:sldId id="268" r:id="rId7"/>
    <p:sldId id="269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A344C-1710-410D-866B-8455F1EE9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C52AC-D928-49FE-9F99-2D3C34D8A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2521D-2E9F-4052-8B8E-2D1CD52C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BC8B3-04CE-4276-AE3E-4918C581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9213A-FEC7-4E7C-A60A-CD1094E1D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ECDF5-0B3B-43E3-B045-CEA6238E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C1121-3B85-44BC-B17B-FDC2B9241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93633-2A3F-4F11-901A-D8624F8D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E73C3-1EC3-48FB-B8CA-84709C78A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C49D6-87E8-4920-82A6-BA2A0C02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9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2B5453-6F92-452E-BE4A-2A6DAD6BE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47FE6-D201-4BB1-949D-D8F2F1C0B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B6285-89B8-4920-A831-740806757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84472-AA05-45AB-826B-88DEA022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BA84F-7550-4628-A778-15691D9D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24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EB8B7-537E-45D3-A9EF-7BD53A2E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AFE1F-16DC-4FDC-AD0A-F54A3C585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635D73-EB4D-4AB6-BBE7-662E9AE4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A8B5C-7F7F-4CF8-9DC9-80A92036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5E163-5B73-4145-80BB-D79131D5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11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FD79-2226-4B8B-9AC0-19FB6239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9C7B2F-F1EC-4504-830D-01711D7E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8A201-8B1D-40F7-B409-FA9ED4CA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A96D1-455A-41BE-A7EC-257D1F692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3D5D6-26C8-4D6C-8E5A-F19F8460A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1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AC14F-BE18-4220-8066-1F32F414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04412-0D9A-4FD2-B561-034B1D6C1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F3537-19D9-46D1-B5D3-46FDD3102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CEE42-AAFE-4F46-9A3E-418A1D33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0AFF-E8E2-4D47-957A-5BFE19924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F1321-A444-45B2-BAF0-7A53E770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7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E92C0-5DE4-436A-958A-C496A5FE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7E6F3-03D3-48AD-9905-78FD76F3C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7B03F-4985-4A24-B70A-0CED487072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E751EB-5989-4062-AC70-C968228A7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0890B-7129-42C2-BFE8-BA5EF8CDBC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B45AD-A1CB-4C7E-90A9-0ACDBCB2D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BAAF3-AB5B-44D4-8417-0C76E54E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017F9A-19A5-4B99-99B7-3588EB8B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BBDF-CFEE-40C8-9262-BC0795934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9DFADD-A5C2-422C-BE8E-F936589AB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6BB6CB-BA0D-4D19-A386-BD1EBE69E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E803F-1A56-42E2-818C-E9CC067F0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46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A1684A-0635-4187-99D5-DC85F45E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40400B-0BB9-4782-B367-4CE784BB4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D1CCF-2BAB-422B-A038-FBA73E21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6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038B2-FC47-47EF-8B48-D505C90FF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48C0A-D48C-4B96-9C93-A614BD0EA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DAAB3-2560-48C0-9EE2-AEAE40CE5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9E5E33-ADC1-4848-A27B-690CA9C3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66596-E2F5-45FE-B21E-9FF2B9675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72BBD-5CB2-44C6-9D79-5438763A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23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66205-A1E1-4E8B-9E1A-99E3D7BD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769361-687C-4CB4-A3A5-ED377F1CCE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10A5E-4957-4201-9511-9167FA44F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A1F6EA-2343-4E5E-A656-16338D57E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D745B-BF92-4849-90CC-61C59918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35779-DD7D-44C2-AD78-9EC91FA3F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64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1A993-F6E5-4639-B100-5BFD4732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11F5F-367F-423E-8B19-9294310A0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32564-A218-4366-B3E2-1091B01167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9DE7-FCAD-4F9B-87DD-84CBB7080F69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BD03E-9C45-4BEA-804D-F79934A4E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C9D23-5183-4C72-9AD1-CC5C19B82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4BAAE-3352-4F4B-866A-3B8CE0AD7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39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ags.apps-1and1.net/wp-content/uploads/2018/11/CASE_34_-_Decision_-_Player_B_and_Agent_N.pdf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ags.apps-1and1.net/wp-content/uploads/2018/11/Case_35_-_Decision_-_Player_K.pdf" TargetMode="Externa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ags.apps-1and1.net/wp-content/uploads/2018/11/Case_35_-_Decision_-_Player_K.pdf" TargetMode="Externa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155B60-25EC-4394-846B-177BE7A52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286" y="4968484"/>
            <a:ext cx="6829426" cy="1889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6C0F6E-1236-4143-BA2B-E2CC3FD60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7" y="0"/>
            <a:ext cx="5915025" cy="52482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73036D-08C5-437B-8593-B8C009ABE9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4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F571F13-D227-496F-BC63-9BF7040E3264}"/>
              </a:ext>
            </a:extLst>
          </p:cNvPr>
          <p:cNvSpPr txBox="1"/>
          <p:nvPr/>
        </p:nvSpPr>
        <p:spPr>
          <a:xfrm>
            <a:off x="1928947" y="2096992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Commercialisation and Corruption in Sport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1928947" y="3198167"/>
            <a:ext cx="2886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Aims and Objectives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0D9B8A-A622-4474-BF7B-A68F896EC45E}"/>
              </a:ext>
            </a:extLst>
          </p:cNvPr>
          <p:cNvSpPr/>
          <p:nvPr/>
        </p:nvSpPr>
        <p:spPr>
          <a:xfrm>
            <a:off x="1928946" y="3776122"/>
            <a:ext cx="726730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Identify and evaluate factors that amount to corruption in sport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Indicate how the two-stage test of apparent bias can be used in evaluating cases of bias and conflict of interest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Evaluate the relationship between commercialisation and corruption in sport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2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2487427" y="2458632"/>
            <a:ext cx="105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1: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list and evaluate the benefits and harms of commercialising sport</a:t>
            </a:r>
            <a:endParaRPr lang="en-GB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34907-DC39-4553-9745-916FFAD1242C}"/>
              </a:ext>
            </a:extLst>
          </p:cNvPr>
          <p:cNvSpPr/>
          <p:nvPr/>
        </p:nvSpPr>
        <p:spPr>
          <a:xfrm>
            <a:off x="1945802" y="3511010"/>
            <a:ext cx="23948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Commodification: </a:t>
            </a:r>
            <a:endParaRPr lang="en-GB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19BB9E-7807-4EC8-AF24-8A4FDDEB42AB}"/>
              </a:ext>
            </a:extLst>
          </p:cNvPr>
          <p:cNvSpPr/>
          <p:nvPr/>
        </p:nvSpPr>
        <p:spPr>
          <a:xfrm>
            <a:off x="4522125" y="3511010"/>
            <a:ext cx="55201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Perceiving an item (sport) as having monetary value</a:t>
            </a:r>
            <a:endParaRPr lang="en-GB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F87DD7-AAB4-486A-9784-B3DE4253992F}"/>
              </a:ext>
            </a:extLst>
          </p:cNvPr>
          <p:cNvSpPr/>
          <p:nvPr/>
        </p:nvSpPr>
        <p:spPr>
          <a:xfrm>
            <a:off x="1495995" y="4155121"/>
            <a:ext cx="2844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‘dirty’ commodification: </a:t>
            </a:r>
            <a:endParaRPr lang="en-GB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6CF98A-119C-465B-B33B-185F6613F6EC}"/>
              </a:ext>
            </a:extLst>
          </p:cNvPr>
          <p:cNvSpPr/>
          <p:nvPr/>
        </p:nvSpPr>
        <p:spPr>
          <a:xfrm>
            <a:off x="4593463" y="4118786"/>
            <a:ext cx="5520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When money is illegally used to influence the outcome of games (e.g. match fixing)</a:t>
            </a:r>
            <a:endParaRPr lang="en-GB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E41FA4-3F57-450D-BE96-FC3544CAD662}"/>
              </a:ext>
            </a:extLst>
          </p:cNvPr>
          <p:cNvSpPr/>
          <p:nvPr/>
        </p:nvSpPr>
        <p:spPr>
          <a:xfrm>
            <a:off x="1495995" y="5032217"/>
            <a:ext cx="2844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Quasi-commodification: 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02EC76-86DF-4BDB-A047-8A1AE86C9A1C}"/>
              </a:ext>
            </a:extLst>
          </p:cNvPr>
          <p:cNvSpPr/>
          <p:nvPr/>
        </p:nvSpPr>
        <p:spPr>
          <a:xfrm>
            <a:off x="4593463" y="5031142"/>
            <a:ext cx="55201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When money is legally used to influence the outcome of games (e.g. buying the best players)</a:t>
            </a:r>
            <a:endParaRPr lang="en-GB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5C6505-4C58-4B19-B769-02217BFBE6B8}"/>
              </a:ext>
            </a:extLst>
          </p:cNvPr>
          <p:cNvSpPr/>
          <p:nvPr/>
        </p:nvSpPr>
        <p:spPr>
          <a:xfrm>
            <a:off x="3431982" y="5964599"/>
            <a:ext cx="76759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Walsh, A. and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R. (2007)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Ethics, Money and Sport: This Sporting Mammon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London: Routledge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7768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2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2487427" y="2458632"/>
            <a:ext cx="105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2: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Identify two recent examples of ‘dirty’ commodification and two examples of quasi-commodification</a:t>
            </a:r>
            <a:endParaRPr lang="en-GB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DC354A8-1F25-4DA6-B9AC-A39D2DE52AA1}"/>
              </a:ext>
            </a:extLst>
          </p:cNvPr>
          <p:cNvSpPr txBox="1"/>
          <p:nvPr/>
        </p:nvSpPr>
        <p:spPr>
          <a:xfrm>
            <a:off x="2487427" y="4213409"/>
            <a:ext cx="105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3: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D1F0AA-8A0F-4FAD-ABCF-89BEC4B27C23}"/>
              </a:ext>
            </a:extLst>
          </p:cNvPr>
          <p:cNvSpPr/>
          <p:nvPr/>
        </p:nvSpPr>
        <p:spPr>
          <a:xfrm>
            <a:off x="3544386" y="4196297"/>
            <a:ext cx="6096001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Discuss what measures can be taken to ensure the outcome of sports contests is not determined by money?</a:t>
            </a: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Would these measures work in practice?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6451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C3A403A-E60D-4A4A-90E0-F283E3329EBE}"/>
              </a:ext>
            </a:extLst>
          </p:cNvPr>
          <p:cNvSpPr/>
          <p:nvPr/>
        </p:nvSpPr>
        <p:spPr>
          <a:xfrm>
            <a:off x="1504678" y="2159453"/>
            <a:ext cx="9435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 and </a:t>
            </a:r>
            <a:r>
              <a:rPr lang="en-GB" sz="20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(2007) - four moral pathologies stemming from commercialisation:</a:t>
            </a:r>
            <a:endParaRPr lang="en-GB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1C706D-F5A3-4144-A62B-79B396720A3B}"/>
              </a:ext>
            </a:extLst>
          </p:cNvPr>
          <p:cNvSpPr/>
          <p:nvPr/>
        </p:nvSpPr>
        <p:spPr>
          <a:xfrm>
            <a:off x="2084219" y="2731317"/>
            <a:ext cx="827602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motivational pathology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which disposes athletes to an extrinsic motivation for participating in sport and can lead to cheating, such as doping and match fixing.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An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instrumentalist pathology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whereby all aspects of sport are seen as a means to the end of creating financial profit. One element of this is in the way that human athletes themselves are treated as commodities to be bought and sold.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distributive pathology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which reduces justice, such as the way in which genuine sports fans are priced out of seeing games due to high ticket prices.</a:t>
            </a:r>
          </a:p>
          <a:p>
            <a:pPr marL="457200" indent="-457200">
              <a:buFont typeface="+mj-lt"/>
              <a:buAutoNum type="arabicPeriod"/>
            </a:pPr>
            <a:endParaRPr lang="en-GB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A </a:t>
            </a:r>
            <a:r>
              <a:rPr lang="en-GB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pragmatic pathology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whereby the all the other pathologies end up undermining a sport’s existence, for instance, when a lack of investment in the ‘grassroots’ reduces the number and quality of players available to sustain the game.</a:t>
            </a:r>
          </a:p>
        </p:txBody>
      </p:sp>
    </p:spTree>
    <p:extLst>
      <p:ext uri="{BB962C8B-B14F-4D97-AF65-F5344CB8AC3E}">
        <p14:creationId xmlns:p14="http://schemas.microsoft.com/office/powerpoint/2010/main" val="118230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2487427" y="2458632"/>
            <a:ext cx="105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4: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Read TAGS case 34.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hlinkClick r:id="rId5"/>
              </a:rPr>
              <a:t>http://tags.apps-1and1.net/wp-content/uploads/2018/11/CASE_34_-_Decision_-_Player_B_and_Agent_N.pdf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What recommendations were made by the appeal panel and why?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27910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2487427" y="2458632"/>
            <a:ext cx="105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5: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2441520"/>
            <a:ext cx="6096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Discuss what is meant by a ‘conflict of interest’ and how it relates to corruption in sport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F3BEA9-AB26-4829-83EF-D159B9A99B9F}"/>
              </a:ext>
            </a:extLst>
          </p:cNvPr>
          <p:cNvSpPr txBox="1"/>
          <p:nvPr/>
        </p:nvSpPr>
        <p:spPr>
          <a:xfrm>
            <a:off x="2487427" y="3476039"/>
            <a:ext cx="105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6: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CC4152-AF99-4F7C-9C7F-D5878B33FB34}"/>
              </a:ext>
            </a:extLst>
          </p:cNvPr>
          <p:cNvSpPr/>
          <p:nvPr/>
        </p:nvSpPr>
        <p:spPr>
          <a:xfrm>
            <a:off x="3544386" y="3458927"/>
            <a:ext cx="6096001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Read TAGS case 35.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hlinkClick r:id="rId5"/>
              </a:rPr>
              <a:t>http://tags.apps-1and1.net/wp-content/uploads/2018/11/Case_35_-_Decision_-_Player_K.pdf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Why did the Disciplinary Committee rule that the defendant’s conduct created an apparent conflict of interest?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749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CEEC03E-9025-4A5A-9BE8-B2EE660A9D6B}"/>
              </a:ext>
            </a:extLst>
          </p:cNvPr>
          <p:cNvSpPr txBox="1"/>
          <p:nvPr/>
        </p:nvSpPr>
        <p:spPr>
          <a:xfrm>
            <a:off x="2487427" y="5360525"/>
            <a:ext cx="105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8: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5F2B8C-8343-455C-B49C-2CB7FCB3E02F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AB5854-802B-476F-86CF-3D80349016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267EA07-0F8F-449D-BB19-24298DDB9C98}"/>
              </a:ext>
            </a:extLst>
          </p:cNvPr>
          <p:cNvSpPr/>
          <p:nvPr/>
        </p:nvSpPr>
        <p:spPr>
          <a:xfrm>
            <a:off x="3544386" y="5343413"/>
            <a:ext cx="6096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Discuss how those involved in sport can prevent conflicts of interests</a:t>
            </a:r>
            <a:endParaRPr lang="en-GB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F3BEA9-AB26-4829-83EF-D159B9A99B9F}"/>
              </a:ext>
            </a:extLst>
          </p:cNvPr>
          <p:cNvSpPr txBox="1"/>
          <p:nvPr/>
        </p:nvSpPr>
        <p:spPr>
          <a:xfrm>
            <a:off x="2487426" y="2318648"/>
            <a:ext cx="105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Task 7: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CC4152-AF99-4F7C-9C7F-D5878B33FB34}"/>
              </a:ext>
            </a:extLst>
          </p:cNvPr>
          <p:cNvSpPr/>
          <p:nvPr/>
        </p:nvSpPr>
        <p:spPr>
          <a:xfrm>
            <a:off x="3608573" y="2320272"/>
            <a:ext cx="6096001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Read TAGS case 36.</a:t>
            </a:r>
          </a:p>
          <a:p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  <a:hlinkClick r:id="rId5"/>
              </a:rPr>
              <a:t>http://tags.apps-1and1.net/wp-content/uploads/2018/11/Case_35_-_Decision_-_Player_K.pdf</a:t>
            </a:r>
            <a:r>
              <a:rPr lang="en-GB" sz="20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</a:t>
            </a:r>
          </a:p>
          <a:p>
            <a:endParaRPr lang="en-GB" sz="2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r>
              <a:rPr lang="en-GB" sz="2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What reasons did the defendant give in to argue that the appointed Panel Member was biased and why was this rejected by the appeal?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50165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7ED2394-3BE5-46F6-A46E-64D34B3BFE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043" y="76200"/>
            <a:ext cx="2347913" cy="20832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93C167-90FB-4FD4-B72F-93C2747DAF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683685" cy="1019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6122C-10AD-4380-9393-4B779A4D388B}"/>
              </a:ext>
            </a:extLst>
          </p:cNvPr>
          <p:cNvSpPr txBox="1"/>
          <p:nvPr/>
        </p:nvSpPr>
        <p:spPr>
          <a:xfrm>
            <a:off x="709747" y="2082441"/>
            <a:ext cx="8334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References / Further Reading: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47C91A-CC71-46E9-B26A-9B9B76C753C2}"/>
              </a:ext>
            </a:extLst>
          </p:cNvPr>
          <p:cNvSpPr/>
          <p:nvPr/>
        </p:nvSpPr>
        <p:spPr>
          <a:xfrm>
            <a:off x="709747" y="2667216"/>
            <a:ext cx="1077250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Ciomaga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B., &amp; Kent, C. (2015). Rethinking the consequences of commercializing sport.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Sport, Ethics and Philosophy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9(1): 18-31. doi:10.1080/17511321.2015.1017521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Ecorys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 and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Manoli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A.E. (2018)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Mapping of Corruption in Sport in the EU: A report to the European Commission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. European Commission, Brussels. December 2018.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Harvey, A. (2015). Match-fixing: Working towards an ethical framework.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Journal of the Philosophy of Sport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42(3): 393-407. doi:10.1080/00948705.2015.1037767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McNamee, M. (2013). The integrity of sport: Unregulated gambling, match fixing and corruption.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Sport, Ethics and Philosophy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7(2): 173-174. doi:10.1080/17511321.2013.791159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Morgan, W. (2006).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Why Sports Morally Matter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(Routledge critical studies in sport). New York: Routledge.</a:t>
            </a:r>
          </a:p>
          <a:p>
            <a:pPr lvl="0"/>
            <a:endParaRPr lang="en-GB" sz="1400" dirty="0">
              <a:solidFill>
                <a:schemeClr val="accent1">
                  <a:lumMod val="50000"/>
                </a:schemeClr>
              </a:solidFill>
              <a:latin typeface="GillSans" pitchFamily="2" charset="0"/>
            </a:endParaRPr>
          </a:p>
          <a:p>
            <a:pPr lvl="0"/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Walsh, A., &amp; </a:t>
            </a:r>
            <a:r>
              <a:rPr lang="en-GB" sz="1400" dirty="0" err="1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Giulianotti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, R. (2007). </a:t>
            </a:r>
            <a:r>
              <a:rPr lang="en-GB" sz="1400" i="1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Ethics, Money, And Sport: This sporting mammon </a:t>
            </a:r>
            <a:r>
              <a:rPr lang="en-GB" sz="14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(Ethics and sport). New York, NY: Routledge.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06E643-55FC-4ED0-B0DA-27C9D92FC4E9}"/>
              </a:ext>
            </a:extLst>
          </p:cNvPr>
          <p:cNvSpPr txBox="1"/>
          <p:nvPr/>
        </p:nvSpPr>
        <p:spPr>
          <a:xfrm>
            <a:off x="9640387" y="6596390"/>
            <a:ext cx="25516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  <a:latin typeface="GillSans" pitchFamily="2" charset="0"/>
              </a:rPr>
              <a:t>Downloaded from www.tagsproject.eu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904832D-7104-4A58-9C5E-A7CA13533B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6230" y="261610"/>
            <a:ext cx="2404262" cy="50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53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GS" id="{E24C01F7-87B7-4BFA-AD87-974EC0271540}" vid="{0D87A437-1C59-4CC7-82CB-BB45930B32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785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10</cp:revision>
  <dcterms:created xsi:type="dcterms:W3CDTF">2019-07-25T13:00:08Z</dcterms:created>
  <dcterms:modified xsi:type="dcterms:W3CDTF">2019-07-29T15:45:38Z</dcterms:modified>
</cp:coreProperties>
</file>