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6" r:id="rId5"/>
    <p:sldId id="262" r:id="rId6"/>
    <p:sldId id="263" r:id="rId7"/>
    <p:sldId id="267"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5" d="100"/>
          <a:sy n="115" d="100"/>
        </p:scale>
        <p:origin x="23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29/10/2019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98360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29/10/2019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3371238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29/10/2019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685283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29/10/2019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91387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3F557-61A9-4AAF-8A09-CC2AA3C6AB83}" type="datetimeFigureOut">
              <a:rPr lang="en-GB" smtClean="0"/>
              <a:pPr/>
              <a:t>29/10/2019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51939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333F557-61A9-4AAF-8A09-CC2AA3C6AB83}" type="datetimeFigureOut">
              <a:rPr lang="en-GB" smtClean="0"/>
              <a:pPr/>
              <a:t>29/10/2019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249720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333F557-61A9-4AAF-8A09-CC2AA3C6AB83}" type="datetimeFigureOut">
              <a:rPr lang="en-GB" smtClean="0"/>
              <a:pPr/>
              <a:t>29/10/2019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40236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33F557-61A9-4AAF-8A09-CC2AA3C6AB83}" type="datetimeFigureOut">
              <a:rPr lang="en-GB" smtClean="0"/>
              <a:pPr/>
              <a:t>29/10/2019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2106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3F557-61A9-4AAF-8A09-CC2AA3C6AB83}" type="datetimeFigureOut">
              <a:rPr lang="en-GB" smtClean="0"/>
              <a:pPr/>
              <a:t>29/10/2019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2083526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F557-61A9-4AAF-8A09-CC2AA3C6AB83}" type="datetimeFigureOut">
              <a:rPr lang="en-GB" smtClean="0"/>
              <a:pPr/>
              <a:t>29/10/2019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224694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F557-61A9-4AAF-8A09-CC2AA3C6AB83}" type="datetimeFigureOut">
              <a:rPr lang="en-GB" smtClean="0"/>
              <a:pPr/>
              <a:t>29/10/2019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403807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3F557-61A9-4AAF-8A09-CC2AA3C6AB83}" type="datetimeFigureOut">
              <a:rPr lang="en-GB" smtClean="0"/>
              <a:pPr/>
              <a:t>29/10/2019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3FA3F-4B33-4BB2-B5FD-740B26A41BF1}" type="slidenum">
              <a:rPr lang="en-GB" smtClean="0"/>
              <a:pPr/>
              <a:t>‹#›</a:t>
            </a:fld>
            <a:endParaRPr lang="en-GB"/>
          </a:p>
        </p:txBody>
      </p:sp>
    </p:spTree>
    <p:extLst>
      <p:ext uri="{BB962C8B-B14F-4D97-AF65-F5344CB8AC3E}">
        <p14:creationId xmlns:p14="http://schemas.microsoft.com/office/powerpoint/2010/main" val="219099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155B60-25EC-4394-846B-177BE7A52F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1286" y="4968484"/>
            <a:ext cx="6829426" cy="1889516"/>
          </a:xfrm>
          <a:prstGeom prst="rect">
            <a:avLst/>
          </a:prstGeom>
        </p:spPr>
      </p:pic>
      <p:pic>
        <p:nvPicPr>
          <p:cNvPr id="5" name="Picture 4">
            <a:extLst>
              <a:ext uri="{FF2B5EF4-FFF2-40B4-BE49-F238E27FC236}">
                <a16:creationId xmlns:a16="http://schemas.microsoft.com/office/drawing/2014/main" id="{816C0F6E-1236-4143-BA2B-E2CC3FD60A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8487" y="0"/>
            <a:ext cx="5915025" cy="5248275"/>
          </a:xfrm>
          <a:prstGeom prst="rect">
            <a:avLst/>
          </a:prstGeom>
        </p:spPr>
      </p:pic>
      <p:pic>
        <p:nvPicPr>
          <p:cNvPr id="9" name="Picture 8">
            <a:extLst>
              <a:ext uri="{FF2B5EF4-FFF2-40B4-BE49-F238E27FC236}">
                <a16:creationId xmlns:a16="http://schemas.microsoft.com/office/drawing/2014/main" id="{5BF28FFF-5A68-4ACC-AEED-387BD11C15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86875" y="0"/>
            <a:ext cx="2905125" cy="638685"/>
          </a:xfrm>
          <a:prstGeom prst="rect">
            <a:avLst/>
          </a:prstGeom>
        </p:spPr>
      </p:pic>
    </p:spTree>
    <p:extLst>
      <p:ext uri="{BB962C8B-B14F-4D97-AF65-F5344CB8AC3E}">
        <p14:creationId xmlns:p14="http://schemas.microsoft.com/office/powerpoint/2010/main" val="2786749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id="{EDA12FC3-1747-45E5-94AA-4FBD500EE963}"/>
              </a:ext>
            </a:extLst>
          </p:cNvPr>
          <p:cNvSpPr txBox="1"/>
          <p:nvPr/>
        </p:nvSpPr>
        <p:spPr>
          <a:xfrm>
            <a:off x="843148" y="2979801"/>
            <a:ext cx="3636112" cy="461665"/>
          </a:xfrm>
          <a:prstGeom prst="rect">
            <a:avLst/>
          </a:prstGeom>
          <a:noFill/>
        </p:spPr>
        <p:txBody>
          <a:bodyPr wrap="square" rtlCol="0">
            <a:spAutoFit/>
          </a:bodyPr>
          <a:lstStyle/>
          <a:p>
            <a:r>
              <a:rPr lang="en-GB" sz="2400" i="1" dirty="0">
                <a:solidFill>
                  <a:schemeClr val="accent1">
                    <a:lumMod val="50000"/>
                  </a:schemeClr>
                </a:solidFill>
                <a:latin typeface="GillSans" pitchFamily="2" charset="0"/>
              </a:rPr>
              <a:t>Aims and Objectives</a:t>
            </a:r>
          </a:p>
        </p:txBody>
      </p:sp>
      <p:sp>
        <p:nvSpPr>
          <p:cNvPr id="9" name="Rectangle 8">
            <a:extLst>
              <a:ext uri="{FF2B5EF4-FFF2-40B4-BE49-F238E27FC236}">
                <a16:creationId xmlns:a16="http://schemas.microsoft.com/office/drawing/2014/main" id="{86F84C82-0C8D-47D6-8F8B-A27812549F1C}"/>
              </a:ext>
            </a:extLst>
          </p:cNvPr>
          <p:cNvSpPr/>
          <p:nvPr/>
        </p:nvSpPr>
        <p:spPr>
          <a:xfrm>
            <a:off x="843148" y="3706045"/>
            <a:ext cx="10794670" cy="1631216"/>
          </a:xfrm>
          <a:prstGeom prst="rect">
            <a:avLst/>
          </a:prstGeom>
        </p:spPr>
        <p:txBody>
          <a:bodyPr wrap="square">
            <a:spAutoFit/>
          </a:bodyPr>
          <a:lstStyle/>
          <a:p>
            <a:pPr marL="285750" lvl="0" indent="-285750"/>
            <a:r>
              <a:rPr lang="en-US" sz="2000" dirty="0">
                <a:solidFill>
                  <a:schemeClr val="accent1">
                    <a:lumMod val="50000"/>
                  </a:schemeClr>
                </a:solidFill>
                <a:latin typeface="GillSans" pitchFamily="2" charset="0"/>
              </a:rPr>
              <a:t>By the end of this lectures and independent study tasks, students will be able:</a:t>
            </a:r>
          </a:p>
          <a:p>
            <a:pPr marL="285750" lvl="0" indent="-285750">
              <a:buFont typeface="Arial" pitchFamily="34" charset="0"/>
              <a:buChar char="•"/>
            </a:pPr>
            <a:r>
              <a:rPr lang="en-US" sz="2000" dirty="0">
                <a:solidFill>
                  <a:schemeClr val="accent1">
                    <a:lumMod val="50000"/>
                  </a:schemeClr>
                </a:solidFill>
                <a:latin typeface="GillSans" pitchFamily="2" charset="0"/>
              </a:rPr>
              <a:t>have a basic understanding of the definition, risks and factors involved in concussion</a:t>
            </a:r>
          </a:p>
          <a:p>
            <a:pPr marL="285750" lvl="0" indent="-285750">
              <a:buFont typeface="Arial" pitchFamily="34" charset="0"/>
              <a:buChar char="•"/>
            </a:pPr>
            <a:r>
              <a:rPr lang="en-US" sz="2000" dirty="0">
                <a:solidFill>
                  <a:schemeClr val="accent1">
                    <a:lumMod val="50000"/>
                  </a:schemeClr>
                </a:solidFill>
                <a:latin typeface="GillSans" pitchFamily="2" charset="0"/>
              </a:rPr>
              <a:t>to understand and educate others in brain injury and its consequences</a:t>
            </a:r>
          </a:p>
          <a:p>
            <a:pPr marL="285750" lvl="0" indent="-285750">
              <a:buFont typeface="Arial" pitchFamily="34" charset="0"/>
              <a:buChar char="•"/>
            </a:pPr>
            <a:r>
              <a:rPr lang="en-US" sz="2000" dirty="0">
                <a:solidFill>
                  <a:schemeClr val="accent1">
                    <a:lumMod val="50000"/>
                  </a:schemeClr>
                </a:solidFill>
                <a:latin typeface="GillSans" pitchFamily="2" charset="0"/>
              </a:rPr>
              <a:t>to understand the potential effects of a sports-related concussion</a:t>
            </a:r>
          </a:p>
          <a:p>
            <a:pPr marL="285750" lvl="0" indent="-285750">
              <a:buFont typeface="Arial" pitchFamily="34" charset="0"/>
              <a:buChar char="•"/>
            </a:pPr>
            <a:r>
              <a:rPr lang="en-US" sz="2000" dirty="0">
                <a:solidFill>
                  <a:schemeClr val="accent1">
                    <a:lumMod val="50000"/>
                  </a:schemeClr>
                </a:solidFill>
                <a:latin typeface="GillSans" pitchFamily="2" charset="0"/>
              </a:rPr>
              <a:t>to recognize the ethical dilemmas in this field</a:t>
            </a:r>
          </a:p>
        </p:txBody>
      </p:sp>
      <p:sp>
        <p:nvSpPr>
          <p:cNvPr id="10" name="TextBox 9">
            <a:extLst>
              <a:ext uri="{FF2B5EF4-FFF2-40B4-BE49-F238E27FC236}">
                <a16:creationId xmlns:a16="http://schemas.microsoft.com/office/drawing/2014/main" id="{A226122C-10AD-4380-9393-4B779A4D388B}"/>
              </a:ext>
            </a:extLst>
          </p:cNvPr>
          <p:cNvSpPr txBox="1"/>
          <p:nvPr/>
        </p:nvSpPr>
        <p:spPr>
          <a:xfrm>
            <a:off x="843148" y="2272122"/>
            <a:ext cx="8334103" cy="584775"/>
          </a:xfrm>
          <a:prstGeom prst="rect">
            <a:avLst/>
          </a:prstGeom>
          <a:noFill/>
        </p:spPr>
        <p:txBody>
          <a:bodyPr wrap="square" rtlCol="0">
            <a:spAutoFit/>
          </a:bodyPr>
          <a:lstStyle/>
          <a:p>
            <a:r>
              <a:rPr lang="ro-RO" sz="3200" dirty="0">
                <a:solidFill>
                  <a:schemeClr val="accent1">
                    <a:lumMod val="50000"/>
                  </a:schemeClr>
                </a:solidFill>
                <a:latin typeface="GillSans" pitchFamily="2" charset="0"/>
              </a:rPr>
              <a:t>Health and Wellbeing – </a:t>
            </a:r>
            <a:r>
              <a:rPr lang="en-US" sz="3200" dirty="0">
                <a:solidFill>
                  <a:schemeClr val="accent1">
                    <a:lumMod val="50000"/>
                  </a:schemeClr>
                </a:solidFill>
                <a:latin typeface="GillSans" pitchFamily="2" charset="0"/>
              </a:rPr>
              <a:t>Concussion</a:t>
            </a:r>
            <a:endParaRPr lang="en-GB" sz="3200" dirty="0">
              <a:solidFill>
                <a:schemeClr val="accent1">
                  <a:lumMod val="50000"/>
                </a:schemeClr>
              </a:solidFill>
              <a:latin typeface="GillSans" pitchFamily="2" charset="0"/>
            </a:endParaRPr>
          </a:p>
        </p:txBody>
      </p:sp>
      <p:sp>
        <p:nvSpPr>
          <p:cNvPr id="11" name="TextBox 10">
            <a:extLst>
              <a:ext uri="{FF2B5EF4-FFF2-40B4-BE49-F238E27FC236}">
                <a16:creationId xmlns:a16="http://schemas.microsoft.com/office/drawing/2014/main" id="{FFA5C3BB-D2CD-4270-841A-2B8DC38534B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227923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id="{EDA12FC3-1747-45E5-94AA-4FBD500EE963}"/>
              </a:ext>
            </a:extLst>
          </p:cNvPr>
          <p:cNvSpPr txBox="1"/>
          <p:nvPr/>
        </p:nvSpPr>
        <p:spPr>
          <a:xfrm>
            <a:off x="1928946" y="3198167"/>
            <a:ext cx="8334103"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Task 1:</a:t>
            </a:r>
          </a:p>
        </p:txBody>
      </p:sp>
      <p:sp>
        <p:nvSpPr>
          <p:cNvPr id="9" name="Rectangle 8">
            <a:extLst>
              <a:ext uri="{FF2B5EF4-FFF2-40B4-BE49-F238E27FC236}">
                <a16:creationId xmlns:a16="http://schemas.microsoft.com/office/drawing/2014/main" id="{86F84C82-0C8D-47D6-8F8B-A27812549F1C}"/>
              </a:ext>
            </a:extLst>
          </p:cNvPr>
          <p:cNvSpPr/>
          <p:nvPr/>
        </p:nvSpPr>
        <p:spPr>
          <a:xfrm>
            <a:off x="2725025" y="3741424"/>
            <a:ext cx="7545975" cy="707886"/>
          </a:xfrm>
          <a:prstGeom prst="rect">
            <a:avLst/>
          </a:prstGeom>
        </p:spPr>
        <p:txBody>
          <a:bodyPr wrap="square">
            <a:spAutoFit/>
          </a:bodyPr>
          <a:lstStyle/>
          <a:p>
            <a:pPr marL="285750" indent="-285750">
              <a:buFont typeface="Arial" panose="020B0604020202020204" pitchFamily="34" charset="0"/>
              <a:buChar char="•"/>
            </a:pPr>
            <a:r>
              <a:rPr lang="en-GB" sz="2000" dirty="0">
                <a:solidFill>
                  <a:schemeClr val="accent1">
                    <a:lumMod val="50000"/>
                  </a:schemeClr>
                </a:solidFill>
                <a:latin typeface="GillSans" pitchFamily="2" charset="0"/>
              </a:rPr>
              <a:t>In small groups, discuss definitions of concussion</a:t>
            </a:r>
          </a:p>
          <a:p>
            <a:pPr marL="285750" indent="-285750">
              <a:buFont typeface="Arial" panose="020B0604020202020204" pitchFamily="34" charset="0"/>
              <a:buChar char="•"/>
            </a:pPr>
            <a:r>
              <a:rPr lang="en-GB" sz="2000" dirty="0">
                <a:solidFill>
                  <a:schemeClr val="accent1">
                    <a:lumMod val="50000"/>
                  </a:schemeClr>
                </a:solidFill>
                <a:latin typeface="GillSans" pitchFamily="2" charset="0"/>
              </a:rPr>
              <a:t>What happens to the brain?             </a:t>
            </a:r>
          </a:p>
        </p:txBody>
      </p:sp>
      <p:sp>
        <p:nvSpPr>
          <p:cNvPr id="10" name="TextBox 9">
            <a:extLst>
              <a:ext uri="{FF2B5EF4-FFF2-40B4-BE49-F238E27FC236}">
                <a16:creationId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Concussion</a:t>
            </a:r>
          </a:p>
        </p:txBody>
      </p:sp>
      <p:sp>
        <p:nvSpPr>
          <p:cNvPr id="11" name="TextBox 10">
            <a:extLst>
              <a:ext uri="{FF2B5EF4-FFF2-40B4-BE49-F238E27FC236}">
                <a16:creationId xmlns:a16="http://schemas.microsoft.com/office/drawing/2014/main" id="{E0EA06B2-4E54-4FCA-9501-2681E7F52579}"/>
              </a:ext>
            </a:extLst>
          </p:cNvPr>
          <p:cNvSpPr txBox="1"/>
          <p:nvPr/>
        </p:nvSpPr>
        <p:spPr>
          <a:xfrm>
            <a:off x="1928948" y="4413958"/>
            <a:ext cx="8334103"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Task 2:</a:t>
            </a:r>
          </a:p>
        </p:txBody>
      </p:sp>
      <p:sp>
        <p:nvSpPr>
          <p:cNvPr id="12" name="Rectangle 11">
            <a:extLst>
              <a:ext uri="{FF2B5EF4-FFF2-40B4-BE49-F238E27FC236}">
                <a16:creationId xmlns:a16="http://schemas.microsoft.com/office/drawing/2014/main" id="{3B47C91A-CC71-46E9-B26A-9B9B76C753C2}"/>
              </a:ext>
            </a:extLst>
          </p:cNvPr>
          <p:cNvSpPr/>
          <p:nvPr/>
        </p:nvSpPr>
        <p:spPr>
          <a:xfrm>
            <a:off x="2717076" y="5052631"/>
            <a:ext cx="7545975" cy="707886"/>
          </a:xfrm>
          <a:prstGeom prst="rect">
            <a:avLst/>
          </a:prstGeom>
        </p:spPr>
        <p:txBody>
          <a:bodyPr wrap="square">
            <a:spAutoFit/>
          </a:bodyPr>
          <a:lstStyle/>
          <a:p>
            <a:pPr marL="285750" indent="-285750">
              <a:buFont typeface="Arial" panose="020B0604020202020204" pitchFamily="34" charset="0"/>
              <a:buChar char="•"/>
            </a:pPr>
            <a:r>
              <a:rPr lang="en-GB" sz="2000" dirty="0">
                <a:solidFill>
                  <a:schemeClr val="accent1">
                    <a:lumMod val="50000"/>
                  </a:schemeClr>
                </a:solidFill>
                <a:latin typeface="GillSans" pitchFamily="2" charset="0"/>
              </a:rPr>
              <a:t>Discuss the main risk factors of concussions in athletes</a:t>
            </a:r>
          </a:p>
          <a:p>
            <a:pPr marL="285750" indent="-285750">
              <a:buFont typeface="Arial" panose="020B0604020202020204" pitchFamily="34" charset="0"/>
              <a:buChar char="•"/>
            </a:pPr>
            <a:endParaRPr lang="en-GB" sz="2000" dirty="0">
              <a:solidFill>
                <a:schemeClr val="accent1">
                  <a:lumMod val="50000"/>
                </a:schemeClr>
              </a:solidFill>
              <a:latin typeface="GillSans" pitchFamily="2" charset="0"/>
            </a:endParaRP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01300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9" name="Rectangle 8">
            <a:extLst>
              <a:ext uri="{FF2B5EF4-FFF2-40B4-BE49-F238E27FC236}">
                <a16:creationId xmlns:a16="http://schemas.microsoft.com/office/drawing/2014/main" id="{86F84C82-0C8D-47D6-8F8B-A27812549F1C}"/>
              </a:ext>
            </a:extLst>
          </p:cNvPr>
          <p:cNvSpPr/>
          <p:nvPr/>
        </p:nvSpPr>
        <p:spPr>
          <a:xfrm>
            <a:off x="1421011" y="2946294"/>
            <a:ext cx="7545975" cy="1631216"/>
          </a:xfrm>
          <a:prstGeom prst="rect">
            <a:avLst/>
          </a:prstGeom>
        </p:spPr>
        <p:txBody>
          <a:bodyPr wrap="square">
            <a:spAutoFit/>
          </a:bodyPr>
          <a:lstStyle/>
          <a:p>
            <a:pPr marL="285750" indent="-285750">
              <a:buFont typeface="Arial" panose="020B0604020202020204" pitchFamily="34" charset="0"/>
              <a:buChar char="•"/>
            </a:pPr>
            <a:r>
              <a:rPr lang="en-US" sz="2000" dirty="0">
                <a:solidFill>
                  <a:schemeClr val="accent1">
                    <a:lumMod val="50000"/>
                  </a:schemeClr>
                </a:solidFill>
              </a:rPr>
              <a:t>Despite many attempts by experts, there is no clear definition of concussion. It is uncertain whether any damage to the brain occurs from a concussion. </a:t>
            </a:r>
          </a:p>
          <a:p>
            <a:pPr marL="285750" indent="-285750">
              <a:buFont typeface="Arial" panose="020B0604020202020204" pitchFamily="34" charset="0"/>
              <a:buChar char="•"/>
            </a:pPr>
            <a:r>
              <a:rPr lang="en-US" sz="2000" dirty="0">
                <a:solidFill>
                  <a:schemeClr val="accent1">
                    <a:lumMod val="50000"/>
                  </a:schemeClr>
                </a:solidFill>
              </a:rPr>
              <a:t>A concussion does, however, temporarily impair how the brain functions and processes information.</a:t>
            </a:r>
            <a:endParaRPr lang="en-GB" sz="2000" dirty="0">
              <a:solidFill>
                <a:schemeClr val="accent1">
                  <a:lumMod val="50000"/>
                </a:schemeClr>
              </a:solidFill>
              <a:latin typeface="GillSans" pitchFamily="2" charset="0"/>
            </a:endParaRPr>
          </a:p>
        </p:txBody>
      </p:sp>
      <p:sp>
        <p:nvSpPr>
          <p:cNvPr id="10" name="TextBox 9">
            <a:extLst>
              <a:ext uri="{FF2B5EF4-FFF2-40B4-BE49-F238E27FC236}">
                <a16:creationId xmlns:a16="http://schemas.microsoft.com/office/drawing/2014/main" id="{A226122C-10AD-4380-9393-4B779A4D388B}"/>
              </a:ext>
            </a:extLst>
          </p:cNvPr>
          <p:cNvSpPr txBox="1"/>
          <p:nvPr/>
        </p:nvSpPr>
        <p:spPr>
          <a:xfrm>
            <a:off x="1421011" y="2260486"/>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Concussion - definition</a:t>
            </a: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01300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1121134" y="2780058"/>
            <a:ext cx="8334103" cy="1015663"/>
          </a:xfrm>
          <a:prstGeom prst="rect">
            <a:avLst/>
          </a:prstGeom>
          <a:noFill/>
        </p:spPr>
        <p:txBody>
          <a:bodyPr wrap="square" rtlCol="0">
            <a:spAutoFit/>
          </a:bodyPr>
          <a:lstStyle/>
          <a:p>
            <a:r>
              <a:rPr lang="en-GB" sz="2800" dirty="0">
                <a:solidFill>
                  <a:schemeClr val="accent1">
                    <a:lumMod val="50000"/>
                  </a:schemeClr>
                </a:solidFill>
              </a:rPr>
              <a:t>Task 3: Discuss the occurrence of concussions by sports</a:t>
            </a:r>
            <a:endParaRPr lang="en-US" sz="2800" dirty="0">
              <a:solidFill>
                <a:schemeClr val="accent1">
                  <a:lumMod val="50000"/>
                </a:schemeClr>
              </a:solidFill>
            </a:endParaRPr>
          </a:p>
          <a:p>
            <a:r>
              <a:rPr lang="en-GB" sz="3200" dirty="0">
                <a:solidFill>
                  <a:schemeClr val="accent1">
                    <a:lumMod val="50000"/>
                  </a:schemeClr>
                </a:solidFill>
                <a:latin typeface="GillSans" pitchFamily="2" charset="0"/>
              </a:rPr>
              <a:t> </a:t>
            </a: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04168"/>
            <a:ext cx="2551613" cy="430887"/>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3" name="TextBox 12"/>
          <p:cNvSpPr txBox="1"/>
          <p:nvPr/>
        </p:nvSpPr>
        <p:spPr>
          <a:xfrm>
            <a:off x="1121134" y="3731693"/>
            <a:ext cx="9994790" cy="1200329"/>
          </a:xfrm>
          <a:prstGeom prst="rect">
            <a:avLst/>
          </a:prstGeom>
          <a:noFill/>
        </p:spPr>
        <p:txBody>
          <a:bodyPr wrap="square" rtlCol="0">
            <a:spAutoFit/>
          </a:bodyPr>
          <a:lstStyle/>
          <a:p>
            <a:pPr marL="285750" lvl="0" indent="-285750">
              <a:buFont typeface="Arial" panose="020B0604020202020204" pitchFamily="34" charset="0"/>
              <a:buChar char="•"/>
            </a:pPr>
            <a:r>
              <a:rPr lang="en-US" sz="2400" dirty="0">
                <a:solidFill>
                  <a:schemeClr val="accent1">
                    <a:lumMod val="50000"/>
                  </a:schemeClr>
                </a:solidFill>
              </a:rPr>
              <a:t>How many sports concussions occur each year?</a:t>
            </a:r>
          </a:p>
          <a:p>
            <a:pPr marL="285750" lvl="0" indent="-285750">
              <a:buFont typeface="Arial" panose="020B0604020202020204" pitchFamily="34" charset="0"/>
              <a:buChar char="•"/>
            </a:pPr>
            <a:r>
              <a:rPr lang="en-US" sz="2400" dirty="0">
                <a:solidFill>
                  <a:schemeClr val="accent1">
                    <a:lumMod val="50000"/>
                  </a:schemeClr>
                </a:solidFill>
              </a:rPr>
              <a:t>In what sports are concussions most often reported?</a:t>
            </a:r>
          </a:p>
          <a:p>
            <a:pPr marL="285750" lvl="0" indent="-285750">
              <a:buFont typeface="Arial" panose="020B0604020202020204" pitchFamily="34" charset="0"/>
              <a:buChar char="•"/>
            </a:pPr>
            <a:r>
              <a:rPr lang="en-US" sz="2400" dirty="0">
                <a:solidFill>
                  <a:schemeClr val="accent1">
                    <a:lumMod val="50000"/>
                  </a:schemeClr>
                </a:solidFill>
              </a:rPr>
              <a:t>When to seek emergency medical attention?</a:t>
            </a:r>
          </a:p>
        </p:txBody>
      </p:sp>
    </p:spTree>
    <p:extLst>
      <p:ext uri="{BB962C8B-B14F-4D97-AF65-F5344CB8AC3E}">
        <p14:creationId xmlns:p14="http://schemas.microsoft.com/office/powerpoint/2010/main" val="101300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1091979" y="2610402"/>
            <a:ext cx="9315556" cy="1446550"/>
          </a:xfrm>
          <a:prstGeom prst="rect">
            <a:avLst/>
          </a:prstGeom>
          <a:noFill/>
        </p:spPr>
        <p:txBody>
          <a:bodyPr wrap="square" rtlCol="0">
            <a:spAutoFit/>
          </a:bodyPr>
          <a:lstStyle/>
          <a:p>
            <a:pPr marL="1071563" indent="-1071563"/>
            <a:r>
              <a:rPr lang="en-GB" sz="2800" dirty="0">
                <a:solidFill>
                  <a:schemeClr val="accent1">
                    <a:lumMod val="50000"/>
                  </a:schemeClr>
                </a:solidFill>
              </a:rPr>
              <a:t>Task 4: Discuss the role and influence of the coach in preventing concussions</a:t>
            </a:r>
            <a:endParaRPr lang="en-US" sz="2800" dirty="0">
              <a:solidFill>
                <a:schemeClr val="accent1">
                  <a:lumMod val="50000"/>
                </a:schemeClr>
              </a:solidFill>
            </a:endParaRPr>
          </a:p>
          <a:p>
            <a:r>
              <a:rPr lang="en-GB" sz="3200" dirty="0">
                <a:solidFill>
                  <a:schemeClr val="accent1">
                    <a:lumMod val="50000"/>
                  </a:schemeClr>
                </a:solidFill>
                <a:latin typeface="GillSans" pitchFamily="2" charset="0"/>
              </a:rPr>
              <a:t> </a:t>
            </a: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04168"/>
            <a:ext cx="2551613" cy="430887"/>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3" name="TextBox 12"/>
          <p:cNvSpPr txBox="1"/>
          <p:nvPr/>
        </p:nvSpPr>
        <p:spPr>
          <a:xfrm>
            <a:off x="1105231" y="3919994"/>
            <a:ext cx="9994790" cy="1200329"/>
          </a:xfrm>
          <a:prstGeom prst="rect">
            <a:avLst/>
          </a:prstGeom>
          <a:noFill/>
        </p:spPr>
        <p:txBody>
          <a:bodyPr wrap="square" rtlCol="0">
            <a:spAutoFit/>
          </a:bodyPr>
          <a:lstStyle/>
          <a:p>
            <a:pPr marL="342900" lvl="0" indent="-342900">
              <a:buFont typeface="Arial" panose="020B0604020202020204" pitchFamily="34" charset="0"/>
              <a:buChar char="•"/>
            </a:pPr>
            <a:r>
              <a:rPr lang="en-US" sz="2400" dirty="0">
                <a:solidFill>
                  <a:schemeClr val="accent1">
                    <a:lumMod val="50000"/>
                  </a:schemeClr>
                </a:solidFill>
              </a:rPr>
              <a:t>What is known about sports concussion risk and recovery?</a:t>
            </a:r>
          </a:p>
          <a:p>
            <a:pPr marL="342900" lvl="0" indent="-342900">
              <a:buFont typeface="Arial" panose="020B0604020202020204" pitchFamily="34" charset="0"/>
              <a:buChar char="•"/>
            </a:pPr>
            <a:r>
              <a:rPr lang="en-US" sz="2400" dirty="0">
                <a:solidFill>
                  <a:schemeClr val="accent1">
                    <a:lumMod val="50000"/>
                  </a:schemeClr>
                </a:solidFill>
              </a:rPr>
              <a:t>How can sports concussions be prevented?</a:t>
            </a:r>
          </a:p>
          <a:p>
            <a:pPr marL="342900" lvl="0" indent="-342900">
              <a:buFont typeface="Arial" panose="020B0604020202020204" pitchFamily="34" charset="0"/>
              <a:buChar char="•"/>
            </a:pPr>
            <a:r>
              <a:rPr lang="en-US" sz="2400" dirty="0">
                <a:solidFill>
                  <a:schemeClr val="accent1">
                    <a:lumMod val="50000"/>
                  </a:schemeClr>
                </a:solidFill>
              </a:rPr>
              <a:t>What can happen if the athlete plays with a concussion?</a:t>
            </a:r>
          </a:p>
        </p:txBody>
      </p:sp>
    </p:spTree>
    <p:extLst>
      <p:ext uri="{BB962C8B-B14F-4D97-AF65-F5344CB8AC3E}">
        <p14:creationId xmlns:p14="http://schemas.microsoft.com/office/powerpoint/2010/main" val="101300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1115833" y="2272096"/>
            <a:ext cx="8334103" cy="1015663"/>
          </a:xfrm>
          <a:prstGeom prst="rect">
            <a:avLst/>
          </a:prstGeom>
          <a:noFill/>
        </p:spPr>
        <p:txBody>
          <a:bodyPr wrap="square" rtlCol="0">
            <a:spAutoFit/>
          </a:bodyPr>
          <a:lstStyle/>
          <a:p>
            <a:r>
              <a:rPr lang="en-GB" sz="2800" dirty="0">
                <a:solidFill>
                  <a:schemeClr val="accent1">
                    <a:lumMod val="50000"/>
                  </a:schemeClr>
                </a:solidFill>
              </a:rPr>
              <a:t>Task 5: How to recognize concussion</a:t>
            </a:r>
            <a:endParaRPr lang="en-US" sz="2800" dirty="0">
              <a:solidFill>
                <a:schemeClr val="accent1">
                  <a:lumMod val="50000"/>
                </a:schemeClr>
              </a:solidFill>
            </a:endParaRPr>
          </a:p>
          <a:p>
            <a:r>
              <a:rPr lang="en-GB" sz="3200" dirty="0">
                <a:solidFill>
                  <a:schemeClr val="accent1">
                    <a:lumMod val="50000"/>
                  </a:schemeClr>
                </a:solidFill>
                <a:latin typeface="GillSans" pitchFamily="2" charset="0"/>
              </a:rPr>
              <a:t> </a:t>
            </a: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04168"/>
            <a:ext cx="2551613" cy="430887"/>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3" name="TextBox 12"/>
          <p:cNvSpPr txBox="1"/>
          <p:nvPr/>
        </p:nvSpPr>
        <p:spPr>
          <a:xfrm>
            <a:off x="4433936" y="3059668"/>
            <a:ext cx="4929809" cy="3139321"/>
          </a:xfrm>
          <a:prstGeom prst="rect">
            <a:avLst/>
          </a:prstGeom>
          <a:noFill/>
        </p:spPr>
        <p:txBody>
          <a:bodyPr wrap="square" rtlCol="0">
            <a:spAutoFit/>
          </a:bodyPr>
          <a:lstStyle/>
          <a:p>
            <a:pPr>
              <a:buFont typeface="Arial" pitchFamily="34" charset="0"/>
              <a:buChar char="•"/>
            </a:pPr>
            <a:r>
              <a:rPr lang="en-US" dirty="0">
                <a:solidFill>
                  <a:schemeClr val="accent1">
                    <a:lumMod val="50000"/>
                  </a:schemeClr>
                </a:solidFill>
              </a:rPr>
              <a:t>Drowsiness</a:t>
            </a:r>
          </a:p>
          <a:p>
            <a:pPr>
              <a:buFont typeface="Arial" pitchFamily="34" charset="0"/>
              <a:buChar char="•"/>
            </a:pPr>
            <a:r>
              <a:rPr lang="en-US" dirty="0">
                <a:solidFill>
                  <a:schemeClr val="accent1">
                    <a:lumMod val="50000"/>
                  </a:schemeClr>
                </a:solidFill>
              </a:rPr>
              <a:t>Headache</a:t>
            </a:r>
          </a:p>
          <a:p>
            <a:pPr>
              <a:buFont typeface="Arial" pitchFamily="34" charset="0"/>
              <a:buChar char="•"/>
            </a:pPr>
            <a:r>
              <a:rPr lang="en-US" dirty="0">
                <a:solidFill>
                  <a:schemeClr val="accent1">
                    <a:lumMod val="50000"/>
                  </a:schemeClr>
                </a:solidFill>
              </a:rPr>
              <a:t>Loss of consciousness</a:t>
            </a:r>
          </a:p>
          <a:p>
            <a:pPr>
              <a:buFont typeface="Arial" pitchFamily="34" charset="0"/>
              <a:buChar char="•"/>
            </a:pPr>
            <a:r>
              <a:rPr lang="en-US" dirty="0">
                <a:solidFill>
                  <a:schemeClr val="accent1">
                    <a:lumMod val="50000"/>
                  </a:schemeClr>
                </a:solidFill>
              </a:rPr>
              <a:t>Memory loss</a:t>
            </a:r>
          </a:p>
          <a:p>
            <a:pPr>
              <a:buFont typeface="Arial" pitchFamily="34" charset="0"/>
              <a:buChar char="•"/>
            </a:pPr>
            <a:r>
              <a:rPr lang="en-US" dirty="0">
                <a:solidFill>
                  <a:schemeClr val="accent1">
                    <a:lumMod val="50000"/>
                  </a:schemeClr>
                </a:solidFill>
              </a:rPr>
              <a:t>Irritability</a:t>
            </a:r>
          </a:p>
          <a:p>
            <a:pPr>
              <a:buFont typeface="Arial" pitchFamily="34" charset="0"/>
              <a:buChar char="•"/>
            </a:pPr>
            <a:r>
              <a:rPr lang="en-US" dirty="0">
                <a:solidFill>
                  <a:schemeClr val="accent1">
                    <a:lumMod val="50000"/>
                  </a:schemeClr>
                </a:solidFill>
              </a:rPr>
              <a:t>Confusion</a:t>
            </a:r>
          </a:p>
          <a:p>
            <a:pPr>
              <a:buFont typeface="Arial" pitchFamily="34" charset="0"/>
              <a:buChar char="•"/>
            </a:pPr>
            <a:r>
              <a:rPr lang="en-US" dirty="0">
                <a:solidFill>
                  <a:schemeClr val="accent1">
                    <a:lumMod val="50000"/>
                  </a:schemeClr>
                </a:solidFill>
              </a:rPr>
              <a:t>Balance problems, dizziness</a:t>
            </a:r>
          </a:p>
          <a:p>
            <a:pPr>
              <a:buFont typeface="Arial" pitchFamily="34" charset="0"/>
              <a:buChar char="•"/>
            </a:pPr>
            <a:r>
              <a:rPr lang="en-US" dirty="0">
                <a:solidFill>
                  <a:schemeClr val="accent1">
                    <a:lumMod val="50000"/>
                  </a:schemeClr>
                </a:solidFill>
              </a:rPr>
              <a:t>Difficulty speaking and communicating</a:t>
            </a:r>
          </a:p>
          <a:p>
            <a:pPr>
              <a:buFont typeface="Arial" pitchFamily="34" charset="0"/>
              <a:buChar char="•"/>
            </a:pPr>
            <a:r>
              <a:rPr lang="en-US" dirty="0">
                <a:solidFill>
                  <a:schemeClr val="accent1">
                    <a:lumMod val="50000"/>
                  </a:schemeClr>
                </a:solidFill>
              </a:rPr>
              <a:t>Depression</a:t>
            </a:r>
          </a:p>
          <a:p>
            <a:pPr>
              <a:buFont typeface="Arial" pitchFamily="34" charset="0"/>
              <a:buChar char="•"/>
            </a:pPr>
            <a:r>
              <a:rPr lang="en-US" dirty="0">
                <a:solidFill>
                  <a:schemeClr val="accent1">
                    <a:lumMod val="50000"/>
                  </a:schemeClr>
                </a:solidFill>
              </a:rPr>
              <a:t>Nausea and vomiting</a:t>
            </a:r>
          </a:p>
          <a:p>
            <a:pPr>
              <a:buFont typeface="Arial" pitchFamily="34" charset="0"/>
              <a:buChar char="•"/>
            </a:pPr>
            <a:r>
              <a:rPr lang="en-US" dirty="0">
                <a:solidFill>
                  <a:schemeClr val="accent1">
                    <a:lumMod val="50000"/>
                  </a:schemeClr>
                </a:solidFill>
              </a:rPr>
              <a:t>Changes in sleep patterns</a:t>
            </a:r>
          </a:p>
        </p:txBody>
      </p:sp>
      <p:sp>
        <p:nvSpPr>
          <p:cNvPr id="9" name="TextBox 8"/>
          <p:cNvSpPr txBox="1"/>
          <p:nvPr/>
        </p:nvSpPr>
        <p:spPr>
          <a:xfrm>
            <a:off x="1115833" y="3059668"/>
            <a:ext cx="4929809" cy="369332"/>
          </a:xfrm>
          <a:prstGeom prst="rect">
            <a:avLst/>
          </a:prstGeom>
          <a:noFill/>
        </p:spPr>
        <p:txBody>
          <a:bodyPr wrap="square" rtlCol="0">
            <a:spAutoFit/>
          </a:bodyPr>
          <a:lstStyle/>
          <a:p>
            <a:r>
              <a:rPr lang="en-US" dirty="0">
                <a:solidFill>
                  <a:schemeClr val="accent1">
                    <a:lumMod val="50000"/>
                  </a:schemeClr>
                </a:solidFill>
              </a:rPr>
              <a:t>The most common symptoms:</a:t>
            </a:r>
          </a:p>
        </p:txBody>
      </p:sp>
    </p:spTree>
    <p:extLst>
      <p:ext uri="{BB962C8B-B14F-4D97-AF65-F5344CB8AC3E}">
        <p14:creationId xmlns:p14="http://schemas.microsoft.com/office/powerpoint/2010/main" val="101300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1160891" y="1958033"/>
            <a:ext cx="9094207" cy="1015663"/>
          </a:xfrm>
          <a:prstGeom prst="rect">
            <a:avLst/>
          </a:prstGeom>
          <a:noFill/>
        </p:spPr>
        <p:txBody>
          <a:bodyPr wrap="square" rtlCol="0">
            <a:spAutoFit/>
          </a:bodyPr>
          <a:lstStyle/>
          <a:p>
            <a:r>
              <a:rPr lang="en-US" sz="2800" dirty="0">
                <a:solidFill>
                  <a:schemeClr val="accent1">
                    <a:lumMod val="50000"/>
                  </a:schemeClr>
                </a:solidFill>
              </a:rPr>
              <a:t>Further reading</a:t>
            </a:r>
          </a:p>
          <a:p>
            <a:r>
              <a:rPr lang="en-GB" sz="3200" dirty="0">
                <a:solidFill>
                  <a:schemeClr val="accent1">
                    <a:lumMod val="50000"/>
                  </a:schemeClr>
                </a:solidFill>
                <a:latin typeface="GillSans" pitchFamily="2" charset="0"/>
              </a:rPr>
              <a:t> </a:t>
            </a: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04168"/>
            <a:ext cx="2551613" cy="430887"/>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3" name="TextBox 12"/>
          <p:cNvSpPr txBox="1"/>
          <p:nvPr/>
        </p:nvSpPr>
        <p:spPr>
          <a:xfrm>
            <a:off x="1152938" y="2456953"/>
            <a:ext cx="9994790" cy="3970318"/>
          </a:xfrm>
          <a:prstGeom prst="rect">
            <a:avLst/>
          </a:prstGeom>
          <a:noFill/>
        </p:spPr>
        <p:txBody>
          <a:bodyPr wrap="square" rtlCol="0">
            <a:spAutoFit/>
          </a:bodyPr>
          <a:lstStyle/>
          <a:p>
            <a:r>
              <a:rPr lang="en-US" dirty="0">
                <a:solidFill>
                  <a:schemeClr val="accent1">
                    <a:lumMod val="50000"/>
                  </a:schemeClr>
                </a:solidFill>
              </a:rPr>
              <a:t>Tucker R, </a:t>
            </a:r>
            <a:r>
              <a:rPr lang="en-US" dirty="0" err="1">
                <a:solidFill>
                  <a:schemeClr val="accent1">
                    <a:lumMod val="50000"/>
                  </a:schemeClr>
                </a:solidFill>
              </a:rPr>
              <a:t>Raftery</a:t>
            </a:r>
            <a:r>
              <a:rPr lang="en-US" dirty="0">
                <a:solidFill>
                  <a:schemeClr val="accent1">
                    <a:lumMod val="50000"/>
                  </a:schemeClr>
                </a:solidFill>
              </a:rPr>
              <a:t> M, Kemp S, et al. </a:t>
            </a:r>
            <a:r>
              <a:rPr lang="en-US" i="1" dirty="0">
                <a:solidFill>
                  <a:schemeClr val="accent1">
                    <a:lumMod val="50000"/>
                  </a:schemeClr>
                </a:solidFill>
              </a:rPr>
              <a:t>Br J Sports Med </a:t>
            </a:r>
            <a:r>
              <a:rPr lang="en-US" dirty="0">
                <a:solidFill>
                  <a:schemeClr val="accent1">
                    <a:lumMod val="50000"/>
                  </a:schemeClr>
                </a:solidFill>
              </a:rPr>
              <a:t>2017;51:1152–1157.</a:t>
            </a:r>
          </a:p>
          <a:p>
            <a:r>
              <a:rPr lang="en-US" dirty="0">
                <a:solidFill>
                  <a:schemeClr val="accent1">
                    <a:lumMod val="50000"/>
                  </a:schemeClr>
                </a:solidFill>
              </a:rPr>
              <a:t>Lindsay Sullivan, Michal </a:t>
            </a:r>
            <a:r>
              <a:rPr lang="en-US" dirty="0" err="1">
                <a:solidFill>
                  <a:schemeClr val="accent1">
                    <a:lumMod val="50000"/>
                  </a:schemeClr>
                </a:solidFill>
              </a:rPr>
              <a:t>Molcho</a:t>
            </a:r>
            <a:r>
              <a:rPr lang="en-US" dirty="0">
                <a:solidFill>
                  <a:schemeClr val="accent1">
                    <a:lumMod val="50000"/>
                  </a:schemeClr>
                </a:solidFill>
              </a:rPr>
              <a:t>, What do coaches want to know about sports-related concussion? A needs assessment study, </a:t>
            </a:r>
            <a:r>
              <a:rPr lang="en-US" i="1" dirty="0">
                <a:solidFill>
                  <a:schemeClr val="accent1">
                    <a:lumMod val="50000"/>
                  </a:schemeClr>
                </a:solidFill>
              </a:rPr>
              <a:t>Journal of Sport and Health Science</a:t>
            </a:r>
            <a:r>
              <a:rPr lang="en-US" dirty="0">
                <a:solidFill>
                  <a:schemeClr val="accent1">
                    <a:lumMod val="50000"/>
                  </a:schemeClr>
                </a:solidFill>
              </a:rPr>
              <a:t>, Volume 7, Issue 1, 2018, Pages 102-108.</a:t>
            </a:r>
          </a:p>
          <a:p>
            <a:r>
              <a:rPr lang="en-US" dirty="0">
                <a:solidFill>
                  <a:schemeClr val="accent1">
                    <a:lumMod val="50000"/>
                  </a:schemeClr>
                </a:solidFill>
              </a:rPr>
              <a:t>Adam C. </a:t>
            </a:r>
            <a:r>
              <a:rPr lang="en-US" dirty="0" err="1">
                <a:solidFill>
                  <a:schemeClr val="accent1">
                    <a:lumMod val="50000"/>
                  </a:schemeClr>
                </a:solidFill>
              </a:rPr>
              <a:t>Raikes</a:t>
            </a:r>
            <a:r>
              <a:rPr lang="en-US" dirty="0">
                <a:solidFill>
                  <a:schemeClr val="accent1">
                    <a:lumMod val="50000"/>
                  </a:schemeClr>
                </a:solidFill>
              </a:rPr>
              <a:t>, Amy </a:t>
            </a:r>
            <a:r>
              <a:rPr lang="en-US" dirty="0" err="1">
                <a:solidFill>
                  <a:schemeClr val="accent1">
                    <a:lumMod val="50000"/>
                  </a:schemeClr>
                </a:solidFill>
              </a:rPr>
              <a:t>Athey</a:t>
            </a:r>
            <a:r>
              <a:rPr lang="en-US" dirty="0">
                <a:solidFill>
                  <a:schemeClr val="accent1">
                    <a:lumMod val="50000"/>
                  </a:schemeClr>
                </a:solidFill>
              </a:rPr>
              <a:t>, Pamela Alfonso-Miller, William D.S. </a:t>
            </a:r>
            <a:r>
              <a:rPr lang="en-US" dirty="0" err="1">
                <a:solidFill>
                  <a:schemeClr val="accent1">
                    <a:lumMod val="50000"/>
                  </a:schemeClr>
                </a:solidFill>
              </a:rPr>
              <a:t>Killgore</a:t>
            </a:r>
            <a:r>
              <a:rPr lang="en-US" dirty="0">
                <a:solidFill>
                  <a:schemeClr val="accent1">
                    <a:lumMod val="50000"/>
                  </a:schemeClr>
                </a:solidFill>
              </a:rPr>
              <a:t>, Michael A. </a:t>
            </a:r>
            <a:r>
              <a:rPr lang="en-US" dirty="0" err="1">
                <a:solidFill>
                  <a:schemeClr val="accent1">
                    <a:lumMod val="50000"/>
                  </a:schemeClr>
                </a:solidFill>
              </a:rPr>
              <a:t>Grandner</a:t>
            </a:r>
            <a:r>
              <a:rPr lang="en-US" dirty="0">
                <a:solidFill>
                  <a:schemeClr val="accent1">
                    <a:lumMod val="50000"/>
                  </a:schemeClr>
                </a:solidFill>
              </a:rPr>
              <a:t>, Insomnia and daytime sleepiness: risk factors for sports-related concussion, </a:t>
            </a:r>
            <a:r>
              <a:rPr lang="en-US" i="1" dirty="0">
                <a:solidFill>
                  <a:schemeClr val="accent1">
                    <a:lumMod val="50000"/>
                  </a:schemeClr>
                </a:solidFill>
              </a:rPr>
              <a:t>Sleep Medicine</a:t>
            </a:r>
            <a:r>
              <a:rPr lang="en-US" dirty="0">
                <a:solidFill>
                  <a:schemeClr val="accent1">
                    <a:lumMod val="50000"/>
                  </a:schemeClr>
                </a:solidFill>
              </a:rPr>
              <a:t>, Volume 58, 2019, Pages 66-74.</a:t>
            </a:r>
          </a:p>
          <a:p>
            <a:r>
              <a:rPr lang="en-US" dirty="0">
                <a:solidFill>
                  <a:schemeClr val="accent1">
                    <a:lumMod val="50000"/>
                  </a:schemeClr>
                </a:solidFill>
              </a:rPr>
              <a:t>Kelly Sarmiento, Jill Daugherty, Lara </a:t>
            </a:r>
            <a:r>
              <a:rPr lang="en-US" dirty="0" err="1">
                <a:solidFill>
                  <a:schemeClr val="accent1">
                    <a:lumMod val="50000"/>
                  </a:schemeClr>
                </a:solidFill>
              </a:rPr>
              <a:t>DePadilla</a:t>
            </a:r>
            <a:r>
              <a:rPr lang="en-US" dirty="0">
                <a:solidFill>
                  <a:schemeClr val="accent1">
                    <a:lumMod val="50000"/>
                  </a:schemeClr>
                </a:solidFill>
              </a:rPr>
              <a:t>, Youth and high school sports coaches' experience with and attitudes about concussion and access to athletic trainers by sport type and age of athlete coached, Journal of Safety Research, Volume 69, 2019, Pages 217-225.</a:t>
            </a:r>
          </a:p>
          <a:p>
            <a:r>
              <a:rPr lang="en-US" dirty="0">
                <a:solidFill>
                  <a:schemeClr val="accent1">
                    <a:lumMod val="50000"/>
                  </a:schemeClr>
                </a:solidFill>
              </a:rPr>
              <a:t>Dana </a:t>
            </a:r>
            <a:r>
              <a:rPr lang="en-US" dirty="0" err="1">
                <a:solidFill>
                  <a:schemeClr val="accent1">
                    <a:lumMod val="50000"/>
                  </a:schemeClr>
                </a:solidFill>
              </a:rPr>
              <a:t>Waltzman</a:t>
            </a:r>
            <a:r>
              <a:rPr lang="en-US" dirty="0">
                <a:solidFill>
                  <a:schemeClr val="accent1">
                    <a:lumMod val="50000"/>
                  </a:schemeClr>
                </a:solidFill>
              </a:rPr>
              <a:t>, Kelly Sarmiento, What the research says about concussion risk factors and prevention strategies for youth sports: A scoping review of six commonly played sports, </a:t>
            </a:r>
            <a:r>
              <a:rPr lang="en-US" i="1" dirty="0">
                <a:solidFill>
                  <a:schemeClr val="accent1">
                    <a:lumMod val="50000"/>
                  </a:schemeClr>
                </a:solidFill>
              </a:rPr>
              <a:t>Journal of Safety Research</a:t>
            </a:r>
            <a:r>
              <a:rPr lang="en-US" dirty="0">
                <a:solidFill>
                  <a:schemeClr val="accent1">
                    <a:lumMod val="50000"/>
                  </a:schemeClr>
                </a:solidFill>
              </a:rPr>
              <a:t>, Volume 68, 2019, Pages 157-172.</a:t>
            </a:r>
          </a:p>
          <a:p>
            <a:endParaRPr lang="en-US" dirty="0">
              <a:solidFill>
                <a:schemeClr val="accent1">
                  <a:lumMod val="50000"/>
                </a:schemeClr>
              </a:solidFill>
            </a:endParaRPr>
          </a:p>
          <a:p>
            <a:endParaRPr lang="en-US" dirty="0">
              <a:solidFill>
                <a:schemeClr val="accent1">
                  <a:lumMod val="50000"/>
                </a:schemeClr>
              </a:solidFill>
            </a:endParaRPr>
          </a:p>
        </p:txBody>
      </p:sp>
    </p:spTree>
    <p:extLst>
      <p:ext uri="{BB962C8B-B14F-4D97-AF65-F5344CB8AC3E}">
        <p14:creationId xmlns:p14="http://schemas.microsoft.com/office/powerpoint/2010/main" val="1013006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TotalTime>
  <Words>505</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GillSans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Gloucestershire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RYALL, Emily (Dr)</dc:creator>
  <cp:lastModifiedBy>RYALL, Emily (Dr)</cp:lastModifiedBy>
  <cp:revision>63</cp:revision>
  <dcterms:created xsi:type="dcterms:W3CDTF">2019-01-08T15:51:19Z</dcterms:created>
  <dcterms:modified xsi:type="dcterms:W3CDTF">2019-10-29T12:02:07Z</dcterms:modified>
</cp:coreProperties>
</file>