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0" r:id="rId4"/>
    <p:sldId id="276" r:id="rId5"/>
    <p:sldId id="272" r:id="rId6"/>
    <p:sldId id="271" r:id="rId7"/>
    <p:sldId id="268" r:id="rId8"/>
    <p:sldId id="266" r:id="rId9"/>
    <p:sldId id="267" r:id="rId10"/>
    <p:sldId id="273" r:id="rId11"/>
    <p:sldId id="274" r:id="rId12"/>
    <p:sldId id="275" r:id="rId13"/>
    <p:sldId id="277" r:id="rId14"/>
    <p:sldId id="278" r:id="rId15"/>
    <p:sldId id="279"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6B407-4801-4D4A-BC10-A55F33FFF894}" type="doc">
      <dgm:prSet loTypeId="urn:microsoft.com/office/officeart/2005/8/layout/target1" loCatId="relationship" qsTypeId="urn:microsoft.com/office/officeart/2005/8/quickstyle/simple1" qsCatId="simple" csTypeId="urn:microsoft.com/office/officeart/2005/8/colors/colorful4" csCatId="colorful" phldr="1"/>
      <dgm:spPr/>
    </dgm:pt>
    <dgm:pt modelId="{6D5761FC-A85B-49A3-AB1A-354F9A8941C1}">
      <dgm:prSet phldrT="[Text]"/>
      <dgm:spPr/>
      <dgm:t>
        <a:bodyPr/>
        <a:lstStyle/>
        <a:p>
          <a:r>
            <a:rPr lang="en-GB" dirty="0"/>
            <a:t>Rules of the game (in play rules)</a:t>
          </a:r>
        </a:p>
      </dgm:t>
    </dgm:pt>
    <dgm:pt modelId="{313408FF-47F9-41F3-BAD0-F52477C6DA17}" type="parTrans" cxnId="{7707BEA4-0657-40AE-A3AB-45534EF56295}">
      <dgm:prSet/>
      <dgm:spPr/>
      <dgm:t>
        <a:bodyPr/>
        <a:lstStyle/>
        <a:p>
          <a:endParaRPr lang="en-GB"/>
        </a:p>
      </dgm:t>
    </dgm:pt>
    <dgm:pt modelId="{6267807E-3BC2-4297-80B2-E7E12AA9D5CF}" type="sibTrans" cxnId="{7707BEA4-0657-40AE-A3AB-45534EF56295}">
      <dgm:prSet/>
      <dgm:spPr/>
      <dgm:t>
        <a:bodyPr/>
        <a:lstStyle/>
        <a:p>
          <a:endParaRPr lang="en-GB"/>
        </a:p>
      </dgm:t>
    </dgm:pt>
    <dgm:pt modelId="{6CAD0582-629E-4060-966B-7BD274009B15}">
      <dgm:prSet phldrT="[Text]"/>
      <dgm:spPr/>
      <dgm:t>
        <a:bodyPr/>
        <a:lstStyle/>
        <a:p>
          <a:r>
            <a:rPr lang="en-GB" dirty="0"/>
            <a:t>Administrative Rules of the sport (e.g. discipline/anti-doping/selection/eligibility)</a:t>
          </a:r>
        </a:p>
      </dgm:t>
    </dgm:pt>
    <dgm:pt modelId="{01535A84-DCB5-4CD4-BE99-B8202879859C}" type="parTrans" cxnId="{1E95781B-0623-402F-90C2-BB9E91578144}">
      <dgm:prSet/>
      <dgm:spPr/>
      <dgm:t>
        <a:bodyPr/>
        <a:lstStyle/>
        <a:p>
          <a:endParaRPr lang="en-GB"/>
        </a:p>
      </dgm:t>
    </dgm:pt>
    <dgm:pt modelId="{CE6A5F48-82ED-49D4-99F0-F676AD42BCB3}" type="sibTrans" cxnId="{1E95781B-0623-402F-90C2-BB9E91578144}">
      <dgm:prSet/>
      <dgm:spPr/>
      <dgm:t>
        <a:bodyPr/>
        <a:lstStyle/>
        <a:p>
          <a:endParaRPr lang="en-GB"/>
        </a:p>
      </dgm:t>
    </dgm:pt>
    <dgm:pt modelId="{8AF2E9C9-E26F-4BE1-9A7B-8D710AB92E94}">
      <dgm:prSet phldrT="[Text]"/>
      <dgm:spPr/>
      <dgm:t>
        <a:bodyPr/>
        <a:lstStyle/>
        <a:p>
          <a:r>
            <a:rPr lang="en-GB" dirty="0"/>
            <a:t>External legal rules and principles</a:t>
          </a:r>
        </a:p>
      </dgm:t>
    </dgm:pt>
    <dgm:pt modelId="{5FD2E428-20DD-4471-8D61-6D02FE49F28E}" type="parTrans" cxnId="{C467BDB2-57B2-4571-B25C-0ABCE26A9B42}">
      <dgm:prSet/>
      <dgm:spPr/>
      <dgm:t>
        <a:bodyPr/>
        <a:lstStyle/>
        <a:p>
          <a:endParaRPr lang="en-GB"/>
        </a:p>
      </dgm:t>
    </dgm:pt>
    <dgm:pt modelId="{081D98A8-0DA8-42B0-A57A-00A5B0246212}" type="sibTrans" cxnId="{C467BDB2-57B2-4571-B25C-0ABCE26A9B42}">
      <dgm:prSet/>
      <dgm:spPr/>
      <dgm:t>
        <a:bodyPr/>
        <a:lstStyle/>
        <a:p>
          <a:endParaRPr lang="en-GB"/>
        </a:p>
      </dgm:t>
    </dgm:pt>
    <dgm:pt modelId="{91F5B7ED-1A3D-4421-A32B-A751FE6D256C}" type="pres">
      <dgm:prSet presAssocID="{0AE6B407-4801-4D4A-BC10-A55F33FFF894}" presName="composite" presStyleCnt="0">
        <dgm:presLayoutVars>
          <dgm:chMax val="5"/>
          <dgm:dir/>
          <dgm:resizeHandles val="exact"/>
        </dgm:presLayoutVars>
      </dgm:prSet>
      <dgm:spPr/>
    </dgm:pt>
    <dgm:pt modelId="{B92BD22D-A435-48CF-A53F-BA8BBC10511B}" type="pres">
      <dgm:prSet presAssocID="{6D5761FC-A85B-49A3-AB1A-354F9A8941C1}" presName="circle1" presStyleLbl="lnNode1" presStyleIdx="0" presStyleCnt="3"/>
      <dgm:spPr/>
    </dgm:pt>
    <dgm:pt modelId="{1E8A152A-80E1-4BE0-ABBD-B334070E8AC6}" type="pres">
      <dgm:prSet presAssocID="{6D5761FC-A85B-49A3-AB1A-354F9A8941C1}" presName="text1" presStyleLbl="revTx" presStyleIdx="0" presStyleCnt="3">
        <dgm:presLayoutVars>
          <dgm:bulletEnabled val="1"/>
        </dgm:presLayoutVars>
      </dgm:prSet>
      <dgm:spPr/>
    </dgm:pt>
    <dgm:pt modelId="{F6F88D3F-D5EF-44C6-977A-267B33A40934}" type="pres">
      <dgm:prSet presAssocID="{6D5761FC-A85B-49A3-AB1A-354F9A8941C1}" presName="line1" presStyleLbl="callout" presStyleIdx="0" presStyleCnt="6"/>
      <dgm:spPr/>
    </dgm:pt>
    <dgm:pt modelId="{23D54EA2-6182-4686-AA08-97E22E8E59A8}" type="pres">
      <dgm:prSet presAssocID="{6D5761FC-A85B-49A3-AB1A-354F9A8941C1}" presName="d1" presStyleLbl="callout" presStyleIdx="1" presStyleCnt="6"/>
      <dgm:spPr/>
    </dgm:pt>
    <dgm:pt modelId="{8190E089-E9B6-4709-9813-4F81F3ECAC51}" type="pres">
      <dgm:prSet presAssocID="{6CAD0582-629E-4060-966B-7BD274009B15}" presName="circle2" presStyleLbl="lnNode1" presStyleIdx="1" presStyleCnt="3"/>
      <dgm:spPr/>
    </dgm:pt>
    <dgm:pt modelId="{F04A1239-745A-43DE-B85A-4507EA56664A}" type="pres">
      <dgm:prSet presAssocID="{6CAD0582-629E-4060-966B-7BD274009B15}" presName="text2" presStyleLbl="revTx" presStyleIdx="1" presStyleCnt="3">
        <dgm:presLayoutVars>
          <dgm:bulletEnabled val="1"/>
        </dgm:presLayoutVars>
      </dgm:prSet>
      <dgm:spPr/>
    </dgm:pt>
    <dgm:pt modelId="{AEBDA4E3-CE45-46BD-B3F7-225617B96282}" type="pres">
      <dgm:prSet presAssocID="{6CAD0582-629E-4060-966B-7BD274009B15}" presName="line2" presStyleLbl="callout" presStyleIdx="2" presStyleCnt="6"/>
      <dgm:spPr/>
    </dgm:pt>
    <dgm:pt modelId="{30E2F03D-3D50-4971-B4C2-B9A4A369FF0D}" type="pres">
      <dgm:prSet presAssocID="{6CAD0582-629E-4060-966B-7BD274009B15}" presName="d2" presStyleLbl="callout" presStyleIdx="3" presStyleCnt="6"/>
      <dgm:spPr/>
    </dgm:pt>
    <dgm:pt modelId="{9F553192-8FBF-4FE8-B009-AADFF327954A}" type="pres">
      <dgm:prSet presAssocID="{8AF2E9C9-E26F-4BE1-9A7B-8D710AB92E94}" presName="circle3" presStyleLbl="lnNode1" presStyleIdx="2" presStyleCnt="3"/>
      <dgm:spPr/>
    </dgm:pt>
    <dgm:pt modelId="{1B283E56-EBB6-4A7B-9E74-9E62077470E9}" type="pres">
      <dgm:prSet presAssocID="{8AF2E9C9-E26F-4BE1-9A7B-8D710AB92E94}" presName="text3" presStyleLbl="revTx" presStyleIdx="2" presStyleCnt="3">
        <dgm:presLayoutVars>
          <dgm:bulletEnabled val="1"/>
        </dgm:presLayoutVars>
      </dgm:prSet>
      <dgm:spPr/>
    </dgm:pt>
    <dgm:pt modelId="{4F6E365F-C2DE-4495-A92D-698644F58530}" type="pres">
      <dgm:prSet presAssocID="{8AF2E9C9-E26F-4BE1-9A7B-8D710AB92E94}" presName="line3" presStyleLbl="callout" presStyleIdx="4" presStyleCnt="6"/>
      <dgm:spPr/>
    </dgm:pt>
    <dgm:pt modelId="{13AF79EC-4BE1-4884-9CE8-A088B61C5CCB}" type="pres">
      <dgm:prSet presAssocID="{8AF2E9C9-E26F-4BE1-9A7B-8D710AB92E94}" presName="d3" presStyleLbl="callout" presStyleIdx="5" presStyleCnt="6"/>
      <dgm:spPr/>
    </dgm:pt>
  </dgm:ptLst>
  <dgm:cxnLst>
    <dgm:cxn modelId="{1E95781B-0623-402F-90C2-BB9E91578144}" srcId="{0AE6B407-4801-4D4A-BC10-A55F33FFF894}" destId="{6CAD0582-629E-4060-966B-7BD274009B15}" srcOrd="1" destOrd="0" parTransId="{01535A84-DCB5-4CD4-BE99-B8202879859C}" sibTransId="{CE6A5F48-82ED-49D4-99F0-F676AD42BCB3}"/>
    <dgm:cxn modelId="{C2CDD030-0326-44E0-810F-3BDFF5BD47C4}" type="presOf" srcId="{8AF2E9C9-E26F-4BE1-9A7B-8D710AB92E94}" destId="{1B283E56-EBB6-4A7B-9E74-9E62077470E9}" srcOrd="0" destOrd="0" presId="urn:microsoft.com/office/officeart/2005/8/layout/target1"/>
    <dgm:cxn modelId="{8A57516C-5134-45E1-A711-A546E67CEDD9}" type="presOf" srcId="{0AE6B407-4801-4D4A-BC10-A55F33FFF894}" destId="{91F5B7ED-1A3D-4421-A32B-A751FE6D256C}" srcOrd="0" destOrd="0" presId="urn:microsoft.com/office/officeart/2005/8/layout/target1"/>
    <dgm:cxn modelId="{AE667555-9F14-4666-A92C-7F7F0C39C748}" type="presOf" srcId="{6CAD0582-629E-4060-966B-7BD274009B15}" destId="{F04A1239-745A-43DE-B85A-4507EA56664A}" srcOrd="0" destOrd="0" presId="urn:microsoft.com/office/officeart/2005/8/layout/target1"/>
    <dgm:cxn modelId="{090D989B-0666-4983-8E5F-4FA744A70598}" type="presOf" srcId="{6D5761FC-A85B-49A3-AB1A-354F9A8941C1}" destId="{1E8A152A-80E1-4BE0-ABBD-B334070E8AC6}" srcOrd="0" destOrd="0" presId="urn:microsoft.com/office/officeart/2005/8/layout/target1"/>
    <dgm:cxn modelId="{7707BEA4-0657-40AE-A3AB-45534EF56295}" srcId="{0AE6B407-4801-4D4A-BC10-A55F33FFF894}" destId="{6D5761FC-A85B-49A3-AB1A-354F9A8941C1}" srcOrd="0" destOrd="0" parTransId="{313408FF-47F9-41F3-BAD0-F52477C6DA17}" sibTransId="{6267807E-3BC2-4297-80B2-E7E12AA9D5CF}"/>
    <dgm:cxn modelId="{C467BDB2-57B2-4571-B25C-0ABCE26A9B42}" srcId="{0AE6B407-4801-4D4A-BC10-A55F33FFF894}" destId="{8AF2E9C9-E26F-4BE1-9A7B-8D710AB92E94}" srcOrd="2" destOrd="0" parTransId="{5FD2E428-20DD-4471-8D61-6D02FE49F28E}" sibTransId="{081D98A8-0DA8-42B0-A57A-00A5B0246212}"/>
    <dgm:cxn modelId="{DB0DDFAA-F14B-4D74-B918-834FD57143A6}" type="presParOf" srcId="{91F5B7ED-1A3D-4421-A32B-A751FE6D256C}" destId="{B92BD22D-A435-48CF-A53F-BA8BBC10511B}" srcOrd="0" destOrd="0" presId="urn:microsoft.com/office/officeart/2005/8/layout/target1"/>
    <dgm:cxn modelId="{9DB759A7-2E8B-4C54-B919-374BEED402B6}" type="presParOf" srcId="{91F5B7ED-1A3D-4421-A32B-A751FE6D256C}" destId="{1E8A152A-80E1-4BE0-ABBD-B334070E8AC6}" srcOrd="1" destOrd="0" presId="urn:microsoft.com/office/officeart/2005/8/layout/target1"/>
    <dgm:cxn modelId="{60BB4038-D1A9-42E0-BCB1-53E855D9AD80}" type="presParOf" srcId="{91F5B7ED-1A3D-4421-A32B-A751FE6D256C}" destId="{F6F88D3F-D5EF-44C6-977A-267B33A40934}" srcOrd="2" destOrd="0" presId="urn:microsoft.com/office/officeart/2005/8/layout/target1"/>
    <dgm:cxn modelId="{6199F048-0F94-49D0-8C90-CBC10DF3D175}" type="presParOf" srcId="{91F5B7ED-1A3D-4421-A32B-A751FE6D256C}" destId="{23D54EA2-6182-4686-AA08-97E22E8E59A8}" srcOrd="3" destOrd="0" presId="urn:microsoft.com/office/officeart/2005/8/layout/target1"/>
    <dgm:cxn modelId="{09ECBDEF-F078-47EB-AF73-8AE39341A7EF}" type="presParOf" srcId="{91F5B7ED-1A3D-4421-A32B-A751FE6D256C}" destId="{8190E089-E9B6-4709-9813-4F81F3ECAC51}" srcOrd="4" destOrd="0" presId="urn:microsoft.com/office/officeart/2005/8/layout/target1"/>
    <dgm:cxn modelId="{449D63C7-1CDF-40B7-9315-D6F6810A1504}" type="presParOf" srcId="{91F5B7ED-1A3D-4421-A32B-A751FE6D256C}" destId="{F04A1239-745A-43DE-B85A-4507EA56664A}" srcOrd="5" destOrd="0" presId="urn:microsoft.com/office/officeart/2005/8/layout/target1"/>
    <dgm:cxn modelId="{9BC851D8-A14A-481C-8F71-28F1F67F5438}" type="presParOf" srcId="{91F5B7ED-1A3D-4421-A32B-A751FE6D256C}" destId="{AEBDA4E3-CE45-46BD-B3F7-225617B96282}" srcOrd="6" destOrd="0" presId="urn:microsoft.com/office/officeart/2005/8/layout/target1"/>
    <dgm:cxn modelId="{CB5C916C-A3DF-4FC2-9B25-13E59CEBBB3F}" type="presParOf" srcId="{91F5B7ED-1A3D-4421-A32B-A751FE6D256C}" destId="{30E2F03D-3D50-4971-B4C2-B9A4A369FF0D}" srcOrd="7" destOrd="0" presId="urn:microsoft.com/office/officeart/2005/8/layout/target1"/>
    <dgm:cxn modelId="{B72BE56A-C0E0-4626-B00A-4C58DE96A46A}" type="presParOf" srcId="{91F5B7ED-1A3D-4421-A32B-A751FE6D256C}" destId="{9F553192-8FBF-4FE8-B009-AADFF327954A}" srcOrd="8" destOrd="0" presId="urn:microsoft.com/office/officeart/2005/8/layout/target1"/>
    <dgm:cxn modelId="{388B5E72-3C2F-4DE2-9189-DB3F3387F17A}" type="presParOf" srcId="{91F5B7ED-1A3D-4421-A32B-A751FE6D256C}" destId="{1B283E56-EBB6-4A7B-9E74-9E62077470E9}" srcOrd="9" destOrd="0" presId="urn:microsoft.com/office/officeart/2005/8/layout/target1"/>
    <dgm:cxn modelId="{D5DA1FDF-BE6B-44A6-B612-3D36816FF9E4}" type="presParOf" srcId="{91F5B7ED-1A3D-4421-A32B-A751FE6D256C}" destId="{4F6E365F-C2DE-4495-A92D-698644F58530}" srcOrd="10" destOrd="0" presId="urn:microsoft.com/office/officeart/2005/8/layout/target1"/>
    <dgm:cxn modelId="{1E3A131B-30D5-474A-B176-BC22AE70F887}" type="presParOf" srcId="{91F5B7ED-1A3D-4421-A32B-A751FE6D256C}" destId="{13AF79EC-4BE1-4884-9CE8-A088B61C5CC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885E5-1355-4CAF-A9B1-57A6306450FB}" type="doc">
      <dgm:prSet loTypeId="urn:microsoft.com/office/officeart/2008/layout/RadialCluster" loCatId="relationship" qsTypeId="urn:microsoft.com/office/officeart/2005/8/quickstyle/simple1" qsCatId="simple" csTypeId="urn:microsoft.com/office/officeart/2005/8/colors/colorful2" csCatId="colorful" phldr="1"/>
      <dgm:spPr/>
      <dgm:t>
        <a:bodyPr/>
        <a:lstStyle/>
        <a:p>
          <a:endParaRPr lang="en-GB"/>
        </a:p>
      </dgm:t>
    </dgm:pt>
    <dgm:pt modelId="{12C3B991-19E7-42A7-8580-93BD2D6AB727}">
      <dgm:prSet phldrT="[Text]"/>
      <dgm:spPr/>
      <dgm:t>
        <a:bodyPr/>
        <a:lstStyle/>
        <a:p>
          <a:r>
            <a:rPr lang="en-GB" dirty="0"/>
            <a:t>Legal Issues in sport</a:t>
          </a:r>
        </a:p>
      </dgm:t>
    </dgm:pt>
    <dgm:pt modelId="{F8DE1250-0836-43D1-8228-86DFA7E3DC50}" type="parTrans" cxnId="{57D97114-5AB0-46C9-A1CB-17586C09FD3F}">
      <dgm:prSet/>
      <dgm:spPr/>
      <dgm:t>
        <a:bodyPr/>
        <a:lstStyle/>
        <a:p>
          <a:endParaRPr lang="en-GB"/>
        </a:p>
      </dgm:t>
    </dgm:pt>
    <dgm:pt modelId="{E75F2FA1-3506-4401-86CB-39B37FF3AFF4}" type="sibTrans" cxnId="{57D97114-5AB0-46C9-A1CB-17586C09FD3F}">
      <dgm:prSet/>
      <dgm:spPr/>
      <dgm:t>
        <a:bodyPr/>
        <a:lstStyle/>
        <a:p>
          <a:endParaRPr lang="en-GB"/>
        </a:p>
      </dgm:t>
    </dgm:pt>
    <dgm:pt modelId="{4C81B05E-6C95-49AF-9705-986EB5E933EB}">
      <dgm:prSet phldrT="[Text]"/>
      <dgm:spPr/>
      <dgm:t>
        <a:bodyPr/>
        <a:lstStyle/>
        <a:p>
          <a:r>
            <a:rPr lang="en-GB" dirty="0"/>
            <a:t>General law (e.g. ABH, freedom of movement) </a:t>
          </a:r>
        </a:p>
      </dgm:t>
    </dgm:pt>
    <dgm:pt modelId="{3F921666-4776-4CF5-A9D5-4D7551E70BDF}" type="parTrans" cxnId="{249AEC7F-51D0-4182-B82B-03152C4CCE60}">
      <dgm:prSet/>
      <dgm:spPr/>
      <dgm:t>
        <a:bodyPr/>
        <a:lstStyle/>
        <a:p>
          <a:endParaRPr lang="en-GB"/>
        </a:p>
      </dgm:t>
    </dgm:pt>
    <dgm:pt modelId="{228557A2-1D8A-4442-B77B-E394846CE48B}" type="sibTrans" cxnId="{249AEC7F-51D0-4182-B82B-03152C4CCE60}">
      <dgm:prSet/>
      <dgm:spPr/>
      <dgm:t>
        <a:bodyPr/>
        <a:lstStyle/>
        <a:p>
          <a:endParaRPr lang="en-GB"/>
        </a:p>
      </dgm:t>
    </dgm:pt>
    <dgm:pt modelId="{D19811B6-A08E-49D6-8FDC-B5D9876BC6E5}">
      <dgm:prSet phldrT="[Text]"/>
      <dgm:spPr/>
      <dgm:t>
        <a:bodyPr/>
        <a:lstStyle/>
        <a:p>
          <a:endParaRPr lang="en-GB"/>
        </a:p>
      </dgm:t>
    </dgm:pt>
    <dgm:pt modelId="{D171A5EC-6364-4AC1-813E-F40CD29A83CF}" type="parTrans" cxnId="{C1EABD5B-1669-4FAD-B322-CD5569F1B658}">
      <dgm:prSet/>
      <dgm:spPr/>
      <dgm:t>
        <a:bodyPr/>
        <a:lstStyle/>
        <a:p>
          <a:endParaRPr lang="en-GB"/>
        </a:p>
      </dgm:t>
    </dgm:pt>
    <dgm:pt modelId="{346D0AC6-1CE3-4DDF-A225-E22B0ABFC7CC}" type="sibTrans" cxnId="{C1EABD5B-1669-4FAD-B322-CD5569F1B658}">
      <dgm:prSet/>
      <dgm:spPr/>
      <dgm:t>
        <a:bodyPr/>
        <a:lstStyle/>
        <a:p>
          <a:endParaRPr lang="en-GB"/>
        </a:p>
      </dgm:t>
    </dgm:pt>
    <dgm:pt modelId="{3B37BEB8-1598-47DA-94D9-743E5A8612D3}">
      <dgm:prSet phldrT="[Text]"/>
      <dgm:spPr/>
      <dgm:t>
        <a:bodyPr/>
        <a:lstStyle/>
        <a:p>
          <a:endParaRPr lang="en-GB" dirty="0"/>
        </a:p>
      </dgm:t>
    </dgm:pt>
    <dgm:pt modelId="{5CD294B1-8C84-4DFC-96A0-7A7A953FCABB}" type="parTrans" cxnId="{F25096CD-F1FF-4118-9803-D754DA5C02D0}">
      <dgm:prSet/>
      <dgm:spPr/>
      <dgm:t>
        <a:bodyPr/>
        <a:lstStyle/>
        <a:p>
          <a:endParaRPr lang="en-GB"/>
        </a:p>
      </dgm:t>
    </dgm:pt>
    <dgm:pt modelId="{0D3EAB09-8255-485D-A27E-9F1950EC0717}" type="sibTrans" cxnId="{F25096CD-F1FF-4118-9803-D754DA5C02D0}">
      <dgm:prSet/>
      <dgm:spPr/>
      <dgm:t>
        <a:bodyPr/>
        <a:lstStyle/>
        <a:p>
          <a:endParaRPr lang="en-GB"/>
        </a:p>
      </dgm:t>
    </dgm:pt>
    <dgm:pt modelId="{19FA9179-285D-4DC8-B09B-99B9E63965F9}">
      <dgm:prSet phldrT="[Text]"/>
      <dgm:spPr/>
      <dgm:t>
        <a:bodyPr/>
        <a:lstStyle/>
        <a:p>
          <a:r>
            <a:rPr lang="en-GB" dirty="0"/>
            <a:t>Sporting rules - appeal against decision of Governing Body</a:t>
          </a:r>
        </a:p>
      </dgm:t>
    </dgm:pt>
    <dgm:pt modelId="{09768F43-20F4-4B48-89BD-A937F3B6F447}" type="parTrans" cxnId="{6CE1778D-E6E0-4045-9769-58C0091137F9}">
      <dgm:prSet/>
      <dgm:spPr/>
      <dgm:t>
        <a:bodyPr/>
        <a:lstStyle/>
        <a:p>
          <a:endParaRPr lang="en-GB"/>
        </a:p>
      </dgm:t>
    </dgm:pt>
    <dgm:pt modelId="{8535BC08-021C-408C-9A95-B97787261DD0}" type="sibTrans" cxnId="{6CE1778D-E6E0-4045-9769-58C0091137F9}">
      <dgm:prSet/>
      <dgm:spPr/>
      <dgm:t>
        <a:bodyPr/>
        <a:lstStyle/>
        <a:p>
          <a:endParaRPr lang="en-GB"/>
        </a:p>
      </dgm:t>
    </dgm:pt>
    <dgm:pt modelId="{1376FFA1-6DAD-4C65-B728-22EED900B845}">
      <dgm:prSet phldrT="[Text]"/>
      <dgm:spPr/>
      <dgm:t>
        <a:bodyPr/>
        <a:lstStyle/>
        <a:p>
          <a:r>
            <a:rPr lang="en-GB"/>
            <a:t>Arbitration</a:t>
          </a:r>
        </a:p>
      </dgm:t>
    </dgm:pt>
    <dgm:pt modelId="{C2349378-0F44-48D5-8C71-CB7FFFB8F54B}" type="parTrans" cxnId="{C4191293-08F4-43E5-813C-52086FCB2CCB}">
      <dgm:prSet/>
      <dgm:spPr/>
      <dgm:t>
        <a:bodyPr/>
        <a:lstStyle/>
        <a:p>
          <a:endParaRPr lang="en-GB"/>
        </a:p>
      </dgm:t>
    </dgm:pt>
    <dgm:pt modelId="{AF7D6D24-3D28-459D-8324-DB72619021C0}" type="sibTrans" cxnId="{C4191293-08F4-43E5-813C-52086FCB2CCB}">
      <dgm:prSet/>
      <dgm:spPr/>
      <dgm:t>
        <a:bodyPr/>
        <a:lstStyle/>
        <a:p>
          <a:endParaRPr lang="en-GB"/>
        </a:p>
      </dgm:t>
    </dgm:pt>
    <dgm:pt modelId="{79CD6021-6D5F-44E9-8B4E-0DB54749A45D}">
      <dgm:prSet phldrT="[Text]"/>
      <dgm:spPr/>
      <dgm:t>
        <a:bodyPr/>
        <a:lstStyle/>
        <a:p>
          <a:endParaRPr lang="en-GB" dirty="0"/>
        </a:p>
      </dgm:t>
    </dgm:pt>
    <dgm:pt modelId="{B7A62A7F-D92F-49B1-A947-1D9107B741DB}" type="parTrans" cxnId="{2491BD2F-0DB8-43C2-857F-2DA42982EAC2}">
      <dgm:prSet/>
      <dgm:spPr/>
      <dgm:t>
        <a:bodyPr/>
        <a:lstStyle/>
        <a:p>
          <a:endParaRPr lang="en-GB"/>
        </a:p>
      </dgm:t>
    </dgm:pt>
    <dgm:pt modelId="{70DC317E-76CA-4928-94E9-E0B4A177CCCF}" type="sibTrans" cxnId="{2491BD2F-0DB8-43C2-857F-2DA42982EAC2}">
      <dgm:prSet/>
      <dgm:spPr/>
      <dgm:t>
        <a:bodyPr/>
        <a:lstStyle/>
        <a:p>
          <a:endParaRPr lang="en-GB"/>
        </a:p>
      </dgm:t>
    </dgm:pt>
    <dgm:pt modelId="{7DA9ABEC-A7C5-4923-A0A9-537F1EC309ED}" type="pres">
      <dgm:prSet presAssocID="{506885E5-1355-4CAF-A9B1-57A6306450FB}" presName="Name0" presStyleCnt="0">
        <dgm:presLayoutVars>
          <dgm:chMax val="1"/>
          <dgm:chPref val="1"/>
          <dgm:dir/>
          <dgm:animOne val="branch"/>
          <dgm:animLvl val="lvl"/>
        </dgm:presLayoutVars>
      </dgm:prSet>
      <dgm:spPr/>
    </dgm:pt>
    <dgm:pt modelId="{26361C74-9F33-44C2-9C6E-6665B8DFA914}" type="pres">
      <dgm:prSet presAssocID="{12C3B991-19E7-42A7-8580-93BD2D6AB727}" presName="textCenter" presStyleLbl="node1" presStyleIdx="0" presStyleCnt="4" custLinFactY="-139" custLinFactNeighborX="-8471" custLinFactNeighborY="-100000"/>
      <dgm:spPr/>
    </dgm:pt>
    <dgm:pt modelId="{B3AED104-640B-423B-AF92-B420C0D34876}" type="pres">
      <dgm:prSet presAssocID="{12C3B991-19E7-42A7-8580-93BD2D6AB727}" presName="cycle_1" presStyleCnt="0"/>
      <dgm:spPr/>
    </dgm:pt>
    <dgm:pt modelId="{DF43EF1C-B221-4D91-AE07-F50C0C596C7C}" type="pres">
      <dgm:prSet presAssocID="{19FA9179-285D-4DC8-B09B-99B9E63965F9}" presName="childCenter1" presStyleLbl="node1" presStyleIdx="1" presStyleCnt="4" custScaleX="192040" custScaleY="140621" custLinFactNeighborX="-86535" custLinFactNeighborY="57271"/>
      <dgm:spPr/>
    </dgm:pt>
    <dgm:pt modelId="{DD918630-9D11-41E2-824F-4709329DD524}" type="pres">
      <dgm:prSet presAssocID="{C2349378-0F44-48D5-8C71-CB7FFFB8F54B}" presName="Name141" presStyleLbl="parChTrans1D3" presStyleIdx="0" presStyleCnt="1"/>
      <dgm:spPr/>
    </dgm:pt>
    <dgm:pt modelId="{4B984554-EE3F-4865-BB9E-CD2430F0611E}" type="pres">
      <dgm:prSet presAssocID="{1376FFA1-6DAD-4C65-B728-22EED900B845}" presName="text1" presStyleLbl="node1" presStyleIdx="2" presStyleCnt="4" custScaleX="201677" custScaleY="130465" custRadScaleRad="384739" custRadScaleInc="-71643">
        <dgm:presLayoutVars>
          <dgm:bulletEnabled val="1"/>
        </dgm:presLayoutVars>
      </dgm:prSet>
      <dgm:spPr/>
    </dgm:pt>
    <dgm:pt modelId="{8E042369-8928-4DB5-9A76-B756992B4D81}" type="pres">
      <dgm:prSet presAssocID="{09768F43-20F4-4B48-89BD-A937F3B6F447}" presName="Name144" presStyleLbl="parChTrans1D2" presStyleIdx="0" presStyleCnt="2"/>
      <dgm:spPr/>
    </dgm:pt>
    <dgm:pt modelId="{B5AAD6A8-8EC6-4B11-B867-30F8AD21037B}" type="pres">
      <dgm:prSet presAssocID="{12C3B991-19E7-42A7-8580-93BD2D6AB727}" presName="cycle_2" presStyleCnt="0"/>
      <dgm:spPr/>
    </dgm:pt>
    <dgm:pt modelId="{BEBE2513-ABD8-4B0A-9BE5-3120044AFEFD}" type="pres">
      <dgm:prSet presAssocID="{4C81B05E-6C95-49AF-9705-986EB5E933EB}" presName="childCenter2" presStyleLbl="node1" presStyleIdx="3" presStyleCnt="4" custLinFactNeighborX="55364" custLinFactNeighborY="-45245"/>
      <dgm:spPr/>
    </dgm:pt>
    <dgm:pt modelId="{B9AE15E0-0CCE-4A94-B2EC-A61B3F786A74}" type="pres">
      <dgm:prSet presAssocID="{3F921666-4776-4CF5-A9D5-4D7551E70BDF}" presName="Name221" presStyleLbl="parChTrans1D2" presStyleIdx="1" presStyleCnt="2"/>
      <dgm:spPr/>
    </dgm:pt>
  </dgm:ptLst>
  <dgm:cxnLst>
    <dgm:cxn modelId="{57D97114-5AB0-46C9-A1CB-17586C09FD3F}" srcId="{506885E5-1355-4CAF-A9B1-57A6306450FB}" destId="{12C3B991-19E7-42A7-8580-93BD2D6AB727}" srcOrd="0" destOrd="0" parTransId="{F8DE1250-0836-43D1-8228-86DFA7E3DC50}" sibTransId="{E75F2FA1-3506-4401-86CB-39B37FF3AFF4}"/>
    <dgm:cxn modelId="{2491BD2F-0DB8-43C2-857F-2DA42982EAC2}" srcId="{506885E5-1355-4CAF-A9B1-57A6306450FB}" destId="{79CD6021-6D5F-44E9-8B4E-0DB54749A45D}" srcOrd="1" destOrd="0" parTransId="{B7A62A7F-D92F-49B1-A947-1D9107B741DB}" sibTransId="{70DC317E-76CA-4928-94E9-E0B4A177CCCF}"/>
    <dgm:cxn modelId="{C1EABD5B-1669-4FAD-B322-CD5569F1B658}" srcId="{506885E5-1355-4CAF-A9B1-57A6306450FB}" destId="{D19811B6-A08E-49D6-8FDC-B5D9876BC6E5}" srcOrd="3" destOrd="0" parTransId="{D171A5EC-6364-4AC1-813E-F40CD29A83CF}" sibTransId="{346D0AC6-1CE3-4DDF-A225-E22B0ABFC7CC}"/>
    <dgm:cxn modelId="{A8753C64-0F1D-4926-B79C-4FB66FA35652}" type="presOf" srcId="{12C3B991-19E7-42A7-8580-93BD2D6AB727}" destId="{26361C74-9F33-44C2-9C6E-6665B8DFA914}" srcOrd="0" destOrd="0" presId="urn:microsoft.com/office/officeart/2008/layout/RadialCluster"/>
    <dgm:cxn modelId="{E3E5D770-0E32-4F41-9707-4CC093BCCFB3}" type="presOf" srcId="{1376FFA1-6DAD-4C65-B728-22EED900B845}" destId="{4B984554-EE3F-4865-BB9E-CD2430F0611E}" srcOrd="0" destOrd="0" presId="urn:microsoft.com/office/officeart/2008/layout/RadialCluster"/>
    <dgm:cxn modelId="{249AEC7F-51D0-4182-B82B-03152C4CCE60}" srcId="{12C3B991-19E7-42A7-8580-93BD2D6AB727}" destId="{4C81B05E-6C95-49AF-9705-986EB5E933EB}" srcOrd="1" destOrd="0" parTransId="{3F921666-4776-4CF5-A9D5-4D7551E70BDF}" sibTransId="{228557A2-1D8A-4442-B77B-E394846CE48B}"/>
    <dgm:cxn modelId="{6CE1778D-E6E0-4045-9769-58C0091137F9}" srcId="{12C3B991-19E7-42A7-8580-93BD2D6AB727}" destId="{19FA9179-285D-4DC8-B09B-99B9E63965F9}" srcOrd="0" destOrd="0" parTransId="{09768F43-20F4-4B48-89BD-A937F3B6F447}" sibTransId="{8535BC08-021C-408C-9A95-B97787261DD0}"/>
    <dgm:cxn modelId="{C4191293-08F4-43E5-813C-52086FCB2CCB}" srcId="{19FA9179-285D-4DC8-B09B-99B9E63965F9}" destId="{1376FFA1-6DAD-4C65-B728-22EED900B845}" srcOrd="0" destOrd="0" parTransId="{C2349378-0F44-48D5-8C71-CB7FFFB8F54B}" sibTransId="{AF7D6D24-3D28-459D-8324-DB72619021C0}"/>
    <dgm:cxn modelId="{8804849D-1ABE-47F4-A744-EDF118E37FA3}" type="presOf" srcId="{19FA9179-285D-4DC8-B09B-99B9E63965F9}" destId="{DF43EF1C-B221-4D91-AE07-F50C0C596C7C}" srcOrd="0" destOrd="0" presId="urn:microsoft.com/office/officeart/2008/layout/RadialCluster"/>
    <dgm:cxn modelId="{D906A3A0-CF24-40DE-AE42-006BC2E1FCAA}" type="presOf" srcId="{09768F43-20F4-4B48-89BD-A937F3B6F447}" destId="{8E042369-8928-4DB5-9A76-B756992B4D81}" srcOrd="0" destOrd="0" presId="urn:microsoft.com/office/officeart/2008/layout/RadialCluster"/>
    <dgm:cxn modelId="{010C10B6-2192-4699-9067-3B63360D9870}" type="presOf" srcId="{506885E5-1355-4CAF-A9B1-57A6306450FB}" destId="{7DA9ABEC-A7C5-4923-A0A9-537F1EC309ED}" srcOrd="0" destOrd="0" presId="urn:microsoft.com/office/officeart/2008/layout/RadialCluster"/>
    <dgm:cxn modelId="{5563BAB8-52B8-4F18-BF47-C1BBB9C29B35}" type="presOf" srcId="{4C81B05E-6C95-49AF-9705-986EB5E933EB}" destId="{BEBE2513-ABD8-4B0A-9BE5-3120044AFEFD}" srcOrd="0" destOrd="0" presId="urn:microsoft.com/office/officeart/2008/layout/RadialCluster"/>
    <dgm:cxn modelId="{F25096CD-F1FF-4118-9803-D754DA5C02D0}" srcId="{506885E5-1355-4CAF-A9B1-57A6306450FB}" destId="{3B37BEB8-1598-47DA-94D9-743E5A8612D3}" srcOrd="2" destOrd="0" parTransId="{5CD294B1-8C84-4DFC-96A0-7A7A953FCABB}" sibTransId="{0D3EAB09-8255-485D-A27E-9F1950EC0717}"/>
    <dgm:cxn modelId="{F1EB55F9-BFA0-4C33-8E17-AC3C9CA1275B}" type="presOf" srcId="{3F921666-4776-4CF5-A9D5-4D7551E70BDF}" destId="{B9AE15E0-0CCE-4A94-B2EC-A61B3F786A74}" srcOrd="0" destOrd="0" presId="urn:microsoft.com/office/officeart/2008/layout/RadialCluster"/>
    <dgm:cxn modelId="{D4C21DFE-D927-4355-9487-8B0A722F2590}" type="presOf" srcId="{C2349378-0F44-48D5-8C71-CB7FFFB8F54B}" destId="{DD918630-9D11-41E2-824F-4709329DD524}" srcOrd="0" destOrd="0" presId="urn:microsoft.com/office/officeart/2008/layout/RadialCluster"/>
    <dgm:cxn modelId="{A28B9C19-7006-435C-9DA9-B680E8E18558}" type="presParOf" srcId="{7DA9ABEC-A7C5-4923-A0A9-537F1EC309ED}" destId="{26361C74-9F33-44C2-9C6E-6665B8DFA914}" srcOrd="0" destOrd="0" presId="urn:microsoft.com/office/officeart/2008/layout/RadialCluster"/>
    <dgm:cxn modelId="{58D6BDF9-BF7A-438D-8BDB-EEDA9F49CE6E}" type="presParOf" srcId="{7DA9ABEC-A7C5-4923-A0A9-537F1EC309ED}" destId="{B3AED104-640B-423B-AF92-B420C0D34876}" srcOrd="1" destOrd="0" presId="urn:microsoft.com/office/officeart/2008/layout/RadialCluster"/>
    <dgm:cxn modelId="{AC5D2B78-DD94-4CFC-9247-900F04BE447E}" type="presParOf" srcId="{B3AED104-640B-423B-AF92-B420C0D34876}" destId="{DF43EF1C-B221-4D91-AE07-F50C0C596C7C}" srcOrd="0" destOrd="0" presId="urn:microsoft.com/office/officeart/2008/layout/RadialCluster"/>
    <dgm:cxn modelId="{029192E9-8662-4E2E-B22C-9B66CF691782}" type="presParOf" srcId="{B3AED104-640B-423B-AF92-B420C0D34876}" destId="{DD918630-9D11-41E2-824F-4709329DD524}" srcOrd="1" destOrd="0" presId="urn:microsoft.com/office/officeart/2008/layout/RadialCluster"/>
    <dgm:cxn modelId="{7BEEB08C-83D1-4B63-9341-2AB9B8D48330}" type="presParOf" srcId="{B3AED104-640B-423B-AF92-B420C0D34876}" destId="{4B984554-EE3F-4865-BB9E-CD2430F0611E}" srcOrd="2" destOrd="0" presId="urn:microsoft.com/office/officeart/2008/layout/RadialCluster"/>
    <dgm:cxn modelId="{A2680198-9347-4D0A-9013-610DE8F18BDD}" type="presParOf" srcId="{7DA9ABEC-A7C5-4923-A0A9-537F1EC309ED}" destId="{8E042369-8928-4DB5-9A76-B756992B4D81}" srcOrd="2" destOrd="0" presId="urn:microsoft.com/office/officeart/2008/layout/RadialCluster"/>
    <dgm:cxn modelId="{69498871-63FE-41A6-BD19-3A89783B246F}" type="presParOf" srcId="{7DA9ABEC-A7C5-4923-A0A9-537F1EC309ED}" destId="{B5AAD6A8-8EC6-4B11-B867-30F8AD21037B}" srcOrd="3" destOrd="0" presId="urn:microsoft.com/office/officeart/2008/layout/RadialCluster"/>
    <dgm:cxn modelId="{86DD1F9E-C2AC-4E13-BBC4-E3911AF1A776}" type="presParOf" srcId="{B5AAD6A8-8EC6-4B11-B867-30F8AD21037B}" destId="{BEBE2513-ABD8-4B0A-9BE5-3120044AFEFD}" srcOrd="0" destOrd="0" presId="urn:microsoft.com/office/officeart/2008/layout/RadialCluster"/>
    <dgm:cxn modelId="{2B3BD94C-E5FC-4952-9471-5DC6DA4EFD2A}" type="presParOf" srcId="{7DA9ABEC-A7C5-4923-A0A9-537F1EC309ED}" destId="{B9AE15E0-0CCE-4A94-B2EC-A61B3F786A74}" srcOrd="4"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53192-8FBF-4FE8-B009-AADFF327954A}">
      <dsp:nvSpPr>
        <dsp:cNvPr id="0" name=""/>
        <dsp:cNvSpPr/>
      </dsp:nvSpPr>
      <dsp:spPr>
        <a:xfrm>
          <a:off x="842164" y="1045633"/>
          <a:ext cx="3136899" cy="3136899"/>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0E089-E9B6-4709-9813-4F81F3ECAC51}">
      <dsp:nvSpPr>
        <dsp:cNvPr id="0" name=""/>
        <dsp:cNvSpPr/>
      </dsp:nvSpPr>
      <dsp:spPr>
        <a:xfrm>
          <a:off x="1469544" y="1673013"/>
          <a:ext cx="1882139" cy="1882139"/>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BD22D-A435-48CF-A53F-BA8BBC10511B}">
      <dsp:nvSpPr>
        <dsp:cNvPr id="0" name=""/>
        <dsp:cNvSpPr/>
      </dsp:nvSpPr>
      <dsp:spPr>
        <a:xfrm>
          <a:off x="2096924" y="2300393"/>
          <a:ext cx="627379" cy="6273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A152A-80E1-4BE0-ABBD-B334070E8AC6}">
      <dsp:nvSpPr>
        <dsp:cNvPr id="0" name=""/>
        <dsp:cNvSpPr/>
      </dsp:nvSpPr>
      <dsp:spPr>
        <a:xfrm>
          <a:off x="4501880" y="0"/>
          <a:ext cx="1568449" cy="91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GB" sz="1000" kern="1200" dirty="0"/>
            <a:t>Rules of the game (in play rules)</a:t>
          </a:r>
        </a:p>
      </dsp:txBody>
      <dsp:txXfrm>
        <a:off x="4501880" y="0"/>
        <a:ext cx="1568449" cy="914929"/>
      </dsp:txXfrm>
    </dsp:sp>
    <dsp:sp modelId="{F6F88D3F-D5EF-44C6-977A-267B33A40934}">
      <dsp:nvSpPr>
        <dsp:cNvPr id="0" name=""/>
        <dsp:cNvSpPr/>
      </dsp:nvSpPr>
      <dsp:spPr>
        <a:xfrm>
          <a:off x="4109768" y="457464"/>
          <a:ext cx="3921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54EA2-6182-4686-AA08-97E22E8E59A8}">
      <dsp:nvSpPr>
        <dsp:cNvPr id="0" name=""/>
        <dsp:cNvSpPr/>
      </dsp:nvSpPr>
      <dsp:spPr>
        <a:xfrm rot="5400000">
          <a:off x="2181359" y="687242"/>
          <a:ext cx="2156095" cy="1697585"/>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A1239-745A-43DE-B85A-4507EA56664A}">
      <dsp:nvSpPr>
        <dsp:cNvPr id="0" name=""/>
        <dsp:cNvSpPr/>
      </dsp:nvSpPr>
      <dsp:spPr>
        <a:xfrm>
          <a:off x="4501880" y="914929"/>
          <a:ext cx="1568449" cy="91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GB" sz="1000" kern="1200" dirty="0"/>
            <a:t>Administrative Rules of the sport (e.g. discipline/anti-doping/selection/eligibility)</a:t>
          </a:r>
        </a:p>
      </dsp:txBody>
      <dsp:txXfrm>
        <a:off x="4501880" y="914929"/>
        <a:ext cx="1568449" cy="914929"/>
      </dsp:txXfrm>
    </dsp:sp>
    <dsp:sp modelId="{AEBDA4E3-CE45-46BD-B3F7-225617B96282}">
      <dsp:nvSpPr>
        <dsp:cNvPr id="0" name=""/>
        <dsp:cNvSpPr/>
      </dsp:nvSpPr>
      <dsp:spPr>
        <a:xfrm>
          <a:off x="4109768" y="1372393"/>
          <a:ext cx="3921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E2F03D-3D50-4971-B4C2-B9A4A369FF0D}">
      <dsp:nvSpPr>
        <dsp:cNvPr id="0" name=""/>
        <dsp:cNvSpPr/>
      </dsp:nvSpPr>
      <dsp:spPr>
        <a:xfrm rot="5400000">
          <a:off x="2644156" y="1587898"/>
          <a:ext cx="1680123" cy="1247963"/>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83E56-EBB6-4A7B-9E74-9E62077470E9}">
      <dsp:nvSpPr>
        <dsp:cNvPr id="0" name=""/>
        <dsp:cNvSpPr/>
      </dsp:nvSpPr>
      <dsp:spPr>
        <a:xfrm>
          <a:off x="4501880" y="1829858"/>
          <a:ext cx="1568449" cy="914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GB" sz="1000" kern="1200" dirty="0"/>
            <a:t>External legal rules and principles</a:t>
          </a:r>
        </a:p>
      </dsp:txBody>
      <dsp:txXfrm>
        <a:off x="4501880" y="1829858"/>
        <a:ext cx="1568449" cy="914929"/>
      </dsp:txXfrm>
    </dsp:sp>
    <dsp:sp modelId="{4F6E365F-C2DE-4495-A92D-698644F58530}">
      <dsp:nvSpPr>
        <dsp:cNvPr id="0" name=""/>
        <dsp:cNvSpPr/>
      </dsp:nvSpPr>
      <dsp:spPr>
        <a:xfrm>
          <a:off x="4109768" y="2287322"/>
          <a:ext cx="392112"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F79EC-4BE1-4884-9CE8-A088B61C5CCB}">
      <dsp:nvSpPr>
        <dsp:cNvPr id="0" name=""/>
        <dsp:cNvSpPr/>
      </dsp:nvSpPr>
      <dsp:spPr>
        <a:xfrm rot="5400000">
          <a:off x="3107528" y="2487822"/>
          <a:ext cx="1200386" cy="79834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E15E0-0CCE-4A94-B2EC-A61B3F786A74}">
      <dsp:nvSpPr>
        <dsp:cNvPr id="0" name=""/>
        <dsp:cNvSpPr/>
      </dsp:nvSpPr>
      <dsp:spPr>
        <a:xfrm rot="2069621">
          <a:off x="3980527" y="1810596"/>
          <a:ext cx="910177" cy="0"/>
        </a:xfrm>
        <a:custGeom>
          <a:avLst/>
          <a:gdLst/>
          <a:ahLst/>
          <a:cxnLst/>
          <a:rect l="0" t="0" r="0" b="0"/>
          <a:pathLst>
            <a:path>
              <a:moveTo>
                <a:pt x="0" y="0"/>
              </a:moveTo>
              <a:lnTo>
                <a:pt x="91017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42369-8928-4DB5-9A76-B756992B4D81}">
      <dsp:nvSpPr>
        <dsp:cNvPr id="0" name=""/>
        <dsp:cNvSpPr/>
      </dsp:nvSpPr>
      <dsp:spPr>
        <a:xfrm rot="8552306">
          <a:off x="2636037" y="1737965"/>
          <a:ext cx="479193" cy="0"/>
        </a:xfrm>
        <a:custGeom>
          <a:avLst/>
          <a:gdLst/>
          <a:ahLst/>
          <a:cxnLst/>
          <a:rect l="0" t="0" r="0" b="0"/>
          <a:pathLst>
            <a:path>
              <a:moveTo>
                <a:pt x="0" y="0"/>
              </a:moveTo>
              <a:lnTo>
                <a:pt x="47919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361C74-9F33-44C2-9C6E-6665B8DFA914}">
      <dsp:nvSpPr>
        <dsp:cNvPr id="0" name=""/>
        <dsp:cNvSpPr/>
      </dsp:nvSpPr>
      <dsp:spPr>
        <a:xfrm>
          <a:off x="3065817" y="713767"/>
          <a:ext cx="994720" cy="99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Legal Issues in sport</a:t>
          </a:r>
        </a:p>
      </dsp:txBody>
      <dsp:txXfrm>
        <a:off x="3114375" y="762325"/>
        <a:ext cx="897604" cy="897604"/>
      </dsp:txXfrm>
    </dsp:sp>
    <dsp:sp modelId="{DF43EF1C-B221-4D91-AE07-F50C0C596C7C}">
      <dsp:nvSpPr>
        <dsp:cNvPr id="0" name=""/>
        <dsp:cNvSpPr/>
      </dsp:nvSpPr>
      <dsp:spPr>
        <a:xfrm>
          <a:off x="1707742" y="1883695"/>
          <a:ext cx="999901" cy="73217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Sporting rules - appeal against decision of Governing Body</a:t>
          </a:r>
        </a:p>
      </dsp:txBody>
      <dsp:txXfrm>
        <a:off x="1743484" y="1919437"/>
        <a:ext cx="928417" cy="660692"/>
      </dsp:txXfrm>
    </dsp:sp>
    <dsp:sp modelId="{DD918630-9D11-41E2-824F-4709329DD524}">
      <dsp:nvSpPr>
        <dsp:cNvPr id="0" name=""/>
        <dsp:cNvSpPr/>
      </dsp:nvSpPr>
      <dsp:spPr>
        <a:xfrm rot="8083027">
          <a:off x="1421149" y="2792747"/>
          <a:ext cx="497829" cy="0"/>
        </a:xfrm>
        <a:custGeom>
          <a:avLst/>
          <a:gdLst/>
          <a:ahLst/>
          <a:cxnLst/>
          <a:rect l="0" t="0" r="0" b="0"/>
          <a:pathLst>
            <a:path>
              <a:moveTo>
                <a:pt x="0" y="0"/>
              </a:moveTo>
              <a:lnTo>
                <a:pt x="497829"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84554-EE3F-4865-BB9E-CD2430F0611E}">
      <dsp:nvSpPr>
        <dsp:cNvPr id="0" name=""/>
        <dsp:cNvSpPr/>
      </dsp:nvSpPr>
      <dsp:spPr>
        <a:xfrm>
          <a:off x="633575" y="2969623"/>
          <a:ext cx="1050079" cy="67929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a:t>Arbitration</a:t>
          </a:r>
        </a:p>
      </dsp:txBody>
      <dsp:txXfrm>
        <a:off x="666736" y="3002784"/>
        <a:ext cx="983757" cy="612975"/>
      </dsp:txXfrm>
    </dsp:sp>
    <dsp:sp modelId="{BEBE2513-ABD8-4B0A-9BE5-3120044AFEFD}">
      <dsp:nvSpPr>
        <dsp:cNvPr id="0" name=""/>
        <dsp:cNvSpPr/>
      </dsp:nvSpPr>
      <dsp:spPr>
        <a:xfrm>
          <a:off x="4810695" y="1964058"/>
          <a:ext cx="666462" cy="66646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General law (e.g. ABH, freedom of movement) </a:t>
          </a:r>
        </a:p>
      </dsp:txBody>
      <dsp:txXfrm>
        <a:off x="4843229" y="1996592"/>
        <a:ext cx="601394" cy="60139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344C-1710-410D-866B-8455F1EE95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7C52AC-D928-49FE-9F99-2D3C34D8A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B2521D-2E9F-4052-8B8E-2D1CD52C8738}"/>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7E7BC8B3-04CE-4276-AE3E-4918C581C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9213A-FEC7-4E7C-A60A-CD1094E1DCCA}"/>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118317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CDF5-0B3B-43E3-B045-CEA6238EA3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C1121-3B85-44BC-B17B-FDC2B9241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93633-2A3F-4F11-901A-D8624F8D30DD}"/>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BADE73C3-1EC3-48FB-B8CA-84709C78A9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C49D6-87E8-4920-82A6-BA2A0C0253DE}"/>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333549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B5453-6F92-452E-BE4A-2A6DAD6BE3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847FE6-D201-4BB1-949D-D8F2F1C0B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8B6285-89B8-4920-A831-740806757B08}"/>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5D384472-AA05-45AB-826B-88DEA0225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BA84F-7550-4628-A778-15691D9D2BDA}"/>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39542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B8B7-537E-45D3-A9EF-7BD53A2E27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7AFE1F-16DC-4FDC-AD0A-F54A3C585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35D73-EB4D-4AB6-BBE7-662E9AE400F8}"/>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ABEA8B5C-7F7F-4CF8-9DC9-80A920368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5E163-5B73-4145-80BB-D79131D5DD41}"/>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4331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FD79-2226-4B8B-9AC0-19FB6239A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9C7B2F-F1EC-4504-830D-01711D7E32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8A201-8B1D-40F7-B409-FA9ED4CAD938}"/>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8F0A96D1-455A-41BE-A7EC-257D1F692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3D5D6-26C8-4D6C-8E5A-F19F8460ACD9}"/>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316314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C14F-BE18-4220-8066-1F32F414BA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804412-0D9A-4FD2-B561-034B1D6C1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AF3537-19D9-46D1-B5D3-46FDD3102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CEE42-AAFE-4F46-9A3E-418A1D3310BE}"/>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6" name="Footer Placeholder 5">
            <a:extLst>
              <a:ext uri="{FF2B5EF4-FFF2-40B4-BE49-F238E27FC236}">
                <a16:creationId xmlns:a16="http://schemas.microsoft.com/office/drawing/2014/main" id="{EEE10AFF-E8E2-4D47-957A-5BFE19924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1F1321-A444-45B2-BAF0-7A53E770DAAC}"/>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243797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92C0-5DE4-436A-958A-C496A5FE45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37E6F3-03D3-48AD-9905-78FD76F3C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7B03F-4985-4A24-B70A-0CED48707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E751EB-5989-4062-AC70-C968228A7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B0890B-7129-42C2-BFE8-BA5EF8CDB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3B45AD-A1CB-4C7E-90A9-0ACDBCB2D2F2}"/>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8" name="Footer Placeholder 7">
            <a:extLst>
              <a:ext uri="{FF2B5EF4-FFF2-40B4-BE49-F238E27FC236}">
                <a16:creationId xmlns:a16="http://schemas.microsoft.com/office/drawing/2014/main" id="{D45BAAF3-AB5B-44D4-8417-0C76E54E9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017F9A-19A5-4B99-99B7-3588EB8BF012}"/>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32458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BBDF-CFEE-40C8-9262-BC0795934D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9DFADD-A5C2-422C-BE8E-F936589ABB61}"/>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4" name="Footer Placeholder 3">
            <a:extLst>
              <a:ext uri="{FF2B5EF4-FFF2-40B4-BE49-F238E27FC236}">
                <a16:creationId xmlns:a16="http://schemas.microsoft.com/office/drawing/2014/main" id="{4D6BB6CB-BA0D-4D19-A386-BD1EBE69EE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9E803F-1A56-42E2-818C-E9CC067F0030}"/>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208946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A1684A-0635-4187-99D5-DC85F45EB7AB}"/>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3" name="Footer Placeholder 2">
            <a:extLst>
              <a:ext uri="{FF2B5EF4-FFF2-40B4-BE49-F238E27FC236}">
                <a16:creationId xmlns:a16="http://schemas.microsoft.com/office/drawing/2014/main" id="{6940400B-0BB9-4782-B367-4CE784BB4E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9D1CCF-2BAB-422B-A038-FBA73E21333F}"/>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118966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38B2-FC47-47EF-8B48-D505C90FF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648C0A-D48C-4B96-9C93-A614BD0EA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CDAAB3-2560-48C0-9EE2-AEAE40CE5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E5E33-ADC1-4848-A27B-690CA9C3C3E8}"/>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6" name="Footer Placeholder 5">
            <a:extLst>
              <a:ext uri="{FF2B5EF4-FFF2-40B4-BE49-F238E27FC236}">
                <a16:creationId xmlns:a16="http://schemas.microsoft.com/office/drawing/2014/main" id="{6D766596-E2F5-45FE-B21E-9FF2B9675F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072BBD-5CB2-44C6-9D79-5438763AC260}"/>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8058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6205-A1E1-4E8B-9E1A-99E3D7BD2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769361-687C-4CB4-A3A5-ED377F1CC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B10A5E-4957-4201-9511-9167FA44F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1F6EA-2343-4E5E-A656-16338D57E4B1}"/>
              </a:ext>
            </a:extLst>
          </p:cNvPr>
          <p:cNvSpPr>
            <a:spLocks noGrp="1"/>
          </p:cNvSpPr>
          <p:nvPr>
            <p:ph type="dt" sz="half" idx="10"/>
          </p:nvPr>
        </p:nvSpPr>
        <p:spPr/>
        <p:txBody>
          <a:bodyPr/>
          <a:lstStyle/>
          <a:p>
            <a:fld id="{F6C99DE7-FCAD-4F9B-87DD-84CBB7080F69}" type="datetimeFigureOut">
              <a:rPr lang="en-GB" smtClean="0"/>
              <a:t>22/10/2019</a:t>
            </a:fld>
            <a:endParaRPr lang="en-GB"/>
          </a:p>
        </p:txBody>
      </p:sp>
      <p:sp>
        <p:nvSpPr>
          <p:cNvPr id="6" name="Footer Placeholder 5">
            <a:extLst>
              <a:ext uri="{FF2B5EF4-FFF2-40B4-BE49-F238E27FC236}">
                <a16:creationId xmlns:a16="http://schemas.microsoft.com/office/drawing/2014/main" id="{C95D745B-BF92-4849-90CC-61C599183C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35779-DD7D-44C2-AD78-9EC91FA3F5B8}"/>
              </a:ext>
            </a:extLst>
          </p:cNvPr>
          <p:cNvSpPr>
            <a:spLocks noGrp="1"/>
          </p:cNvSpPr>
          <p:nvPr>
            <p:ph type="sldNum" sz="quarter" idx="12"/>
          </p:nvPr>
        </p:nvSpPr>
        <p:spPr/>
        <p:txBody>
          <a:bodyPr/>
          <a:lstStyle/>
          <a:p>
            <a:fld id="{8D44BAAE-3352-4F4B-866A-3B8CE0AD735E}" type="slidenum">
              <a:rPr lang="en-GB" smtClean="0"/>
              <a:t>‹#›</a:t>
            </a:fld>
            <a:endParaRPr lang="en-GB"/>
          </a:p>
        </p:txBody>
      </p:sp>
    </p:spTree>
    <p:extLst>
      <p:ext uri="{BB962C8B-B14F-4D97-AF65-F5344CB8AC3E}">
        <p14:creationId xmlns:p14="http://schemas.microsoft.com/office/powerpoint/2010/main" val="414864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1A993-F6E5-4639-B100-5BFD47329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711F5F-367F-423E-8B19-9294310A0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32564-A218-4366-B3E2-1091B0116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99DE7-FCAD-4F9B-87DD-84CBB7080F69}" type="datetimeFigureOut">
              <a:rPr lang="en-GB" smtClean="0"/>
              <a:t>22/10/2019</a:t>
            </a:fld>
            <a:endParaRPr lang="en-GB"/>
          </a:p>
        </p:txBody>
      </p:sp>
      <p:sp>
        <p:nvSpPr>
          <p:cNvPr id="5" name="Footer Placeholder 4">
            <a:extLst>
              <a:ext uri="{FF2B5EF4-FFF2-40B4-BE49-F238E27FC236}">
                <a16:creationId xmlns:a16="http://schemas.microsoft.com/office/drawing/2014/main" id="{DECBD03E-9C45-4BEA-804D-F79934A4E1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6C9D23-5183-4C72-9AD1-CC5C19B82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4BAAE-3352-4F4B-866A-3B8CE0AD735E}" type="slidenum">
              <a:rPr lang="en-GB" smtClean="0"/>
              <a:t>‹#›</a:t>
            </a:fld>
            <a:endParaRPr lang="en-GB"/>
          </a:p>
        </p:txBody>
      </p:sp>
    </p:spTree>
    <p:extLst>
      <p:ext uri="{BB962C8B-B14F-4D97-AF65-F5344CB8AC3E}">
        <p14:creationId xmlns:p14="http://schemas.microsoft.com/office/powerpoint/2010/main" val="4234398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3.png"/><Relationship Id="rId5" Type="http://schemas.openxmlformats.org/officeDocument/2006/relationships/diagramData" Target="../diagrams/data2.xml"/><Relationship Id="rId10" Type="http://schemas.openxmlformats.org/officeDocument/2006/relationships/image" Target="../media/image12.png"/><Relationship Id="rId4" Type="http://schemas.openxmlformats.org/officeDocument/2006/relationships/image" Target="../media/image1.JP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hyperlink" Target="https://www.researchgate.net/publication/283896214_Sports_Arbitration" TargetMode="External"/><Relationship Id="rId3" Type="http://schemas.openxmlformats.org/officeDocument/2006/relationships/image" Target="../media/image2.JPG"/><Relationship Id="rId7" Type="http://schemas.openxmlformats.org/officeDocument/2006/relationships/hyperlink" Target="https://www.researchgate.net/publication/305308468_Lex_Sportiva_and_Lex_Ludica_the_Court_Of_Arbitration_for_Sport's_Jurisprudence"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doi.org/10.1007/978-90-6704-829-3_2" TargetMode="External"/><Relationship Id="rId5" Type="http://schemas.openxmlformats.org/officeDocument/2006/relationships/hyperlink" Target="https://www.mdpi.com/2409-9287/4/3/36"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youtu.be/piCHadtM--Y"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hyperlink" Target="https://www.independent.co.uk/news/uk/injury-to-player-left-team-mates-stunned-welsh-international-could-face-multi-million-pound-damages-1438052.html"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youtu.be/yOk8mZhX0Jk"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155B60-25EC-4394-846B-177BE7A52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6" y="4968484"/>
            <a:ext cx="6829426" cy="1889516"/>
          </a:xfrm>
          <a:prstGeom prst="rect">
            <a:avLst/>
          </a:prstGeom>
        </p:spPr>
      </p:pic>
      <p:pic>
        <p:nvPicPr>
          <p:cNvPr id="5" name="Picture 4">
            <a:extLst>
              <a:ext uri="{FF2B5EF4-FFF2-40B4-BE49-F238E27FC236}">
                <a16:creationId xmlns:a16="http://schemas.microsoft.com/office/drawing/2014/main" id="{816C0F6E-1236-4143-BA2B-E2CC3FD60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0"/>
            <a:ext cx="5915025" cy="5248275"/>
          </a:xfrm>
          <a:prstGeom prst="rect">
            <a:avLst/>
          </a:prstGeom>
        </p:spPr>
      </p:pic>
      <p:pic>
        <p:nvPicPr>
          <p:cNvPr id="9" name="Picture 8">
            <a:extLst>
              <a:ext uri="{FF2B5EF4-FFF2-40B4-BE49-F238E27FC236}">
                <a16:creationId xmlns:a16="http://schemas.microsoft.com/office/drawing/2014/main" id="{5BF28FFF-5A68-4ACC-AEED-387BD11C1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875" y="0"/>
            <a:ext cx="2905125" cy="638685"/>
          </a:xfrm>
          <a:prstGeom prst="rect">
            <a:avLst/>
          </a:prstGeom>
        </p:spPr>
      </p:pic>
    </p:spTree>
    <p:extLst>
      <p:ext uri="{BB962C8B-B14F-4D97-AF65-F5344CB8AC3E}">
        <p14:creationId xmlns:p14="http://schemas.microsoft.com/office/powerpoint/2010/main" val="278674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461511" y="2025828"/>
            <a:ext cx="4072696" cy="1077218"/>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Resolving legal disputes in sport</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graphicFrame>
        <p:nvGraphicFramePr>
          <p:cNvPr id="9" name="Diagram 8"/>
          <p:cNvGraphicFramePr/>
          <p:nvPr>
            <p:extLst>
              <p:ext uri="{D42A27DB-BD31-4B8C-83A1-F6EECF244321}">
                <p14:modId xmlns:p14="http://schemas.microsoft.com/office/powerpoint/2010/main" val="3909335476"/>
              </p:ext>
            </p:extLst>
          </p:nvPr>
        </p:nvGraphicFramePr>
        <p:xfrm>
          <a:off x="2448560" y="1676750"/>
          <a:ext cx="7294880" cy="3978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p:cNvPicPr>
            <a:picLocks noChangeAspect="1"/>
          </p:cNvPicPr>
          <p:nvPr/>
        </p:nvPicPr>
        <p:blipFill>
          <a:blip r:embed="rId10"/>
          <a:stretch>
            <a:fillRect/>
          </a:stretch>
        </p:blipFill>
        <p:spPr>
          <a:xfrm>
            <a:off x="2553121" y="2994986"/>
            <a:ext cx="1993565" cy="774259"/>
          </a:xfrm>
          <a:prstGeom prst="rect">
            <a:avLst/>
          </a:prstGeom>
        </p:spPr>
      </p:pic>
      <p:pic>
        <p:nvPicPr>
          <p:cNvPr id="6" name="Picture 5"/>
          <p:cNvPicPr>
            <a:picLocks noChangeAspect="1"/>
          </p:cNvPicPr>
          <p:nvPr/>
        </p:nvPicPr>
        <p:blipFill>
          <a:blip r:embed="rId11"/>
          <a:stretch>
            <a:fillRect/>
          </a:stretch>
        </p:blipFill>
        <p:spPr>
          <a:xfrm>
            <a:off x="8563864" y="3983178"/>
            <a:ext cx="1567412" cy="2304714"/>
          </a:xfrm>
          <a:prstGeom prst="rect">
            <a:avLst/>
          </a:prstGeom>
        </p:spPr>
      </p:pic>
      <p:sp>
        <p:nvSpPr>
          <p:cNvPr id="8" name="Right Arrow 7"/>
          <p:cNvSpPr/>
          <p:nvPr/>
        </p:nvSpPr>
        <p:spPr>
          <a:xfrm>
            <a:off x="8106664" y="3869840"/>
            <a:ext cx="1321155" cy="100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9597136" y="3757274"/>
            <a:ext cx="1524000" cy="276999"/>
          </a:xfrm>
          <a:prstGeom prst="rect">
            <a:avLst/>
          </a:prstGeom>
          <a:noFill/>
        </p:spPr>
        <p:txBody>
          <a:bodyPr wrap="square" rtlCol="0">
            <a:spAutoFit/>
          </a:bodyPr>
          <a:lstStyle/>
          <a:p>
            <a:r>
              <a:rPr lang="en-GB" sz="1200" dirty="0"/>
              <a:t>National Courts</a:t>
            </a:r>
          </a:p>
        </p:txBody>
      </p:sp>
      <p:sp>
        <p:nvSpPr>
          <p:cNvPr id="4" name="Left Arrow 3"/>
          <p:cNvSpPr/>
          <p:nvPr/>
        </p:nvSpPr>
        <p:spPr>
          <a:xfrm>
            <a:off x="1838960" y="4910563"/>
            <a:ext cx="1143000" cy="931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31427" y="5049199"/>
            <a:ext cx="1229298" cy="830997"/>
          </a:xfrm>
          <a:prstGeom prst="rect">
            <a:avLst/>
          </a:prstGeom>
          <a:noFill/>
        </p:spPr>
        <p:txBody>
          <a:bodyPr wrap="square" rtlCol="0">
            <a:spAutoFit/>
          </a:bodyPr>
          <a:lstStyle/>
          <a:p>
            <a:r>
              <a:rPr lang="en-GB" sz="1200" dirty="0">
                <a:solidFill>
                  <a:srgbClr val="00B0F0"/>
                </a:solidFill>
              </a:rPr>
              <a:t>Independent body, but applying internal rules</a:t>
            </a:r>
          </a:p>
        </p:txBody>
      </p:sp>
    </p:spTree>
    <p:extLst>
      <p:ext uri="{BB962C8B-B14F-4D97-AF65-F5344CB8AC3E}">
        <p14:creationId xmlns:p14="http://schemas.microsoft.com/office/powerpoint/2010/main" val="143552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411067" y="2096992"/>
            <a:ext cx="885198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The role of arbitration in resolving sporting disputes</a:t>
            </a:r>
          </a:p>
        </p:txBody>
      </p:sp>
      <p:sp>
        <p:nvSpPr>
          <p:cNvPr id="20" name="TextBox 19">
            <a:extLst>
              <a:ext uri="{FF2B5EF4-FFF2-40B4-BE49-F238E27FC236}">
                <a16:creationId xmlns:a16="http://schemas.microsoft.com/office/drawing/2014/main" id="{ECEEC03E-9025-4A5A-9BE8-B2EE660A9D6B}"/>
              </a:ext>
            </a:extLst>
          </p:cNvPr>
          <p:cNvSpPr txBox="1"/>
          <p:nvPr/>
        </p:nvSpPr>
        <p:spPr>
          <a:xfrm>
            <a:off x="5536473" y="3027088"/>
            <a:ext cx="5336574" cy="3477875"/>
          </a:xfrm>
          <a:prstGeom prst="rect">
            <a:avLst/>
          </a:prstGeom>
          <a:noFill/>
        </p:spPr>
        <p:txBody>
          <a:bodyPr wrap="square" rtlCol="0">
            <a:spAutoFit/>
          </a:bodyPr>
          <a:lstStyle/>
          <a:p>
            <a:r>
              <a:rPr lang="en-GB" sz="2000" dirty="0">
                <a:solidFill>
                  <a:schemeClr val="accent1">
                    <a:lumMod val="50000"/>
                  </a:schemeClr>
                </a:solidFill>
                <a:latin typeface="GillSans" pitchFamily="2" charset="0"/>
              </a:rPr>
              <a:t>What is arbitration?</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‘Alternative’ dispute mechanism</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Disputes between athletes and Sport Governing Bodies go before an independent arbitrator or arbitral panel</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Arbitrators are ‘sporting experts’, but usually lawyers</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Mechanism ‘agreed on’ by the parties to the dispute</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Decisions are final and binding </a:t>
            </a:r>
          </a:p>
          <a:p>
            <a:pPr marL="342900" indent="-342900">
              <a:buFont typeface="Arial" panose="020B0604020202020204" pitchFamily="34" charset="0"/>
              <a:buChar char="•"/>
            </a:pPr>
            <a:endParaRPr lang="en-GB" sz="20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2" name="Picture 1"/>
          <p:cNvPicPr>
            <a:picLocks noChangeAspect="1"/>
          </p:cNvPicPr>
          <p:nvPr/>
        </p:nvPicPr>
        <p:blipFill>
          <a:blip r:embed="rId5"/>
          <a:stretch>
            <a:fillRect/>
          </a:stretch>
        </p:blipFill>
        <p:spPr>
          <a:xfrm>
            <a:off x="1411067" y="3039966"/>
            <a:ext cx="3627434" cy="2420322"/>
          </a:xfrm>
          <a:prstGeom prst="rect">
            <a:avLst/>
          </a:prstGeom>
        </p:spPr>
      </p:pic>
    </p:spTree>
    <p:extLst>
      <p:ext uri="{BB962C8B-B14F-4D97-AF65-F5344CB8AC3E}">
        <p14:creationId xmlns:p14="http://schemas.microsoft.com/office/powerpoint/2010/main" val="8227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fade">
                                      <p:cBhvr>
                                        <p:cTn id="14" dur="1000"/>
                                        <p:tgtEl>
                                          <p:spTgt spid="20">
                                            <p:txEl>
                                              <p:pRg st="2" end="2"/>
                                            </p:txEl>
                                          </p:spTgt>
                                        </p:tgtEl>
                                      </p:cBhvr>
                                    </p:animEffect>
                                    <p:anim calcmode="lin" valueType="num">
                                      <p:cBhvr>
                                        <p:cTn id="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Effect transition="in" filter="fade">
                                      <p:cBhvr>
                                        <p:cTn id="21" dur="1000"/>
                                        <p:tgtEl>
                                          <p:spTgt spid="20">
                                            <p:txEl>
                                              <p:pRg st="3" end="3"/>
                                            </p:txEl>
                                          </p:spTgt>
                                        </p:tgtEl>
                                      </p:cBhvr>
                                    </p:animEffect>
                                    <p:anim calcmode="lin" valueType="num">
                                      <p:cBhvr>
                                        <p:cTn id="22"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animEffect transition="in" filter="fade">
                                      <p:cBhvr>
                                        <p:cTn id="28" dur="1000"/>
                                        <p:tgtEl>
                                          <p:spTgt spid="20">
                                            <p:txEl>
                                              <p:pRg st="4" end="4"/>
                                            </p:txEl>
                                          </p:spTgt>
                                        </p:tgtEl>
                                      </p:cBhvr>
                                    </p:animEffect>
                                    <p:anim calcmode="lin" valueType="num">
                                      <p:cBhvr>
                                        <p:cTn id="29"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animEffect transition="in" filter="fade">
                                      <p:cBhvr>
                                        <p:cTn id="35" dur="1000"/>
                                        <p:tgtEl>
                                          <p:spTgt spid="20">
                                            <p:txEl>
                                              <p:pRg st="5" end="5"/>
                                            </p:txEl>
                                          </p:spTgt>
                                        </p:tgtEl>
                                      </p:cBhvr>
                                    </p:animEffect>
                                    <p:anim calcmode="lin" valueType="num">
                                      <p:cBhvr>
                                        <p:cTn id="36"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307593" y="2096992"/>
            <a:ext cx="8955458"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How are legal decisions reached? </a:t>
            </a:r>
          </a:p>
        </p:txBody>
      </p:sp>
      <p:sp>
        <p:nvSpPr>
          <p:cNvPr id="20" name="TextBox 19">
            <a:extLst>
              <a:ext uri="{FF2B5EF4-FFF2-40B4-BE49-F238E27FC236}">
                <a16:creationId xmlns:a16="http://schemas.microsoft.com/office/drawing/2014/main" id="{ECEEC03E-9025-4A5A-9BE8-B2EE660A9D6B}"/>
              </a:ext>
            </a:extLst>
          </p:cNvPr>
          <p:cNvSpPr txBox="1"/>
          <p:nvPr/>
        </p:nvSpPr>
        <p:spPr>
          <a:xfrm>
            <a:off x="5536473" y="3027088"/>
            <a:ext cx="6396448"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lumMod val="50000"/>
                  </a:schemeClr>
                </a:solidFill>
                <a:latin typeface="GillSans" pitchFamily="2" charset="0"/>
              </a:rPr>
              <a:t>Identify and interpret relevant internal rules objectively</a:t>
            </a:r>
          </a:p>
          <a:p>
            <a:pPr marL="342900" indent="-342900">
              <a:buFont typeface="Arial" panose="020B0604020202020204" pitchFamily="34" charset="0"/>
              <a:buChar char="•"/>
            </a:pPr>
            <a:r>
              <a:rPr lang="en-GB" sz="2400" dirty="0">
                <a:solidFill>
                  <a:schemeClr val="accent1">
                    <a:lumMod val="50000"/>
                  </a:schemeClr>
                </a:solidFill>
                <a:latin typeface="GillSans" pitchFamily="2" charset="0"/>
              </a:rPr>
              <a:t>Identify any relevant external legal rules and consider external legal norms (such as the need for decisions to be free from bias)</a:t>
            </a:r>
          </a:p>
          <a:p>
            <a:pPr marL="342900" indent="-342900">
              <a:buFont typeface="Arial" panose="020B0604020202020204" pitchFamily="34" charset="0"/>
              <a:buChar char="•"/>
            </a:pPr>
            <a:r>
              <a:rPr lang="en-GB" sz="2400" dirty="0">
                <a:solidFill>
                  <a:schemeClr val="accent1">
                    <a:lumMod val="50000"/>
                  </a:schemeClr>
                </a:solidFill>
                <a:latin typeface="GillSans" pitchFamily="2" charset="0"/>
              </a:rPr>
              <a:t>Ensure decisions are made in accordance with the relevant internal and external rules </a:t>
            </a:r>
          </a:p>
          <a:p>
            <a:pPr marL="342900" indent="-342900">
              <a:buFont typeface="Arial" panose="020B0604020202020204" pitchFamily="34" charset="0"/>
              <a:buChar char="•"/>
            </a:pPr>
            <a:endParaRPr lang="en-GB" sz="24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2" name="Picture 1"/>
          <p:cNvPicPr>
            <a:picLocks noChangeAspect="1"/>
          </p:cNvPicPr>
          <p:nvPr/>
        </p:nvPicPr>
        <p:blipFill>
          <a:blip r:embed="rId5"/>
          <a:stretch>
            <a:fillRect/>
          </a:stretch>
        </p:blipFill>
        <p:spPr>
          <a:xfrm>
            <a:off x="1411067" y="3039966"/>
            <a:ext cx="3627434" cy="2420322"/>
          </a:xfrm>
          <a:prstGeom prst="rect">
            <a:avLst/>
          </a:prstGeom>
        </p:spPr>
      </p:pic>
      <p:sp>
        <p:nvSpPr>
          <p:cNvPr id="4" name="TextBox 3"/>
          <p:cNvSpPr txBox="1"/>
          <p:nvPr/>
        </p:nvSpPr>
        <p:spPr>
          <a:xfrm>
            <a:off x="5648498" y="5778250"/>
            <a:ext cx="5596128" cy="646331"/>
          </a:xfrm>
          <a:prstGeom prst="rect">
            <a:avLst/>
          </a:prstGeom>
          <a:noFill/>
        </p:spPr>
        <p:txBody>
          <a:bodyPr wrap="square" rtlCol="0">
            <a:spAutoFit/>
          </a:bodyPr>
          <a:lstStyle/>
          <a:p>
            <a:r>
              <a:rPr lang="en-GB" dirty="0"/>
              <a:t>Task 6 – In your groups you will be allocated one of the decisions from the resources.</a:t>
            </a:r>
          </a:p>
        </p:txBody>
      </p:sp>
    </p:spTree>
    <p:extLst>
      <p:ext uri="{BB962C8B-B14F-4D97-AF65-F5344CB8AC3E}">
        <p14:creationId xmlns:p14="http://schemas.microsoft.com/office/powerpoint/2010/main" val="34619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280161" y="2096992"/>
            <a:ext cx="8982890"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Task 6</a:t>
            </a:r>
          </a:p>
        </p:txBody>
      </p:sp>
      <p:sp>
        <p:nvSpPr>
          <p:cNvPr id="20" name="TextBox 19">
            <a:extLst>
              <a:ext uri="{FF2B5EF4-FFF2-40B4-BE49-F238E27FC236}">
                <a16:creationId xmlns:a16="http://schemas.microsoft.com/office/drawing/2014/main" id="{ECEEC03E-9025-4A5A-9BE8-B2EE660A9D6B}"/>
              </a:ext>
            </a:extLst>
          </p:cNvPr>
          <p:cNvSpPr txBox="1"/>
          <p:nvPr/>
        </p:nvSpPr>
        <p:spPr>
          <a:xfrm>
            <a:off x="1280161" y="2999669"/>
            <a:ext cx="9917025" cy="3170099"/>
          </a:xfrm>
          <a:prstGeom prst="rect">
            <a:avLst/>
          </a:prstGeom>
          <a:noFill/>
        </p:spPr>
        <p:txBody>
          <a:bodyPr wrap="square" rtlCol="0">
            <a:spAutoFit/>
          </a:bodyPr>
          <a:lstStyle/>
          <a:p>
            <a:r>
              <a:rPr lang="en-GB" sz="2000" dirty="0">
                <a:solidFill>
                  <a:schemeClr val="accent1">
                    <a:lumMod val="50000"/>
                  </a:schemeClr>
                </a:solidFill>
                <a:latin typeface="GillSans" pitchFamily="2" charset="0"/>
              </a:rPr>
              <a:t>In groups you will be allocated one of arbitral decisions from the case compendium that you were asked to review for preparation. </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Review the actual decision carefully and try to identify: </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What happened (the facts) and the rules that were relevant to the dispute </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Whether you think those rules were internal sporting rules or were external (rules that have a wider influence beyond the particular sport)</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Whether there were any moral issues that appear to have been raised in the dispute</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What the decision/outcome was</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Whether, morally,  you agreed with the decision</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Do you think any lessons could be learnt from the decision? </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1999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anim calcmode="lin" valueType="num">
                                      <p:cBhvr>
                                        <p:cTn id="2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5" end="5"/>
                                            </p:txEl>
                                          </p:spTgt>
                                        </p:tgtEl>
                                        <p:attrNameLst>
                                          <p:attrName>style.visibility</p:attrName>
                                        </p:attrNameLst>
                                      </p:cBhvr>
                                      <p:to>
                                        <p:strVal val="visible"/>
                                      </p:to>
                                    </p:set>
                                    <p:animEffect transition="in" filter="fade">
                                      <p:cBhvr>
                                        <p:cTn id="42" dur="1000"/>
                                        <p:tgtEl>
                                          <p:spTgt spid="20">
                                            <p:txEl>
                                              <p:pRg st="5" end="5"/>
                                            </p:txEl>
                                          </p:spTgt>
                                        </p:tgtEl>
                                      </p:cBhvr>
                                    </p:animEffect>
                                    <p:anim calcmode="lin" valueType="num">
                                      <p:cBhvr>
                                        <p:cTn id="4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xEl>
                                              <p:pRg st="6" end="6"/>
                                            </p:txEl>
                                          </p:spTgt>
                                        </p:tgtEl>
                                        <p:attrNameLst>
                                          <p:attrName>style.visibility</p:attrName>
                                        </p:attrNameLst>
                                      </p:cBhvr>
                                      <p:to>
                                        <p:strVal val="visible"/>
                                      </p:to>
                                    </p:set>
                                    <p:animEffect transition="in" filter="fade">
                                      <p:cBhvr>
                                        <p:cTn id="49" dur="1000"/>
                                        <p:tgtEl>
                                          <p:spTgt spid="20">
                                            <p:txEl>
                                              <p:pRg st="6" end="6"/>
                                            </p:txEl>
                                          </p:spTgt>
                                        </p:tgtEl>
                                      </p:cBhvr>
                                    </p:animEffect>
                                    <p:anim calcmode="lin" valueType="num">
                                      <p:cBhvr>
                                        <p:cTn id="50"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xEl>
                                              <p:pRg st="7" end="7"/>
                                            </p:txEl>
                                          </p:spTgt>
                                        </p:tgtEl>
                                        <p:attrNameLst>
                                          <p:attrName>style.visibility</p:attrName>
                                        </p:attrNameLst>
                                      </p:cBhvr>
                                      <p:to>
                                        <p:strVal val="visible"/>
                                      </p:to>
                                    </p:set>
                                    <p:animEffect transition="in" filter="fade">
                                      <p:cBhvr>
                                        <p:cTn id="56" dur="1000"/>
                                        <p:tgtEl>
                                          <p:spTgt spid="20">
                                            <p:txEl>
                                              <p:pRg st="7" end="7"/>
                                            </p:txEl>
                                          </p:spTgt>
                                        </p:tgtEl>
                                      </p:cBhvr>
                                    </p:animEffect>
                                    <p:anim calcmode="lin" valueType="num">
                                      <p:cBhvr>
                                        <p:cTn id="57" dur="10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411067" y="2096992"/>
            <a:ext cx="947029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Summary</a:t>
            </a:r>
          </a:p>
        </p:txBody>
      </p:sp>
      <p:sp>
        <p:nvSpPr>
          <p:cNvPr id="20" name="TextBox 19">
            <a:extLst>
              <a:ext uri="{FF2B5EF4-FFF2-40B4-BE49-F238E27FC236}">
                <a16:creationId xmlns:a16="http://schemas.microsoft.com/office/drawing/2014/main" id="{ECEEC03E-9025-4A5A-9BE8-B2EE660A9D6B}"/>
              </a:ext>
            </a:extLst>
          </p:cNvPr>
          <p:cNvSpPr txBox="1"/>
          <p:nvPr/>
        </p:nvSpPr>
        <p:spPr>
          <a:xfrm>
            <a:off x="1411067" y="2900141"/>
            <a:ext cx="9917025" cy="3477875"/>
          </a:xfrm>
          <a:prstGeom prst="rect">
            <a:avLst/>
          </a:prstGeom>
          <a:noFill/>
        </p:spPr>
        <p:txBody>
          <a:bodyPr wrap="square" rtlCol="0">
            <a:spAutoFit/>
          </a:bodyPr>
          <a:lstStyle/>
          <a:p>
            <a:r>
              <a:rPr lang="en-GB" sz="2000" dirty="0">
                <a:solidFill>
                  <a:schemeClr val="accent1">
                    <a:lumMod val="50000"/>
                  </a:schemeClr>
                </a:solidFill>
                <a:latin typeface="GillSans" pitchFamily="2" charset="0"/>
              </a:rPr>
              <a:t>Sporting rules are not completely autonomous from external legal principles. Ultimately, other than in game decisions, whether an individual has breached the rules or not may well be determined in a legal forum and law is very much a part of sport. </a:t>
            </a:r>
          </a:p>
          <a:p>
            <a:endParaRPr lang="en-GB" sz="2000" dirty="0">
              <a:solidFill>
                <a:schemeClr val="accent1">
                  <a:lumMod val="50000"/>
                </a:schemeClr>
              </a:solidFill>
              <a:latin typeface="GillSans" pitchFamily="2" charset="0"/>
            </a:endParaRP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There are certain external legal rules protecting individual’s rights that cannot be ‘ignored’, for example: </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Freedom of movement/establishment (Case 23)</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Equality (non discrimination) </a:t>
            </a:r>
          </a:p>
          <a:p>
            <a:pPr marL="800100" lvl="1" indent="-342900">
              <a:buFont typeface="Arial" panose="020B0604020202020204" pitchFamily="34" charset="0"/>
              <a:buChar char="•"/>
            </a:pPr>
            <a:r>
              <a:rPr lang="en-GB" sz="2000" dirty="0">
                <a:solidFill>
                  <a:schemeClr val="accent1">
                    <a:lumMod val="50000"/>
                  </a:schemeClr>
                </a:solidFill>
                <a:latin typeface="GillSans" pitchFamily="2" charset="0"/>
              </a:rPr>
              <a:t>Proportionality in sanctions (the punishment fits the crime) </a:t>
            </a:r>
          </a:p>
          <a:p>
            <a:pPr marL="342900" indent="-342900">
              <a:buFont typeface="Arial" panose="020B0604020202020204" pitchFamily="34" charset="0"/>
              <a:buChar char="•"/>
            </a:pPr>
            <a:r>
              <a:rPr lang="en-GB" sz="2000" dirty="0">
                <a:solidFill>
                  <a:schemeClr val="accent1">
                    <a:lumMod val="50000"/>
                  </a:schemeClr>
                </a:solidFill>
                <a:latin typeface="GillSans" pitchFamily="2" charset="0"/>
              </a:rPr>
              <a:t>Rules must be clear, accessible and consistently applied</a:t>
            </a:r>
          </a:p>
          <a:p>
            <a:pPr marL="342900" indent="-342900">
              <a:buFont typeface="Arial" panose="020B0604020202020204" pitchFamily="34" charset="0"/>
              <a:buChar char="•"/>
            </a:pPr>
            <a:endParaRPr lang="en-GB" sz="20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28284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6" end="6"/>
                                            </p:txEl>
                                          </p:spTgt>
                                        </p:tgtEl>
                                        <p:attrNameLst>
                                          <p:attrName>style.visibility</p:attrName>
                                        </p:attrNameLst>
                                      </p:cBhvr>
                                      <p:to>
                                        <p:strVal val="visible"/>
                                      </p:to>
                                    </p:set>
                                    <p:animEffect transition="in" filter="fade">
                                      <p:cBhvr>
                                        <p:cTn id="14" dur="1000"/>
                                        <p:tgtEl>
                                          <p:spTgt spid="20">
                                            <p:txEl>
                                              <p:pRg st="6" end="6"/>
                                            </p:txEl>
                                          </p:spTgt>
                                        </p:tgtEl>
                                      </p:cBhvr>
                                    </p:animEffect>
                                    <p:anim calcmode="lin" valueType="num">
                                      <p:cBhvr>
                                        <p:cTn id="15" dur="1000" fill="hold"/>
                                        <p:tgtEl>
                                          <p:spTgt spid="20">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fade">
                                      <p:cBhvr>
                                        <p:cTn id="28" dur="1000"/>
                                        <p:tgtEl>
                                          <p:spTgt spid="20">
                                            <p:txEl>
                                              <p:pRg st="3" end="3"/>
                                            </p:txEl>
                                          </p:spTgt>
                                        </p:tgtEl>
                                      </p:cBhvr>
                                    </p:animEffect>
                                    <p:anim calcmode="lin" valueType="num">
                                      <p:cBhvr>
                                        <p:cTn id="29"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anim calcmode="lin" valueType="num">
                                      <p:cBhvr>
                                        <p:cTn id="36"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xEl>
                                              <p:pRg st="5" end="5"/>
                                            </p:txEl>
                                          </p:spTgt>
                                        </p:tgtEl>
                                        <p:attrNameLst>
                                          <p:attrName>style.visibility</p:attrName>
                                        </p:attrNameLst>
                                      </p:cBhvr>
                                      <p:to>
                                        <p:strVal val="visible"/>
                                      </p:to>
                                    </p:set>
                                    <p:animEffect transition="in" filter="fade">
                                      <p:cBhvr>
                                        <p:cTn id="42" dur="1000"/>
                                        <p:tgtEl>
                                          <p:spTgt spid="20">
                                            <p:txEl>
                                              <p:pRg st="5" end="5"/>
                                            </p:txEl>
                                          </p:spTgt>
                                        </p:tgtEl>
                                      </p:cBhvr>
                                    </p:animEffect>
                                    <p:anim calcmode="lin" valueType="num">
                                      <p:cBhvr>
                                        <p:cTn id="4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411067" y="2096992"/>
            <a:ext cx="947029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Summary</a:t>
            </a:r>
          </a:p>
        </p:txBody>
      </p:sp>
      <p:sp>
        <p:nvSpPr>
          <p:cNvPr id="20" name="TextBox 19">
            <a:extLst>
              <a:ext uri="{FF2B5EF4-FFF2-40B4-BE49-F238E27FC236}">
                <a16:creationId xmlns:a16="http://schemas.microsoft.com/office/drawing/2014/main" id="{ECEEC03E-9025-4A5A-9BE8-B2EE660A9D6B}"/>
              </a:ext>
            </a:extLst>
          </p:cNvPr>
          <p:cNvSpPr txBox="1"/>
          <p:nvPr/>
        </p:nvSpPr>
        <p:spPr>
          <a:xfrm>
            <a:off x="1411067" y="3099638"/>
            <a:ext cx="9917025"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accent1">
                    <a:lumMod val="50000"/>
                  </a:schemeClr>
                </a:solidFill>
                <a:latin typeface="GillSans" pitchFamily="2" charset="0"/>
              </a:rPr>
              <a:t>Rules will be interpreted objectively, in light of the knowledge and experience of those subject to them</a:t>
            </a:r>
          </a:p>
          <a:p>
            <a:pPr marL="342900" indent="-342900">
              <a:buFont typeface="Arial" panose="020B0604020202020204" pitchFamily="34" charset="0"/>
              <a:buChar char="•"/>
            </a:pPr>
            <a:r>
              <a:rPr lang="en-GB" sz="2400" dirty="0">
                <a:solidFill>
                  <a:schemeClr val="accent1">
                    <a:lumMod val="50000"/>
                  </a:schemeClr>
                </a:solidFill>
                <a:latin typeface="GillSans" pitchFamily="2" charset="0"/>
              </a:rPr>
              <a:t>Decisions must be rational and made in accordance with the rules (e.g. all relevant factors must be considered and irrelevant ones ignored) but the outcome does not have to be ethical or ‘fair’. (Case 29)</a:t>
            </a:r>
          </a:p>
          <a:p>
            <a:pPr marL="342900" indent="-342900">
              <a:buFont typeface="Arial" panose="020B0604020202020204" pitchFamily="34" charset="0"/>
              <a:buChar char="•"/>
            </a:pPr>
            <a:r>
              <a:rPr lang="en-GB" sz="2400" dirty="0">
                <a:solidFill>
                  <a:schemeClr val="accent1">
                    <a:lumMod val="50000"/>
                  </a:schemeClr>
                </a:solidFill>
                <a:latin typeface="GillSans" pitchFamily="2" charset="0"/>
              </a:rPr>
              <a:t>Minimum requirements of procedural (or ‘natural’) justice  must be present (right to a hearing and freedom from bias) (Case 25)</a:t>
            </a:r>
          </a:p>
          <a:p>
            <a:pPr marL="342900" indent="-342900">
              <a:buFont typeface="Arial" panose="020B0604020202020204" pitchFamily="34" charset="0"/>
              <a:buChar char="•"/>
            </a:pPr>
            <a:endParaRPr lang="en-GB" sz="24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237791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anim calcmode="lin" valueType="num">
                                      <p:cBhvr>
                                        <p:cTn id="2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0" name="TextBox 9">
            <a:extLst>
              <a:ext uri="{FF2B5EF4-FFF2-40B4-BE49-F238E27FC236}">
                <a16:creationId xmlns:a16="http://schemas.microsoft.com/office/drawing/2014/main" id="{A226122C-10AD-4380-9393-4B779A4D388B}"/>
              </a:ext>
            </a:extLst>
          </p:cNvPr>
          <p:cNvSpPr txBox="1"/>
          <p:nvPr/>
        </p:nvSpPr>
        <p:spPr>
          <a:xfrm>
            <a:off x="709746" y="1890418"/>
            <a:ext cx="833410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References / Further Reading:</a:t>
            </a:r>
          </a:p>
        </p:txBody>
      </p:sp>
      <p:sp>
        <p:nvSpPr>
          <p:cNvPr id="12" name="Rectangle 11">
            <a:extLst>
              <a:ext uri="{FF2B5EF4-FFF2-40B4-BE49-F238E27FC236}">
                <a16:creationId xmlns:a16="http://schemas.microsoft.com/office/drawing/2014/main" id="{3B47C91A-CC71-46E9-B26A-9B9B76C753C2}"/>
              </a:ext>
            </a:extLst>
          </p:cNvPr>
          <p:cNvSpPr/>
          <p:nvPr/>
        </p:nvSpPr>
        <p:spPr>
          <a:xfrm>
            <a:off x="709746" y="2532942"/>
            <a:ext cx="10772503" cy="4185761"/>
          </a:xfrm>
          <a:prstGeom prst="rect">
            <a:avLst/>
          </a:prstGeom>
        </p:spPr>
        <p:txBody>
          <a:bodyPr wrap="square">
            <a:spAutoFit/>
          </a:bodyPr>
          <a:lstStyle/>
          <a:p>
            <a:r>
              <a:rPr lang="en-GB" sz="1400" dirty="0">
                <a:solidFill>
                  <a:schemeClr val="accent1">
                    <a:lumMod val="50000"/>
                  </a:schemeClr>
                </a:solidFill>
                <a:latin typeface="GillSans" pitchFamily="2" charset="0"/>
              </a:rPr>
              <a:t>Boyes, S, 2012, Sports law: its history and growth and the development of key sources, Legal Information Management, 12 (2012), pp. 86–91</a:t>
            </a:r>
          </a:p>
          <a:p>
            <a:pPr lvl="0"/>
            <a:endParaRPr lang="en-GB" sz="1400" dirty="0">
              <a:solidFill>
                <a:schemeClr val="accent1">
                  <a:lumMod val="50000"/>
                </a:schemeClr>
              </a:solidFill>
              <a:latin typeface="GillSans" pitchFamily="2" charset="0"/>
            </a:endParaRPr>
          </a:p>
          <a:p>
            <a:pPr lvl="0"/>
            <a:r>
              <a:rPr lang="en-GB" sz="1400" dirty="0">
                <a:solidFill>
                  <a:schemeClr val="accent1">
                    <a:lumMod val="50000"/>
                  </a:schemeClr>
                </a:solidFill>
                <a:latin typeface="GillSans" pitchFamily="2" charset="0"/>
              </a:rPr>
              <a:t>Cooper, J. Testosterone: ‘the Best Discriminating Factor’. Philosophies, 4 (3). p. 36.</a:t>
            </a:r>
          </a:p>
          <a:p>
            <a:pPr lvl="0"/>
            <a:r>
              <a:rPr lang="en-GB" sz="1400" dirty="0">
                <a:solidFill>
                  <a:schemeClr val="accent1">
                    <a:lumMod val="50000"/>
                  </a:schemeClr>
                </a:solidFill>
                <a:latin typeface="GillSans" pitchFamily="2" charset="0"/>
                <a:hlinkClick r:id="rId5"/>
              </a:rPr>
              <a:t>https://www.mdpi.com/2409-9287/4/3/36</a:t>
            </a:r>
            <a:r>
              <a:rPr lang="en-GB" sz="1400" dirty="0">
                <a:solidFill>
                  <a:schemeClr val="accent1">
                    <a:lumMod val="50000"/>
                  </a:schemeClr>
                </a:solidFill>
                <a:latin typeface="GillSans" pitchFamily="2" charset="0"/>
              </a:rPr>
              <a:t>  </a:t>
            </a:r>
          </a:p>
          <a:p>
            <a:endParaRPr lang="en-GB" sz="1400" dirty="0">
              <a:solidFill>
                <a:schemeClr val="accent1">
                  <a:lumMod val="50000"/>
                </a:schemeClr>
              </a:solidFill>
              <a:latin typeface="GillSans" pitchFamily="2" charset="0"/>
            </a:endParaRPr>
          </a:p>
          <a:p>
            <a:r>
              <a:rPr lang="en-GB" sz="1400" dirty="0">
                <a:solidFill>
                  <a:schemeClr val="accent1">
                    <a:lumMod val="50000"/>
                  </a:schemeClr>
                </a:solidFill>
                <a:latin typeface="GillSans" pitchFamily="2" charset="0"/>
              </a:rPr>
              <a:t>Foster, K., 2012. Is There a Global Sports Law?, in: </a:t>
            </a:r>
            <a:r>
              <a:rPr lang="en-GB" sz="1400" dirty="0" err="1">
                <a:solidFill>
                  <a:schemeClr val="accent1">
                    <a:lumMod val="50000"/>
                  </a:schemeClr>
                </a:solidFill>
                <a:latin typeface="GillSans" pitchFamily="2" charset="0"/>
              </a:rPr>
              <a:t>Siekmann</a:t>
            </a:r>
            <a:r>
              <a:rPr lang="en-GB" sz="1400" dirty="0">
                <a:solidFill>
                  <a:schemeClr val="accent1">
                    <a:lumMod val="50000"/>
                  </a:schemeClr>
                </a:solidFill>
                <a:latin typeface="GillSans" pitchFamily="2" charset="0"/>
              </a:rPr>
              <a:t>, R.C.R., </a:t>
            </a:r>
            <a:r>
              <a:rPr lang="en-GB" sz="1400" dirty="0" err="1">
                <a:solidFill>
                  <a:schemeClr val="accent1">
                    <a:lumMod val="50000"/>
                  </a:schemeClr>
                </a:solidFill>
                <a:latin typeface="GillSans" pitchFamily="2" charset="0"/>
              </a:rPr>
              <a:t>Soek</a:t>
            </a:r>
            <a:r>
              <a:rPr lang="en-GB" sz="1400" dirty="0">
                <a:solidFill>
                  <a:schemeClr val="accent1">
                    <a:lumMod val="50000"/>
                  </a:schemeClr>
                </a:solidFill>
                <a:latin typeface="GillSans" pitchFamily="2" charset="0"/>
              </a:rPr>
              <a:t>, J. (Eds.), Lex </a:t>
            </a:r>
            <a:r>
              <a:rPr lang="en-GB" sz="1400" dirty="0" err="1">
                <a:solidFill>
                  <a:schemeClr val="accent1">
                    <a:lumMod val="50000"/>
                  </a:schemeClr>
                </a:solidFill>
                <a:latin typeface="GillSans" pitchFamily="2" charset="0"/>
              </a:rPr>
              <a:t>Sportiva</a:t>
            </a:r>
            <a:r>
              <a:rPr lang="en-GB" sz="1400" dirty="0">
                <a:solidFill>
                  <a:schemeClr val="accent1">
                    <a:lumMod val="50000"/>
                  </a:schemeClr>
                </a:solidFill>
                <a:latin typeface="GillSans" pitchFamily="2" charset="0"/>
              </a:rPr>
              <a:t>: What Is Sports Law? T. M. C. Asser Press, The Hague, The Netherlands, pp. 35–52. </a:t>
            </a:r>
            <a:r>
              <a:rPr lang="en-GB" sz="1400" dirty="0">
                <a:solidFill>
                  <a:schemeClr val="accent1">
                    <a:lumMod val="50000"/>
                  </a:schemeClr>
                </a:solidFill>
                <a:latin typeface="GillSans" pitchFamily="2" charset="0"/>
                <a:hlinkClick r:id="rId6"/>
              </a:rPr>
              <a:t>https://doi.org/10.1007/978-90-6704-829-3_2</a:t>
            </a:r>
            <a:r>
              <a:rPr lang="en-GB" sz="1400" dirty="0">
                <a:solidFill>
                  <a:schemeClr val="accent1">
                    <a:lumMod val="50000"/>
                  </a:schemeClr>
                </a:solidFill>
                <a:latin typeface="GillSans" pitchFamily="2" charset="0"/>
              </a:rPr>
              <a:t> </a:t>
            </a:r>
          </a:p>
          <a:p>
            <a:endParaRPr lang="en-GB" sz="1400" dirty="0">
              <a:solidFill>
                <a:schemeClr val="accent1">
                  <a:lumMod val="50000"/>
                </a:schemeClr>
              </a:solidFill>
              <a:latin typeface="GillSans" pitchFamily="2" charset="0"/>
            </a:endParaRPr>
          </a:p>
          <a:p>
            <a:r>
              <a:rPr lang="en-GB" sz="1400" dirty="0">
                <a:solidFill>
                  <a:schemeClr val="accent1">
                    <a:lumMod val="50000"/>
                  </a:schemeClr>
                </a:solidFill>
                <a:latin typeface="GillSans" pitchFamily="2" charset="0"/>
              </a:rPr>
              <a:t>Gardiner et al, 2012, Chapters 2 &amp; 3, Sports Law, Routledge, Abingdon</a:t>
            </a:r>
          </a:p>
          <a:p>
            <a:endParaRPr lang="en-GB" sz="1400" dirty="0">
              <a:solidFill>
                <a:schemeClr val="accent1">
                  <a:lumMod val="50000"/>
                </a:schemeClr>
              </a:solidFill>
              <a:latin typeface="GillSans" pitchFamily="2" charset="0"/>
            </a:endParaRPr>
          </a:p>
          <a:p>
            <a:r>
              <a:rPr lang="en-GB" sz="1400" dirty="0">
                <a:solidFill>
                  <a:schemeClr val="accent1">
                    <a:lumMod val="50000"/>
                  </a:schemeClr>
                </a:solidFill>
                <a:latin typeface="GillSans" pitchFamily="2" charset="0"/>
              </a:rPr>
              <a:t>James, M, 2013, Challenging governing bodies before the court of Arbitration for Sport, in James, M: Sports Law, Palgrave Macmillan</a:t>
            </a:r>
          </a:p>
          <a:p>
            <a:pPr lvl="0"/>
            <a:endParaRPr lang="en-GB" sz="1400" dirty="0">
              <a:solidFill>
                <a:schemeClr val="accent1">
                  <a:lumMod val="50000"/>
                </a:schemeClr>
              </a:solidFill>
              <a:latin typeface="GillSans" pitchFamily="2" charset="0"/>
            </a:endParaRPr>
          </a:p>
          <a:p>
            <a:pPr lvl="0"/>
            <a:r>
              <a:rPr lang="en-GB" sz="1400" dirty="0">
                <a:solidFill>
                  <a:schemeClr val="accent1">
                    <a:lumMod val="50000"/>
                  </a:schemeClr>
                </a:solidFill>
                <a:latin typeface="GillSans" pitchFamily="2" charset="0"/>
              </a:rPr>
              <a:t>K, ‘Lex </a:t>
            </a:r>
            <a:r>
              <a:rPr lang="en-GB" sz="1400" dirty="0" err="1">
                <a:solidFill>
                  <a:schemeClr val="accent1">
                    <a:lumMod val="50000"/>
                  </a:schemeClr>
                </a:solidFill>
                <a:latin typeface="GillSans" pitchFamily="2" charset="0"/>
              </a:rPr>
              <a:t>Sportiva</a:t>
            </a:r>
            <a:r>
              <a:rPr lang="en-GB" sz="1400" dirty="0">
                <a:solidFill>
                  <a:schemeClr val="accent1">
                    <a:lumMod val="50000"/>
                  </a:schemeClr>
                </a:solidFill>
                <a:latin typeface="GillSans" pitchFamily="2" charset="0"/>
              </a:rPr>
              <a:t> and Lex </a:t>
            </a:r>
            <a:r>
              <a:rPr lang="en-GB" sz="1400" dirty="0" err="1">
                <a:solidFill>
                  <a:schemeClr val="accent1">
                    <a:lumMod val="50000"/>
                  </a:schemeClr>
                </a:solidFill>
                <a:latin typeface="GillSans" pitchFamily="2" charset="0"/>
              </a:rPr>
              <a:t>Ludica</a:t>
            </a:r>
            <a:r>
              <a:rPr lang="en-GB" sz="1400" dirty="0">
                <a:solidFill>
                  <a:schemeClr val="accent1">
                    <a:lumMod val="50000"/>
                  </a:schemeClr>
                </a:solidFill>
                <a:latin typeface="GillSans" pitchFamily="2" charset="0"/>
              </a:rPr>
              <a:t>: The Court of Arbitration for Sports Disputes’</a:t>
            </a:r>
          </a:p>
          <a:p>
            <a:pPr lvl="0"/>
            <a:r>
              <a:rPr lang="en-GB" sz="1400" dirty="0">
                <a:solidFill>
                  <a:schemeClr val="accent1">
                    <a:lumMod val="50000"/>
                  </a:schemeClr>
                </a:solidFill>
                <a:latin typeface="GillSans" pitchFamily="2" charset="0"/>
                <a:hlinkClick r:id="rId7"/>
              </a:rPr>
              <a:t>https://www.researchgate.net/publication/305308468_Lex_Sportiva_and_Lex_Ludica_the_Court_Of_Arbitration_for_Sport's_Jurisprudence</a:t>
            </a:r>
            <a:r>
              <a:rPr lang="en-GB" sz="1400" dirty="0">
                <a:solidFill>
                  <a:schemeClr val="accent1">
                    <a:lumMod val="50000"/>
                  </a:schemeClr>
                </a:solidFill>
                <a:latin typeface="GillSans" pitchFamily="2" charset="0"/>
              </a:rPr>
              <a:t>  </a:t>
            </a:r>
          </a:p>
          <a:p>
            <a:pPr lvl="0"/>
            <a:endParaRPr lang="en-GB" sz="1400" dirty="0">
              <a:solidFill>
                <a:schemeClr val="accent1">
                  <a:lumMod val="50000"/>
                </a:schemeClr>
              </a:solidFill>
              <a:latin typeface="GillSans" pitchFamily="2" charset="0"/>
            </a:endParaRPr>
          </a:p>
          <a:p>
            <a:pPr lvl="0"/>
            <a:r>
              <a:rPr lang="en-GB" sz="1400" dirty="0" err="1">
                <a:solidFill>
                  <a:schemeClr val="accent1">
                    <a:lumMod val="50000"/>
                  </a:schemeClr>
                </a:solidFill>
                <a:latin typeface="GillSans" pitchFamily="2" charset="0"/>
              </a:rPr>
              <a:t>Rigozzi</a:t>
            </a:r>
            <a:r>
              <a:rPr lang="en-GB" sz="1400" dirty="0">
                <a:solidFill>
                  <a:schemeClr val="accent1">
                    <a:lumMod val="50000"/>
                  </a:schemeClr>
                </a:solidFill>
                <a:latin typeface="GillSans" pitchFamily="2" charset="0"/>
              </a:rPr>
              <a:t> &amp; </a:t>
            </a:r>
            <a:r>
              <a:rPr lang="en-GB" sz="1400" dirty="0" err="1">
                <a:solidFill>
                  <a:schemeClr val="accent1">
                    <a:lumMod val="50000"/>
                  </a:schemeClr>
                </a:solidFill>
                <a:latin typeface="GillSans" pitchFamily="2" charset="0"/>
              </a:rPr>
              <a:t>Mcauliffe</a:t>
            </a:r>
            <a:r>
              <a:rPr lang="en-GB" sz="1400" dirty="0">
                <a:solidFill>
                  <a:schemeClr val="accent1">
                    <a:lumMod val="50000"/>
                  </a:schemeClr>
                </a:solidFill>
                <a:latin typeface="GillSans" pitchFamily="2" charset="0"/>
              </a:rPr>
              <a:t>, Sports Arbitration </a:t>
            </a:r>
            <a:r>
              <a:rPr lang="en-GB" sz="1400" dirty="0">
                <a:solidFill>
                  <a:schemeClr val="accent1">
                    <a:lumMod val="50000"/>
                  </a:schemeClr>
                </a:solidFill>
                <a:latin typeface="GillSans" pitchFamily="2" charset="0"/>
                <a:hlinkClick r:id="rId8"/>
              </a:rPr>
              <a:t>https://www.researchgate.net/publication/283896214_Sports_Arbitration</a:t>
            </a:r>
            <a:r>
              <a:rPr lang="en-GB" sz="1400" dirty="0">
                <a:solidFill>
                  <a:schemeClr val="accent1">
                    <a:lumMod val="50000"/>
                  </a:schemeClr>
                </a:solidFill>
                <a:latin typeface="GillSans" pitchFamily="2" charset="0"/>
              </a:rPr>
              <a:t>  </a:t>
            </a:r>
          </a:p>
          <a:p>
            <a:pPr lvl="0"/>
            <a:endParaRPr lang="en-GB" sz="1400" dirty="0">
              <a:solidFill>
                <a:schemeClr val="accent1">
                  <a:lumMod val="50000"/>
                </a:schemeClr>
              </a:solidFill>
              <a:latin typeface="GillSans" pitchFamily="2" charset="0"/>
            </a:endParaRPr>
          </a:p>
          <a:p>
            <a:pPr lvl="0"/>
            <a:r>
              <a:rPr lang="en-GB" sz="1400" dirty="0">
                <a:solidFill>
                  <a:schemeClr val="accent1">
                    <a:lumMod val="50000"/>
                  </a:schemeClr>
                </a:solidFill>
                <a:latin typeface="GillSans" pitchFamily="2" charset="0"/>
              </a:rPr>
              <a:t>Ryall, E, Cooper J and Ellis L, (2019) Dispute Resolution, Legal Reasoning and Good Governance: learning lessons from appeals on selection in sport. European Sport Management Quarterly. ISSN 1618-4742</a:t>
            </a:r>
          </a:p>
        </p:txBody>
      </p:sp>
      <p:sp>
        <p:nvSpPr>
          <p:cNvPr id="8" name="TextBox 7">
            <a:extLst>
              <a:ext uri="{FF2B5EF4-FFF2-40B4-BE49-F238E27FC236}">
                <a16:creationId xmlns:a16="http://schemas.microsoft.com/office/drawing/2014/main" id="{E906E643-55FC-4ED0-B0DA-27C9D92FC4E9}"/>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15775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928947" y="2096992"/>
            <a:ext cx="833410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Introduction to legal concepts and principles in sport</a:t>
            </a:r>
          </a:p>
        </p:txBody>
      </p:sp>
      <p:sp>
        <p:nvSpPr>
          <p:cNvPr id="20" name="TextBox 19">
            <a:extLst>
              <a:ext uri="{FF2B5EF4-FFF2-40B4-BE49-F238E27FC236}">
                <a16:creationId xmlns:a16="http://schemas.microsoft.com/office/drawing/2014/main" id="{ECEEC03E-9025-4A5A-9BE8-B2EE660A9D6B}"/>
              </a:ext>
            </a:extLst>
          </p:cNvPr>
          <p:cNvSpPr txBox="1"/>
          <p:nvPr/>
        </p:nvSpPr>
        <p:spPr>
          <a:xfrm>
            <a:off x="1928947" y="3198167"/>
            <a:ext cx="2886894" cy="461665"/>
          </a:xfrm>
          <a:prstGeom prst="rect">
            <a:avLst/>
          </a:prstGeom>
          <a:noFill/>
        </p:spPr>
        <p:txBody>
          <a:bodyPr wrap="square" rtlCol="0">
            <a:spAutoFit/>
          </a:bodyPr>
          <a:lstStyle/>
          <a:p>
            <a:r>
              <a:rPr lang="en-GB" sz="2400" i="1" dirty="0">
                <a:solidFill>
                  <a:schemeClr val="accent1">
                    <a:lumMod val="50000"/>
                  </a:schemeClr>
                </a:solidFill>
                <a:latin typeface="GillSans" pitchFamily="2" charset="0"/>
              </a:rPr>
              <a:t>Aims and Objectives</a:t>
            </a:r>
          </a:p>
        </p:txBody>
      </p:sp>
      <p:sp>
        <p:nvSpPr>
          <p:cNvPr id="23" name="Rectangle 22">
            <a:extLst>
              <a:ext uri="{FF2B5EF4-FFF2-40B4-BE49-F238E27FC236}">
                <a16:creationId xmlns:a16="http://schemas.microsoft.com/office/drawing/2014/main" id="{1F0D9B8A-A622-4474-BF7B-A68F896EC45E}"/>
              </a:ext>
            </a:extLst>
          </p:cNvPr>
          <p:cNvSpPr/>
          <p:nvPr/>
        </p:nvSpPr>
        <p:spPr>
          <a:xfrm>
            <a:off x="1928946" y="3776122"/>
            <a:ext cx="8334103" cy="2554545"/>
          </a:xfrm>
          <a:prstGeom prst="rect">
            <a:avLst/>
          </a:prstGeom>
        </p:spPr>
        <p:txBody>
          <a:bodyPr wrap="square">
            <a:spAutoFit/>
          </a:bodyPr>
          <a:lstStyle/>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Consider and outline a definition of law and how legal rules differ from other normative rules such as social or moral rules. </a:t>
            </a:r>
          </a:p>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Recognise how sport operates in a normative rule framework and the basis of the obligation to comply with those rules</a:t>
            </a:r>
          </a:p>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Explain what arbitration is and its role in resolving sporting disputes </a:t>
            </a:r>
          </a:p>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Explain the differences and relationship between internal rules of sport and external rules of law</a:t>
            </a:r>
          </a:p>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Outline some of the reasons why external legal rules and norms increasingly impact on the governance of sport </a:t>
            </a:r>
          </a:p>
          <a:p>
            <a:pPr marL="285750" lvl="0" indent="-285750">
              <a:buFont typeface="Arial" panose="020B0604020202020204" pitchFamily="34" charset="0"/>
              <a:buChar char="•"/>
            </a:pPr>
            <a:r>
              <a:rPr lang="en-GB" sz="1600" dirty="0">
                <a:solidFill>
                  <a:schemeClr val="accent1">
                    <a:lumMod val="50000"/>
                  </a:schemeClr>
                </a:solidFill>
                <a:latin typeface="GillSans" pitchFamily="2" charset="0"/>
              </a:rPr>
              <a:t>Identify important legal rules and principles that apply in a sporting context</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227923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928947" y="2096992"/>
            <a:ext cx="833410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Task 1 – What is ‘law’ </a:t>
            </a:r>
          </a:p>
        </p:txBody>
      </p:sp>
      <p:sp>
        <p:nvSpPr>
          <p:cNvPr id="20" name="TextBox 19">
            <a:extLst>
              <a:ext uri="{FF2B5EF4-FFF2-40B4-BE49-F238E27FC236}">
                <a16:creationId xmlns:a16="http://schemas.microsoft.com/office/drawing/2014/main" id="{ECEEC03E-9025-4A5A-9BE8-B2EE660A9D6B}"/>
              </a:ext>
            </a:extLst>
          </p:cNvPr>
          <p:cNvSpPr txBox="1"/>
          <p:nvPr/>
        </p:nvSpPr>
        <p:spPr>
          <a:xfrm>
            <a:off x="1928947" y="2858318"/>
            <a:ext cx="7215055" cy="830997"/>
          </a:xfrm>
          <a:prstGeom prst="rect">
            <a:avLst/>
          </a:prstGeom>
          <a:noFill/>
        </p:spPr>
        <p:txBody>
          <a:bodyPr wrap="square" rtlCol="0">
            <a:spAutoFit/>
          </a:bodyPr>
          <a:lstStyle/>
          <a:p>
            <a:r>
              <a:rPr lang="en-GB" sz="2400" dirty="0">
                <a:solidFill>
                  <a:schemeClr val="accent1">
                    <a:lumMod val="50000"/>
                  </a:schemeClr>
                </a:solidFill>
                <a:latin typeface="GillSans" pitchFamily="2" charset="0"/>
              </a:rPr>
              <a:t>In small groups discuss your own understand of what ‘law’ is and identify any common themes that would help you create a working definition </a:t>
            </a:r>
          </a:p>
        </p:txBody>
      </p:sp>
      <p:sp>
        <p:nvSpPr>
          <p:cNvPr id="23" name="Rectangle 22">
            <a:extLst>
              <a:ext uri="{FF2B5EF4-FFF2-40B4-BE49-F238E27FC236}">
                <a16:creationId xmlns:a16="http://schemas.microsoft.com/office/drawing/2014/main" id="{1F0D9B8A-A622-4474-BF7B-A68F896EC45E}"/>
              </a:ext>
            </a:extLst>
          </p:cNvPr>
          <p:cNvSpPr/>
          <p:nvPr/>
        </p:nvSpPr>
        <p:spPr>
          <a:xfrm>
            <a:off x="1928947" y="4211629"/>
            <a:ext cx="8334103" cy="2585323"/>
          </a:xfrm>
          <a:prstGeom prst="rect">
            <a:avLst/>
          </a:prstGeom>
        </p:spPr>
        <p:txBody>
          <a:bodyPr wrap="square">
            <a:spAutoFit/>
          </a:bodyPr>
          <a:lstStyle/>
          <a:p>
            <a:pPr marL="285750" lvl="0" indent="-285750">
              <a:buFont typeface="Arial" panose="020B0604020202020204" pitchFamily="34" charset="0"/>
              <a:buChar char="•"/>
            </a:pPr>
            <a:r>
              <a:rPr lang="en-GB" dirty="0">
                <a:solidFill>
                  <a:schemeClr val="accent1">
                    <a:lumMod val="50000"/>
                  </a:schemeClr>
                </a:solidFill>
                <a:latin typeface="GillSans" pitchFamily="2" charset="0"/>
              </a:rPr>
              <a:t>A set or system of rules that:</a:t>
            </a:r>
          </a:p>
          <a:p>
            <a:pPr marL="285750" lvl="0" indent="-285750">
              <a:buFont typeface="Arial" panose="020B0604020202020204" pitchFamily="34" charset="0"/>
              <a:buChar char="•"/>
            </a:pPr>
            <a:r>
              <a:rPr lang="en-GB" dirty="0">
                <a:solidFill>
                  <a:schemeClr val="accent1">
                    <a:lumMod val="50000"/>
                  </a:schemeClr>
                </a:solidFill>
                <a:latin typeface="GillSans" pitchFamily="2" charset="0"/>
              </a:rPr>
              <a:t>Apply to everyone</a:t>
            </a:r>
          </a:p>
          <a:p>
            <a:pPr marL="742950" lvl="1" indent="-285750">
              <a:buFont typeface="Arial" panose="020B0604020202020204" pitchFamily="34" charset="0"/>
              <a:buChar char="•"/>
            </a:pPr>
            <a:r>
              <a:rPr lang="en-GB" dirty="0">
                <a:solidFill>
                  <a:schemeClr val="accent1">
                    <a:lumMod val="50000"/>
                  </a:schemeClr>
                </a:solidFill>
                <a:latin typeface="GillSans" pitchFamily="2" charset="0"/>
              </a:rPr>
              <a:t>Carry a sanction if breached</a:t>
            </a:r>
          </a:p>
          <a:p>
            <a:pPr marL="742950" lvl="1" indent="-285750">
              <a:buFont typeface="Arial" panose="020B0604020202020204" pitchFamily="34" charset="0"/>
              <a:buChar char="•"/>
            </a:pPr>
            <a:r>
              <a:rPr lang="en-GB" dirty="0">
                <a:solidFill>
                  <a:schemeClr val="accent1">
                    <a:lumMod val="50000"/>
                  </a:schemeClr>
                </a:solidFill>
                <a:latin typeface="GillSans" pitchFamily="2" charset="0"/>
              </a:rPr>
              <a:t>Are created by a recognised authority (e.g. the state) </a:t>
            </a:r>
          </a:p>
          <a:p>
            <a:pPr marL="742950" lvl="1" indent="-285750">
              <a:buFont typeface="Arial" panose="020B0604020202020204" pitchFamily="34" charset="0"/>
              <a:buChar char="•"/>
            </a:pPr>
            <a:r>
              <a:rPr lang="en-GB" dirty="0">
                <a:solidFill>
                  <a:schemeClr val="accent1">
                    <a:lumMod val="50000"/>
                  </a:schemeClr>
                </a:solidFill>
                <a:latin typeface="GillSans" pitchFamily="2" charset="0"/>
              </a:rPr>
              <a:t>Recognise a process and means of resolving disputes (court)</a:t>
            </a:r>
          </a:p>
          <a:p>
            <a:pPr marL="742950" lvl="1" indent="-285750">
              <a:buFont typeface="Arial" panose="020B0604020202020204" pitchFamily="34" charset="0"/>
              <a:buChar char="•"/>
            </a:pPr>
            <a:r>
              <a:rPr lang="en-GB" dirty="0">
                <a:solidFill>
                  <a:schemeClr val="accent1">
                    <a:lumMod val="50000"/>
                  </a:schemeClr>
                </a:solidFill>
                <a:latin typeface="GillSans" pitchFamily="2" charset="0"/>
              </a:rPr>
              <a:t>Recognise a means of enforcement</a:t>
            </a:r>
          </a:p>
          <a:p>
            <a:pPr lvl="0"/>
            <a:endParaRPr lang="en-GB" dirty="0">
              <a:solidFill>
                <a:schemeClr val="accent1">
                  <a:lumMod val="50000"/>
                </a:schemeClr>
              </a:solidFill>
              <a:latin typeface="GillSans" pitchFamily="2" charset="0"/>
            </a:endParaRPr>
          </a:p>
          <a:p>
            <a:pPr lvl="0"/>
            <a:r>
              <a:rPr lang="en-GB" dirty="0">
                <a:solidFill>
                  <a:schemeClr val="accent1">
                    <a:lumMod val="50000"/>
                  </a:schemeClr>
                </a:solidFill>
                <a:latin typeface="GillSans" pitchFamily="2" charset="0"/>
              </a:rPr>
              <a:t>Do those ‘themes’ accord with your ideas about sporting rules are? If not why not? </a:t>
            </a:r>
          </a:p>
          <a:p>
            <a:pPr marL="285750" lvl="0" indent="-285750">
              <a:buFont typeface="Arial" panose="020B0604020202020204" pitchFamily="34" charset="0"/>
              <a:buChar char="•"/>
            </a:pPr>
            <a:endParaRPr lang="en-GB"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23954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7" end="7"/>
                                            </p:txEl>
                                          </p:spTgt>
                                        </p:tgtEl>
                                        <p:attrNameLst>
                                          <p:attrName>style.visibility</p:attrName>
                                        </p:attrNameLst>
                                      </p:cBhvr>
                                      <p:to>
                                        <p:strVal val="visible"/>
                                      </p:to>
                                    </p:set>
                                    <p:anim calcmode="lin" valueType="num">
                                      <p:cBhvr additive="base">
                                        <p:cTn id="4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928947" y="2096992"/>
            <a:ext cx="8334103" cy="584775"/>
          </a:xfrm>
          <a:prstGeom prst="rect">
            <a:avLst/>
          </a:prstGeom>
          <a:noFill/>
        </p:spPr>
        <p:txBody>
          <a:bodyPr wrap="square" rtlCol="0">
            <a:spAutoFit/>
          </a:bodyPr>
          <a:lstStyle/>
          <a:p>
            <a:endParaRPr lang="en-GB" sz="3200" dirty="0">
              <a:solidFill>
                <a:schemeClr val="accent1">
                  <a:lumMod val="50000"/>
                </a:schemeClr>
              </a:solidFill>
              <a:latin typeface="GillSans" pitchFamily="2" charset="0"/>
            </a:endParaRPr>
          </a:p>
        </p:txBody>
      </p:sp>
      <p:sp>
        <p:nvSpPr>
          <p:cNvPr id="20" name="TextBox 19">
            <a:extLst>
              <a:ext uri="{FF2B5EF4-FFF2-40B4-BE49-F238E27FC236}">
                <a16:creationId xmlns:a16="http://schemas.microsoft.com/office/drawing/2014/main" id="{ECEEC03E-9025-4A5A-9BE8-B2EE660A9D6B}"/>
              </a:ext>
            </a:extLst>
          </p:cNvPr>
          <p:cNvSpPr txBox="1"/>
          <p:nvPr/>
        </p:nvSpPr>
        <p:spPr>
          <a:xfrm>
            <a:off x="2066105" y="2266268"/>
            <a:ext cx="7215055" cy="461665"/>
          </a:xfrm>
          <a:prstGeom prst="rect">
            <a:avLst/>
          </a:prstGeom>
          <a:noFill/>
        </p:spPr>
        <p:txBody>
          <a:bodyPr wrap="square" rtlCol="0">
            <a:spAutoFit/>
          </a:bodyPr>
          <a:lstStyle/>
          <a:p>
            <a:r>
              <a:rPr lang="en-GB" sz="2400" dirty="0">
                <a:solidFill>
                  <a:schemeClr val="accent1">
                    <a:lumMod val="50000"/>
                  </a:schemeClr>
                </a:solidFill>
                <a:latin typeface="GillSans" pitchFamily="2" charset="0"/>
              </a:rPr>
              <a:t>The autonomy of sport</a:t>
            </a:r>
          </a:p>
        </p:txBody>
      </p:sp>
      <p:sp>
        <p:nvSpPr>
          <p:cNvPr id="23" name="Rectangle 22">
            <a:extLst>
              <a:ext uri="{FF2B5EF4-FFF2-40B4-BE49-F238E27FC236}">
                <a16:creationId xmlns:a16="http://schemas.microsoft.com/office/drawing/2014/main" id="{1F0D9B8A-A622-4474-BF7B-A68F896EC45E}"/>
              </a:ext>
            </a:extLst>
          </p:cNvPr>
          <p:cNvSpPr/>
          <p:nvPr/>
        </p:nvSpPr>
        <p:spPr>
          <a:xfrm>
            <a:off x="1928947" y="2930918"/>
            <a:ext cx="8334103" cy="3416320"/>
          </a:xfrm>
          <a:prstGeom prst="rect">
            <a:avLst/>
          </a:prstGeom>
        </p:spPr>
        <p:txBody>
          <a:bodyPr wrap="square">
            <a:spAutoFit/>
          </a:bodyPr>
          <a:lstStyle/>
          <a:p>
            <a:pPr marL="285750" lvl="0" indent="-285750">
              <a:buFont typeface="Arial" panose="020B0604020202020204" pitchFamily="34" charset="0"/>
              <a:buChar char="•"/>
            </a:pPr>
            <a:r>
              <a:rPr lang="en-GB" dirty="0">
                <a:solidFill>
                  <a:schemeClr val="accent1">
                    <a:lumMod val="50000"/>
                  </a:schemeClr>
                </a:solidFill>
                <a:latin typeface="GillSans" pitchFamily="2" charset="0"/>
              </a:rPr>
              <a:t>“The autonomy of sport is ‘an assertion that the sports movement alone understands the unique characteristics (or ‘specificities’) of sport, and therefore knows best how to govern and regulate sport that maximises the benefits to society as a whole’ (Giles and Taylor, 2014).”  </a:t>
            </a:r>
          </a:p>
          <a:p>
            <a:pPr marL="285750" lvl="0" indent="-285750">
              <a:buFont typeface="Arial" panose="020B0604020202020204" pitchFamily="34" charset="0"/>
              <a:buChar char="•"/>
            </a:pPr>
            <a:endParaRPr lang="en-GB"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en-GB" dirty="0">
                <a:solidFill>
                  <a:schemeClr val="accent1">
                    <a:lumMod val="50000"/>
                  </a:schemeClr>
                </a:solidFill>
                <a:latin typeface="GillSans" pitchFamily="2" charset="0"/>
              </a:rPr>
              <a:t>i.e. sport is best left to its own devices; free from interference from outside rules and norms</a:t>
            </a:r>
          </a:p>
          <a:p>
            <a:pPr marL="285750" lvl="0" indent="-285750">
              <a:buFont typeface="Arial" panose="020B0604020202020204" pitchFamily="34" charset="0"/>
              <a:buChar char="•"/>
            </a:pPr>
            <a:endParaRPr lang="en-GB" dirty="0">
              <a:solidFill>
                <a:schemeClr val="accent1">
                  <a:lumMod val="50000"/>
                </a:schemeClr>
              </a:solidFill>
              <a:latin typeface="GillSans" pitchFamily="2" charset="0"/>
            </a:endParaRPr>
          </a:p>
          <a:p>
            <a:pPr marL="285750" lvl="0" indent="-285750">
              <a:buFont typeface="Arial" panose="020B0604020202020204" pitchFamily="34" charset="0"/>
              <a:buChar char="•"/>
            </a:pPr>
            <a:r>
              <a:rPr lang="en-GB" dirty="0">
                <a:solidFill>
                  <a:schemeClr val="accent1">
                    <a:lumMod val="50000"/>
                  </a:schemeClr>
                </a:solidFill>
                <a:latin typeface="GillSans" pitchFamily="2" charset="0"/>
              </a:rPr>
              <a:t>TASK 2 - Apart from a utilitarian ideal about maximising benefits to society, can you think of why else sport should have some autonomy from external moral or legal rules? </a:t>
            </a:r>
          </a:p>
          <a:p>
            <a:pPr marL="742950" lvl="1" indent="-285750">
              <a:buFont typeface="Arial" panose="020B0604020202020204" pitchFamily="34" charset="0"/>
              <a:buChar char="•"/>
            </a:pPr>
            <a:r>
              <a:rPr lang="en-GB" dirty="0">
                <a:solidFill>
                  <a:schemeClr val="accent1">
                    <a:lumMod val="50000"/>
                  </a:schemeClr>
                </a:solidFill>
                <a:latin typeface="GillSans" pitchFamily="2" charset="0"/>
              </a:rPr>
              <a:t>Libertarian ideals - Freedom of association/freedom of contract</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Tree>
    <p:extLst>
      <p:ext uri="{BB962C8B-B14F-4D97-AF65-F5344CB8AC3E}">
        <p14:creationId xmlns:p14="http://schemas.microsoft.com/office/powerpoint/2010/main" val="3624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animEffect transition="in" filter="fade">
                                      <p:cBhvr>
                                        <p:cTn id="7" dur="1000"/>
                                        <p:tgtEl>
                                          <p:spTgt spid="23">
                                            <p:txEl>
                                              <p:pRg st="4" end="4"/>
                                            </p:txEl>
                                          </p:spTgt>
                                        </p:tgtEl>
                                      </p:cBhvr>
                                    </p:animEffect>
                                    <p:anim calcmode="lin" valueType="num">
                                      <p:cBhvr>
                                        <p:cTn id="8"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5" end="5"/>
                                            </p:txEl>
                                          </p:spTgt>
                                        </p:tgtEl>
                                        <p:attrNameLst>
                                          <p:attrName>style.visibility</p:attrName>
                                        </p:attrNameLst>
                                      </p:cBhvr>
                                      <p:to>
                                        <p:strVal val="visible"/>
                                      </p:to>
                                    </p:set>
                                    <p:animEffect transition="in" filter="fade">
                                      <p:cBhvr>
                                        <p:cTn id="14" dur="1000"/>
                                        <p:tgtEl>
                                          <p:spTgt spid="23">
                                            <p:txEl>
                                              <p:pRg st="5" end="5"/>
                                            </p:txEl>
                                          </p:spTgt>
                                        </p:tgtEl>
                                      </p:cBhvr>
                                    </p:animEffect>
                                    <p:anim calcmode="lin" valueType="num">
                                      <p:cBhvr>
                                        <p:cTn id="15"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841842" y="2145831"/>
            <a:ext cx="8727969" cy="523220"/>
          </a:xfrm>
          <a:prstGeom prst="rect">
            <a:avLst/>
          </a:prstGeom>
          <a:noFill/>
        </p:spPr>
        <p:txBody>
          <a:bodyPr wrap="square" rtlCol="0">
            <a:spAutoFit/>
          </a:bodyPr>
          <a:lstStyle/>
          <a:p>
            <a:r>
              <a:rPr lang="en-GB" sz="2800" dirty="0">
                <a:solidFill>
                  <a:schemeClr val="accent1">
                    <a:lumMod val="50000"/>
                  </a:schemeClr>
                </a:solidFill>
                <a:latin typeface="GillSans" pitchFamily="2" charset="0"/>
              </a:rPr>
              <a:t>Sporting rules - a voluntarily accepted set of private rules? </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4" name="Picture 3"/>
          <p:cNvPicPr>
            <a:picLocks noChangeAspect="1"/>
          </p:cNvPicPr>
          <p:nvPr/>
        </p:nvPicPr>
        <p:blipFill>
          <a:blip r:embed="rId5"/>
          <a:stretch>
            <a:fillRect/>
          </a:stretch>
        </p:blipFill>
        <p:spPr>
          <a:xfrm>
            <a:off x="2345531" y="4559639"/>
            <a:ext cx="932769" cy="1042506"/>
          </a:xfrm>
          <a:prstGeom prst="rect">
            <a:avLst/>
          </a:prstGeom>
        </p:spPr>
      </p:pic>
      <p:cxnSp>
        <p:nvCxnSpPr>
          <p:cNvPr id="11" name="Straight Arrow Connector 10"/>
          <p:cNvCxnSpPr/>
          <p:nvPr/>
        </p:nvCxnSpPr>
        <p:spPr>
          <a:xfrm>
            <a:off x="3533235" y="4246674"/>
            <a:ext cx="1459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11652" y="4246674"/>
            <a:ext cx="1095286" cy="21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33234" y="4559639"/>
            <a:ext cx="1459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911652" y="4636177"/>
            <a:ext cx="1095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9816" y="3490004"/>
            <a:ext cx="1053419" cy="381000"/>
          </a:xfrm>
          <a:prstGeom prst="rect">
            <a:avLst/>
          </a:prstGeom>
          <a:noFill/>
        </p:spPr>
        <p:txBody>
          <a:bodyPr wrap="square" rtlCol="0">
            <a:spAutoFit/>
          </a:bodyPr>
          <a:lstStyle/>
          <a:p>
            <a:r>
              <a:rPr lang="en-GB" dirty="0">
                <a:solidFill>
                  <a:srgbClr val="0AA2B6"/>
                </a:solidFill>
              </a:rPr>
              <a:t>Athlete</a:t>
            </a:r>
          </a:p>
        </p:txBody>
      </p:sp>
      <p:sp>
        <p:nvSpPr>
          <p:cNvPr id="17" name="TextBox 16"/>
          <p:cNvSpPr txBox="1"/>
          <p:nvPr/>
        </p:nvSpPr>
        <p:spPr>
          <a:xfrm>
            <a:off x="5111867" y="3088805"/>
            <a:ext cx="1248457" cy="923330"/>
          </a:xfrm>
          <a:prstGeom prst="rect">
            <a:avLst/>
          </a:prstGeom>
          <a:noFill/>
        </p:spPr>
        <p:txBody>
          <a:bodyPr wrap="square" rtlCol="0">
            <a:spAutoFit/>
          </a:bodyPr>
          <a:lstStyle/>
          <a:p>
            <a:r>
              <a:rPr lang="en-GB" dirty="0">
                <a:solidFill>
                  <a:srgbClr val="0AA2B6"/>
                </a:solidFill>
              </a:rPr>
              <a:t>National Governing Body </a:t>
            </a:r>
          </a:p>
        </p:txBody>
      </p:sp>
      <p:sp>
        <p:nvSpPr>
          <p:cNvPr id="18" name="TextBox 17"/>
          <p:cNvSpPr txBox="1"/>
          <p:nvPr/>
        </p:nvSpPr>
        <p:spPr>
          <a:xfrm>
            <a:off x="8481242" y="3083586"/>
            <a:ext cx="1502343" cy="646331"/>
          </a:xfrm>
          <a:prstGeom prst="rect">
            <a:avLst/>
          </a:prstGeom>
          <a:noFill/>
        </p:spPr>
        <p:txBody>
          <a:bodyPr wrap="square" rtlCol="0">
            <a:spAutoFit/>
          </a:bodyPr>
          <a:lstStyle/>
          <a:p>
            <a:r>
              <a:rPr lang="en-GB" dirty="0">
                <a:solidFill>
                  <a:srgbClr val="0AA2B6"/>
                </a:solidFill>
              </a:rPr>
              <a:t>International Federation</a:t>
            </a:r>
          </a:p>
        </p:txBody>
      </p:sp>
      <p:pic>
        <p:nvPicPr>
          <p:cNvPr id="19" name="Picture 18"/>
          <p:cNvPicPr>
            <a:picLocks noChangeAspect="1"/>
          </p:cNvPicPr>
          <p:nvPr/>
        </p:nvPicPr>
        <p:blipFill>
          <a:blip r:embed="rId6"/>
          <a:stretch>
            <a:fillRect/>
          </a:stretch>
        </p:blipFill>
        <p:spPr>
          <a:xfrm>
            <a:off x="5061911" y="4082410"/>
            <a:ext cx="1849741" cy="954458"/>
          </a:xfrm>
          <a:prstGeom prst="rect">
            <a:avLst/>
          </a:prstGeom>
        </p:spPr>
      </p:pic>
      <p:pic>
        <p:nvPicPr>
          <p:cNvPr id="21" name="Picture 20"/>
          <p:cNvPicPr>
            <a:picLocks noChangeAspect="1"/>
          </p:cNvPicPr>
          <p:nvPr/>
        </p:nvPicPr>
        <p:blipFill>
          <a:blip r:embed="rId7"/>
          <a:stretch>
            <a:fillRect/>
          </a:stretch>
        </p:blipFill>
        <p:spPr>
          <a:xfrm>
            <a:off x="8135735" y="4012135"/>
            <a:ext cx="1847850" cy="1000125"/>
          </a:xfrm>
          <a:prstGeom prst="rect">
            <a:avLst/>
          </a:prstGeom>
        </p:spPr>
      </p:pic>
    </p:spTree>
    <p:extLst>
      <p:ext uri="{BB962C8B-B14F-4D97-AF65-F5344CB8AC3E}">
        <p14:creationId xmlns:p14="http://schemas.microsoft.com/office/powerpoint/2010/main" val="260207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1878146" y="2030021"/>
            <a:ext cx="8861898" cy="1077218"/>
          </a:xfrm>
          <a:prstGeom prst="rect">
            <a:avLst/>
          </a:prstGeom>
          <a:noFill/>
        </p:spPr>
        <p:txBody>
          <a:bodyPr wrap="square" rtlCol="0">
            <a:spAutoFit/>
          </a:bodyPr>
          <a:lstStyle/>
          <a:p>
            <a:pPr algn="ctr"/>
            <a:r>
              <a:rPr lang="en-GB" sz="3200" dirty="0">
                <a:solidFill>
                  <a:schemeClr val="accent1">
                    <a:lumMod val="50000"/>
                  </a:schemeClr>
                </a:solidFill>
                <a:latin typeface="GillSans" pitchFamily="2" charset="0"/>
              </a:rPr>
              <a:t>Internal rules of sport – are they laws, do they raise ‘legal’ issues? </a:t>
            </a:r>
          </a:p>
        </p:txBody>
      </p:sp>
      <p:sp>
        <p:nvSpPr>
          <p:cNvPr id="23" name="Rectangle 22">
            <a:extLst>
              <a:ext uri="{FF2B5EF4-FFF2-40B4-BE49-F238E27FC236}">
                <a16:creationId xmlns:a16="http://schemas.microsoft.com/office/drawing/2014/main" id="{1F0D9B8A-A622-4474-BF7B-A68F896EC45E}"/>
              </a:ext>
            </a:extLst>
          </p:cNvPr>
          <p:cNvSpPr/>
          <p:nvPr/>
        </p:nvSpPr>
        <p:spPr>
          <a:xfrm>
            <a:off x="1878146" y="3170300"/>
            <a:ext cx="5166120" cy="2862322"/>
          </a:xfrm>
          <a:prstGeom prst="rect">
            <a:avLst/>
          </a:prstGeom>
        </p:spPr>
        <p:txBody>
          <a:bodyPr wrap="square">
            <a:spAutoFit/>
          </a:bodyPr>
          <a:lstStyle/>
          <a:p>
            <a:pPr lvl="0"/>
            <a:r>
              <a:rPr lang="en-GB" sz="2000" dirty="0">
                <a:solidFill>
                  <a:schemeClr val="accent1">
                    <a:lumMod val="50000"/>
                  </a:schemeClr>
                </a:solidFill>
                <a:latin typeface="GillSans" pitchFamily="2" charset="0"/>
              </a:rPr>
              <a:t>Task 3</a:t>
            </a:r>
          </a:p>
          <a:p>
            <a:pPr lvl="0"/>
            <a:endParaRPr lang="en-GB" sz="2000" dirty="0">
              <a:solidFill>
                <a:schemeClr val="accent1">
                  <a:lumMod val="50000"/>
                </a:schemeClr>
              </a:solidFill>
              <a:latin typeface="GillSans" pitchFamily="2" charset="0"/>
            </a:endParaRPr>
          </a:p>
          <a:p>
            <a:pPr lvl="0"/>
            <a:r>
              <a:rPr lang="en-GB" sz="2000" dirty="0">
                <a:solidFill>
                  <a:schemeClr val="accent1">
                    <a:lumMod val="50000"/>
                  </a:schemeClr>
                </a:solidFill>
                <a:latin typeface="GillSans" pitchFamily="2" charset="0"/>
              </a:rPr>
              <a:t>Given the sporting and financial importance of clubs qualifying for the knock-out phase of Rugby Union’s Heineken cup do you think there were any legal avenues for challenging the application of the rules? </a:t>
            </a:r>
          </a:p>
          <a:p>
            <a:pPr lvl="0"/>
            <a:endParaRPr lang="en-GB" sz="2000" dirty="0">
              <a:solidFill>
                <a:schemeClr val="accent1">
                  <a:lumMod val="50000"/>
                </a:schemeClr>
              </a:solidFill>
              <a:latin typeface="GillSans" pitchFamily="2" charset="0"/>
            </a:endParaRPr>
          </a:p>
          <a:p>
            <a:pPr lvl="0"/>
            <a:r>
              <a:rPr lang="en-GB" sz="2000" dirty="0">
                <a:solidFill>
                  <a:schemeClr val="accent1">
                    <a:lumMod val="50000"/>
                  </a:schemeClr>
                </a:solidFill>
                <a:latin typeface="GillSans" pitchFamily="2" charset="0"/>
              </a:rPr>
              <a:t>Discuss your views in your group, do you think there should be? </a:t>
            </a:r>
          </a:p>
          <a:p>
            <a:pPr lvl="0"/>
            <a:endParaRPr lang="en-GB" sz="2000" dirty="0">
              <a:solidFill>
                <a:schemeClr val="accent1">
                  <a:lumMod val="50000"/>
                </a:schemeClr>
              </a:solidFill>
              <a:latin typeface="GillSans" pitchFamily="2" charset="0"/>
            </a:endParaRP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2" name="Picture 1">
            <a:hlinkClick r:id="rId5"/>
          </p:cNvPr>
          <p:cNvPicPr>
            <a:picLocks noChangeAspect="1"/>
          </p:cNvPicPr>
          <p:nvPr/>
        </p:nvPicPr>
        <p:blipFill>
          <a:blip r:embed="rId6"/>
          <a:stretch>
            <a:fillRect/>
          </a:stretch>
        </p:blipFill>
        <p:spPr>
          <a:xfrm>
            <a:off x="7176490" y="3624475"/>
            <a:ext cx="4361575" cy="2100018"/>
          </a:xfrm>
          <a:prstGeom prst="rect">
            <a:avLst/>
          </a:prstGeom>
        </p:spPr>
      </p:pic>
    </p:spTree>
    <p:extLst>
      <p:ext uri="{BB962C8B-B14F-4D97-AF65-F5344CB8AC3E}">
        <p14:creationId xmlns:p14="http://schemas.microsoft.com/office/powerpoint/2010/main" val="91317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688808" y="1988458"/>
            <a:ext cx="5818054"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Internal rules of sport and external rules of law</a:t>
            </a:r>
          </a:p>
        </p:txBody>
      </p:sp>
      <p:sp>
        <p:nvSpPr>
          <p:cNvPr id="23" name="Rectangle 22">
            <a:extLst>
              <a:ext uri="{FF2B5EF4-FFF2-40B4-BE49-F238E27FC236}">
                <a16:creationId xmlns:a16="http://schemas.microsoft.com/office/drawing/2014/main" id="{1F0D9B8A-A622-4474-BF7B-A68F896EC45E}"/>
              </a:ext>
            </a:extLst>
          </p:cNvPr>
          <p:cNvSpPr/>
          <p:nvPr/>
        </p:nvSpPr>
        <p:spPr>
          <a:xfrm>
            <a:off x="688808" y="3337995"/>
            <a:ext cx="5166120" cy="2862322"/>
          </a:xfrm>
          <a:prstGeom prst="rect">
            <a:avLst/>
          </a:prstGeom>
        </p:spPr>
        <p:txBody>
          <a:bodyPr wrap="square">
            <a:spAutoFit/>
          </a:bodyPr>
          <a:lstStyle/>
          <a:p>
            <a:pPr lvl="0"/>
            <a:r>
              <a:rPr lang="en-GB" sz="2000" dirty="0">
                <a:solidFill>
                  <a:schemeClr val="accent1">
                    <a:lumMod val="50000"/>
                  </a:schemeClr>
                </a:solidFill>
                <a:latin typeface="GillSans" pitchFamily="2" charset="0"/>
              </a:rPr>
              <a:t>Task 4</a:t>
            </a:r>
          </a:p>
          <a:p>
            <a:pPr lvl="0"/>
            <a:endParaRPr lang="en-GB" sz="2000" dirty="0">
              <a:solidFill>
                <a:schemeClr val="accent1">
                  <a:lumMod val="50000"/>
                </a:schemeClr>
              </a:solidFill>
              <a:latin typeface="GillSans" pitchFamily="2" charset="0"/>
            </a:endParaRPr>
          </a:p>
          <a:p>
            <a:pPr lvl="0"/>
            <a:r>
              <a:rPr lang="en-GB" sz="2000" dirty="0">
                <a:solidFill>
                  <a:schemeClr val="accent1">
                    <a:lumMod val="50000"/>
                  </a:schemeClr>
                </a:solidFill>
                <a:latin typeface="GillSans" pitchFamily="2" charset="0"/>
              </a:rPr>
              <a:t>When a player commits a foul in football, what rules of the game are breached? Are there any ‘external laws’ that might have been breached? </a:t>
            </a:r>
          </a:p>
          <a:p>
            <a:pPr lvl="0"/>
            <a:endParaRPr lang="en-GB" sz="2000" dirty="0">
              <a:solidFill>
                <a:schemeClr val="accent1">
                  <a:lumMod val="50000"/>
                </a:schemeClr>
              </a:solidFill>
              <a:latin typeface="GillSans" pitchFamily="2" charset="0"/>
            </a:endParaRPr>
          </a:p>
          <a:p>
            <a:pPr lvl="0"/>
            <a:r>
              <a:rPr lang="en-GB" sz="2000" dirty="0">
                <a:solidFill>
                  <a:schemeClr val="accent1">
                    <a:lumMod val="50000"/>
                  </a:schemeClr>
                </a:solidFill>
                <a:latin typeface="GillSans" pitchFamily="2" charset="0"/>
              </a:rPr>
              <a:t>Using the examples on the slide (the pictures contain hyperlinks), try and identify the sorts of rules and laws that may have been breached and the consequences. </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4" name="Picture 3">
            <a:hlinkClick r:id="rId5"/>
          </p:cNvPr>
          <p:cNvPicPr>
            <a:picLocks noChangeAspect="1"/>
          </p:cNvPicPr>
          <p:nvPr/>
        </p:nvPicPr>
        <p:blipFill>
          <a:blip r:embed="rId6"/>
          <a:stretch>
            <a:fillRect/>
          </a:stretch>
        </p:blipFill>
        <p:spPr>
          <a:xfrm>
            <a:off x="7093286" y="1988458"/>
            <a:ext cx="3352703" cy="2302730"/>
          </a:xfrm>
          <a:prstGeom prst="rect">
            <a:avLst/>
          </a:prstGeom>
        </p:spPr>
      </p:pic>
      <p:pic>
        <p:nvPicPr>
          <p:cNvPr id="6" name="Picture 5">
            <a:hlinkClick r:id="rId7"/>
          </p:cNvPr>
          <p:cNvPicPr>
            <a:picLocks noChangeAspect="1"/>
          </p:cNvPicPr>
          <p:nvPr/>
        </p:nvPicPr>
        <p:blipFill>
          <a:blip r:embed="rId8"/>
          <a:stretch>
            <a:fillRect/>
          </a:stretch>
        </p:blipFill>
        <p:spPr>
          <a:xfrm>
            <a:off x="5854928" y="4325605"/>
            <a:ext cx="5188146" cy="1932599"/>
          </a:xfrm>
          <a:prstGeom prst="rect">
            <a:avLst/>
          </a:prstGeom>
        </p:spPr>
      </p:pic>
    </p:spTree>
    <p:extLst>
      <p:ext uri="{BB962C8B-B14F-4D97-AF65-F5344CB8AC3E}">
        <p14:creationId xmlns:p14="http://schemas.microsoft.com/office/powerpoint/2010/main" val="350412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809897" y="2207473"/>
            <a:ext cx="8334103"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Moral, social and legal norms</a:t>
            </a:r>
          </a:p>
        </p:txBody>
      </p:sp>
      <p:sp>
        <p:nvSpPr>
          <p:cNvPr id="20" name="TextBox 19">
            <a:extLst>
              <a:ext uri="{FF2B5EF4-FFF2-40B4-BE49-F238E27FC236}">
                <a16:creationId xmlns:a16="http://schemas.microsoft.com/office/drawing/2014/main" id="{ECEEC03E-9025-4A5A-9BE8-B2EE660A9D6B}"/>
              </a:ext>
            </a:extLst>
          </p:cNvPr>
          <p:cNvSpPr txBox="1"/>
          <p:nvPr/>
        </p:nvSpPr>
        <p:spPr>
          <a:xfrm>
            <a:off x="809897" y="3081878"/>
            <a:ext cx="4397038" cy="461665"/>
          </a:xfrm>
          <a:prstGeom prst="rect">
            <a:avLst/>
          </a:prstGeom>
          <a:noFill/>
        </p:spPr>
        <p:txBody>
          <a:bodyPr wrap="square" rtlCol="0">
            <a:spAutoFit/>
          </a:bodyPr>
          <a:lstStyle/>
          <a:p>
            <a:r>
              <a:rPr lang="en-GB" sz="2400" i="1" dirty="0">
                <a:solidFill>
                  <a:schemeClr val="accent1">
                    <a:lumMod val="50000"/>
                  </a:schemeClr>
                </a:solidFill>
                <a:latin typeface="GillSans" pitchFamily="2" charset="0"/>
              </a:rPr>
              <a:t>Caster </a:t>
            </a:r>
            <a:r>
              <a:rPr lang="en-GB" sz="2400" i="1" dirty="0" err="1">
                <a:solidFill>
                  <a:schemeClr val="accent1">
                    <a:lumMod val="50000"/>
                  </a:schemeClr>
                </a:solidFill>
                <a:latin typeface="GillSans" pitchFamily="2" charset="0"/>
              </a:rPr>
              <a:t>Semenya</a:t>
            </a:r>
            <a:r>
              <a:rPr lang="en-GB" sz="2400" i="1" dirty="0">
                <a:solidFill>
                  <a:schemeClr val="accent1">
                    <a:lumMod val="50000"/>
                  </a:schemeClr>
                </a:solidFill>
                <a:latin typeface="GillSans" pitchFamily="2" charset="0"/>
              </a:rPr>
              <a:t> v IAAF </a:t>
            </a:r>
            <a:r>
              <a:rPr lang="en-GB" sz="2400" dirty="0">
                <a:solidFill>
                  <a:schemeClr val="accent1">
                    <a:lumMod val="50000"/>
                  </a:schemeClr>
                </a:solidFill>
                <a:latin typeface="GillSans" pitchFamily="2" charset="0"/>
              </a:rPr>
              <a:t>(Task 5) </a:t>
            </a:r>
          </a:p>
        </p:txBody>
      </p:sp>
      <p:sp>
        <p:nvSpPr>
          <p:cNvPr id="23" name="Rectangle 22">
            <a:extLst>
              <a:ext uri="{FF2B5EF4-FFF2-40B4-BE49-F238E27FC236}">
                <a16:creationId xmlns:a16="http://schemas.microsoft.com/office/drawing/2014/main" id="{1F0D9B8A-A622-4474-BF7B-A68F896EC45E}"/>
              </a:ext>
            </a:extLst>
          </p:cNvPr>
          <p:cNvSpPr/>
          <p:nvPr/>
        </p:nvSpPr>
        <p:spPr>
          <a:xfrm>
            <a:off x="809896" y="3980547"/>
            <a:ext cx="6671559" cy="2246769"/>
          </a:xfrm>
          <a:prstGeom prst="rect">
            <a:avLst/>
          </a:prstGeom>
        </p:spPr>
        <p:txBody>
          <a:bodyPr wrap="square">
            <a:spAutoFit/>
          </a:bodyPr>
          <a:lstStyle/>
          <a:p>
            <a:pPr marL="285750" lvl="0" indent="-285750">
              <a:buFont typeface="Arial" panose="020B0604020202020204" pitchFamily="34" charset="0"/>
              <a:buChar char="•"/>
            </a:pPr>
            <a:r>
              <a:rPr lang="en-GB" sz="2000" dirty="0">
                <a:solidFill>
                  <a:schemeClr val="accent1">
                    <a:lumMod val="50000"/>
                  </a:schemeClr>
                </a:solidFill>
                <a:latin typeface="GillSans" pitchFamily="2" charset="0"/>
              </a:rPr>
              <a:t>What moral issues are raised by the restricting female athletes with some differences in sexual development and high testosterone levels from competing? </a:t>
            </a:r>
          </a:p>
          <a:p>
            <a:pPr marL="285750" lvl="0" indent="-285750">
              <a:buFont typeface="Arial" panose="020B0604020202020204" pitchFamily="34" charset="0"/>
              <a:buChar char="•"/>
            </a:pPr>
            <a:r>
              <a:rPr lang="en-GB" sz="2000" dirty="0">
                <a:solidFill>
                  <a:schemeClr val="accent1">
                    <a:lumMod val="50000"/>
                  </a:schemeClr>
                </a:solidFill>
                <a:latin typeface="GillSans" pitchFamily="2" charset="0"/>
              </a:rPr>
              <a:t>Why do you think this has been a significant ‘legal’ issue? What ‘laws’ might have been breached?</a:t>
            </a:r>
          </a:p>
          <a:p>
            <a:pPr marL="285750" lvl="0" indent="-285750">
              <a:buFont typeface="Arial" panose="020B0604020202020204" pitchFamily="34" charset="0"/>
              <a:buChar char="•"/>
            </a:pPr>
            <a:r>
              <a:rPr lang="en-GB" sz="2000" dirty="0">
                <a:solidFill>
                  <a:schemeClr val="accent1">
                    <a:lumMod val="50000"/>
                  </a:schemeClr>
                </a:solidFill>
                <a:latin typeface="GillSans" pitchFamily="2" charset="0"/>
              </a:rPr>
              <a:t>Do you think it is important to be able to challenge sporting organisations through a ‘legal’ avenue?   </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pic>
        <p:nvPicPr>
          <p:cNvPr id="2" name="Picture 1"/>
          <p:cNvPicPr>
            <a:picLocks noChangeAspect="1"/>
          </p:cNvPicPr>
          <p:nvPr/>
        </p:nvPicPr>
        <p:blipFill>
          <a:blip r:embed="rId5"/>
          <a:stretch>
            <a:fillRect/>
          </a:stretch>
        </p:blipFill>
        <p:spPr>
          <a:xfrm>
            <a:off x="7647708" y="3014180"/>
            <a:ext cx="3734395" cy="2483349"/>
          </a:xfrm>
          <a:prstGeom prst="rect">
            <a:avLst/>
          </a:prstGeom>
        </p:spPr>
      </p:pic>
    </p:spTree>
    <p:extLst>
      <p:ext uri="{BB962C8B-B14F-4D97-AF65-F5344CB8AC3E}">
        <p14:creationId xmlns:p14="http://schemas.microsoft.com/office/powerpoint/2010/main" val="103965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955711044"/>
              </p:ext>
            </p:extLst>
          </p:nvPr>
        </p:nvGraphicFramePr>
        <p:xfrm>
          <a:off x="2032000" y="1955800"/>
          <a:ext cx="6912495" cy="418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4D84F92-2093-414D-A090-A8E926919E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0" y="0"/>
            <a:ext cx="3048000" cy="670096"/>
          </a:xfrm>
          <a:prstGeom prst="rect">
            <a:avLst/>
          </a:prstGeom>
        </p:spPr>
      </p:pic>
      <p:pic>
        <p:nvPicPr>
          <p:cNvPr id="5" name="Picture 4">
            <a:extLst>
              <a:ext uri="{FF2B5EF4-FFF2-40B4-BE49-F238E27FC236}">
                <a16:creationId xmlns:a16="http://schemas.microsoft.com/office/drawing/2014/main" id="{97ED2394-3BE5-46F6-A46E-64D34B3BFE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2043" y="76200"/>
            <a:ext cx="2347913" cy="2083253"/>
          </a:xfrm>
          <a:prstGeom prst="rect">
            <a:avLst/>
          </a:prstGeom>
        </p:spPr>
      </p:pic>
      <p:pic>
        <p:nvPicPr>
          <p:cNvPr id="7" name="Picture 6">
            <a:extLst>
              <a:ext uri="{FF2B5EF4-FFF2-40B4-BE49-F238E27FC236}">
                <a16:creationId xmlns:a16="http://schemas.microsoft.com/office/drawing/2014/main" id="{D493C167-90FB-4FD4-B72F-93C2747DAF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
            <a:ext cx="3683685" cy="1019175"/>
          </a:xfrm>
          <a:prstGeom prst="rect">
            <a:avLst/>
          </a:prstGeom>
        </p:spPr>
      </p:pic>
      <p:sp>
        <p:nvSpPr>
          <p:cNvPr id="15" name="TextBox 14">
            <a:extLst>
              <a:ext uri="{FF2B5EF4-FFF2-40B4-BE49-F238E27FC236}">
                <a16:creationId xmlns:a16="http://schemas.microsoft.com/office/drawing/2014/main" id="{0F571F13-D227-496F-BC63-9BF7040E3264}"/>
              </a:ext>
            </a:extLst>
          </p:cNvPr>
          <p:cNvSpPr txBox="1"/>
          <p:nvPr/>
        </p:nvSpPr>
        <p:spPr>
          <a:xfrm>
            <a:off x="358851" y="2090864"/>
            <a:ext cx="7183324" cy="584775"/>
          </a:xfrm>
          <a:prstGeom prst="rect">
            <a:avLst/>
          </a:prstGeom>
          <a:noFill/>
        </p:spPr>
        <p:txBody>
          <a:bodyPr wrap="square" rtlCol="0">
            <a:spAutoFit/>
          </a:bodyPr>
          <a:lstStyle/>
          <a:p>
            <a:r>
              <a:rPr lang="en-GB" sz="3200" dirty="0">
                <a:solidFill>
                  <a:schemeClr val="accent1">
                    <a:lumMod val="50000"/>
                  </a:schemeClr>
                </a:solidFill>
                <a:latin typeface="GillSans" pitchFamily="2" charset="0"/>
              </a:rPr>
              <a:t>Sporting rules in a wider context</a:t>
            </a:r>
          </a:p>
        </p:txBody>
      </p:sp>
      <p:sp>
        <p:nvSpPr>
          <p:cNvPr id="27" name="TextBox 26">
            <a:extLst>
              <a:ext uri="{FF2B5EF4-FFF2-40B4-BE49-F238E27FC236}">
                <a16:creationId xmlns:a16="http://schemas.microsoft.com/office/drawing/2014/main" id="{105F2B8C-8343-455C-B49C-2CB7FCB3E02F}"/>
              </a:ext>
            </a:extLst>
          </p:cNvPr>
          <p:cNvSpPr txBox="1"/>
          <p:nvPr/>
        </p:nvSpPr>
        <p:spPr>
          <a:xfrm>
            <a:off x="9640387" y="6596390"/>
            <a:ext cx="2551613" cy="261610"/>
          </a:xfrm>
          <a:prstGeom prst="rect">
            <a:avLst/>
          </a:prstGeom>
          <a:noFill/>
        </p:spPr>
        <p:txBody>
          <a:bodyPr wrap="square" rtlCol="0">
            <a:spAutoFit/>
          </a:bodyPr>
          <a:lstStyle/>
          <a:p>
            <a:pPr algn="ctr"/>
            <a:r>
              <a:rPr lang="en-GB" sz="1100" dirty="0">
                <a:solidFill>
                  <a:schemeClr val="accent1">
                    <a:lumMod val="50000"/>
                  </a:schemeClr>
                </a:solidFill>
                <a:latin typeface="GillSans" pitchFamily="2" charset="0"/>
              </a:rPr>
              <a:t>Downloaded from www.tagsproject.eu</a:t>
            </a:r>
          </a:p>
        </p:txBody>
      </p:sp>
      <p:sp>
        <p:nvSpPr>
          <p:cNvPr id="10" name="Right Arrow 9"/>
          <p:cNvSpPr/>
          <p:nvPr/>
        </p:nvSpPr>
        <p:spPr>
          <a:xfrm>
            <a:off x="8238067" y="2421467"/>
            <a:ext cx="1109133" cy="5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8238067" y="3183467"/>
            <a:ext cx="1185333" cy="59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8238067" y="4179359"/>
            <a:ext cx="1185333" cy="59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640387" y="2159453"/>
            <a:ext cx="1634067" cy="600164"/>
          </a:xfrm>
          <a:prstGeom prst="rect">
            <a:avLst/>
          </a:prstGeom>
          <a:noFill/>
        </p:spPr>
        <p:txBody>
          <a:bodyPr wrap="square" rtlCol="0">
            <a:spAutoFit/>
          </a:bodyPr>
          <a:lstStyle/>
          <a:p>
            <a:r>
              <a:rPr lang="en-GB" sz="1100" dirty="0"/>
              <a:t>Referee/umpires decision generally not challengeable</a:t>
            </a:r>
          </a:p>
        </p:txBody>
      </p:sp>
      <p:sp>
        <p:nvSpPr>
          <p:cNvPr id="18" name="TextBox 17"/>
          <p:cNvSpPr txBox="1"/>
          <p:nvPr/>
        </p:nvSpPr>
        <p:spPr>
          <a:xfrm>
            <a:off x="9640387" y="2942651"/>
            <a:ext cx="1634067" cy="938719"/>
          </a:xfrm>
          <a:prstGeom prst="rect">
            <a:avLst/>
          </a:prstGeom>
          <a:noFill/>
        </p:spPr>
        <p:txBody>
          <a:bodyPr wrap="square" rtlCol="0">
            <a:spAutoFit/>
          </a:bodyPr>
          <a:lstStyle/>
          <a:p>
            <a:r>
              <a:rPr lang="en-GB" sz="1100" dirty="0"/>
              <a:t>Decisions of SGBs must accord with some basic legal principles (e.g. free from bias, right to put case, be proportionate) </a:t>
            </a:r>
          </a:p>
        </p:txBody>
      </p:sp>
      <p:sp>
        <p:nvSpPr>
          <p:cNvPr id="13" name="TextBox 12"/>
          <p:cNvSpPr txBox="1"/>
          <p:nvPr/>
        </p:nvSpPr>
        <p:spPr>
          <a:xfrm>
            <a:off x="9640387" y="4040859"/>
            <a:ext cx="1537787" cy="1785104"/>
          </a:xfrm>
          <a:prstGeom prst="rect">
            <a:avLst/>
          </a:prstGeom>
          <a:noFill/>
        </p:spPr>
        <p:txBody>
          <a:bodyPr wrap="square" rtlCol="0">
            <a:spAutoFit/>
          </a:bodyPr>
          <a:lstStyle/>
          <a:p>
            <a:r>
              <a:rPr lang="en-GB" sz="1100" dirty="0"/>
              <a:t>Affecting players and SGBs</a:t>
            </a:r>
          </a:p>
          <a:p>
            <a:endParaRPr lang="en-GB" sz="1100" dirty="0"/>
          </a:p>
          <a:p>
            <a:r>
              <a:rPr lang="en-GB" sz="1100" dirty="0"/>
              <a:t>Criminal law (e.g. assault), civil law liability (e.g. negligence). EU Law (freedom of movement), Human Rights (discrimination)</a:t>
            </a:r>
          </a:p>
        </p:txBody>
      </p:sp>
      <p:sp>
        <p:nvSpPr>
          <p:cNvPr id="14" name="TextBox 13"/>
          <p:cNvSpPr txBox="1"/>
          <p:nvPr/>
        </p:nvSpPr>
        <p:spPr>
          <a:xfrm>
            <a:off x="6613789" y="1727660"/>
            <a:ext cx="1312334" cy="369332"/>
          </a:xfrm>
          <a:prstGeom prst="rect">
            <a:avLst/>
          </a:prstGeom>
          <a:noFill/>
        </p:spPr>
        <p:txBody>
          <a:bodyPr wrap="square" rtlCol="0">
            <a:spAutoFit/>
          </a:bodyPr>
          <a:lstStyle/>
          <a:p>
            <a:r>
              <a:rPr lang="en-GB" dirty="0"/>
              <a:t>Type of rule</a:t>
            </a:r>
          </a:p>
        </p:txBody>
      </p:sp>
      <p:sp>
        <p:nvSpPr>
          <p:cNvPr id="17" name="TextBox 16"/>
          <p:cNvSpPr txBox="1"/>
          <p:nvPr/>
        </p:nvSpPr>
        <p:spPr>
          <a:xfrm>
            <a:off x="9640387" y="1599253"/>
            <a:ext cx="1466907" cy="523220"/>
          </a:xfrm>
          <a:prstGeom prst="rect">
            <a:avLst/>
          </a:prstGeom>
          <a:noFill/>
        </p:spPr>
        <p:txBody>
          <a:bodyPr wrap="square" rtlCol="0">
            <a:spAutoFit/>
          </a:bodyPr>
          <a:lstStyle/>
          <a:p>
            <a:r>
              <a:rPr lang="en-GB" sz="1400" dirty="0"/>
              <a:t>Legal limits on decision making</a:t>
            </a:r>
          </a:p>
        </p:txBody>
      </p:sp>
    </p:spTree>
    <p:extLst>
      <p:ext uri="{BB962C8B-B14F-4D97-AF65-F5344CB8AC3E}">
        <p14:creationId xmlns:p14="http://schemas.microsoft.com/office/powerpoint/2010/main" val="7135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42"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2" grpId="0"/>
      <p:bldP spid="18" grpId="0"/>
      <p:bldP spid="13"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GS" id="{E24C01F7-87B7-4BFA-AD87-974EC0271540}" vid="{0D87A437-1C59-4CC7-82CB-BB45930B3294}"/>
    </a:ext>
  </a:extLst>
</a:theme>
</file>

<file path=docProps/app.xml><?xml version="1.0" encoding="utf-8"?>
<Properties xmlns="http://schemas.openxmlformats.org/officeDocument/2006/extended-properties" xmlns:vt="http://schemas.openxmlformats.org/officeDocument/2006/docPropsVTypes">
  <Template/>
  <TotalTime>714</TotalTime>
  <Words>1420</Words>
  <Application>Microsoft Office PowerPoint</Application>
  <PresentationFormat>Widescreen</PresentationFormat>
  <Paragraphs>130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RYALL, Emily (Dr)</cp:lastModifiedBy>
  <cp:revision>34</cp:revision>
  <dcterms:created xsi:type="dcterms:W3CDTF">2019-07-25T13:00:08Z</dcterms:created>
  <dcterms:modified xsi:type="dcterms:W3CDTF">2019-10-22T09:17:52Z</dcterms:modified>
</cp:coreProperties>
</file>