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56" r:id="rId5"/>
    <p:sldId id="268" r:id="rId6"/>
    <p:sldId id="269" r:id="rId7"/>
    <p:sldId id="270" r:id="rId8"/>
    <p:sldId id="261" r:id="rId9"/>
    <p:sldId id="26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5" d="100"/>
          <a:sy n="115" d="100"/>
        </p:scale>
        <p:origin x="23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983608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3371238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68528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91387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519395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49720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236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12106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08352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224694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F557-61A9-4AAF-8A09-CC2AA3C6AB83}" type="datetimeFigureOut">
              <a:rPr lang="en-GB" smtClean="0"/>
              <a:pPr/>
              <a:t>22/10/2019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D3FA3F-4B33-4BB2-B5FD-740B26A41BF1}" type="slidenum">
              <a:rPr lang="en-GB" smtClean="0"/>
              <a:pPr/>
              <a:t>‹#›</a:t>
            </a:fld>
            <a:endParaRPr lang="en-GB"/>
          </a:p>
        </p:txBody>
      </p:sp>
    </p:spTree>
    <p:extLst>
      <p:ext uri="{BB962C8B-B14F-4D97-AF65-F5344CB8AC3E}">
        <p14:creationId xmlns:p14="http://schemas.microsoft.com/office/powerpoint/2010/main" val="40380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F557-61A9-4AAF-8A09-CC2AA3C6AB83}" type="datetimeFigureOut">
              <a:rPr lang="en-GB" smtClean="0"/>
              <a:pPr/>
              <a:t>22/10/2019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3FA3F-4B33-4BB2-B5FD-740B26A41BF1}" type="slidenum">
              <a:rPr lang="en-GB" smtClean="0"/>
              <a:pPr/>
              <a:t>‹#›</a:t>
            </a:fld>
            <a:endParaRPr lang="en-GB"/>
          </a:p>
        </p:txBody>
      </p:sp>
    </p:spTree>
    <p:extLst>
      <p:ext uri="{BB962C8B-B14F-4D97-AF65-F5344CB8AC3E}">
        <p14:creationId xmlns:p14="http://schemas.microsoft.com/office/powerpoint/2010/main" val="21909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dx.doi.org/10.1007/s40279-013-0037-x"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dx.doi.org/10.1136/bjsm.2007.035733" TargetMode="External"/><Relationship Id="rId5" Type="http://schemas.openxmlformats.org/officeDocument/2006/relationships/hyperlink" Target="https://doi.org/10.1111/sms.12068"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hyperlink" Target="https://www.wada-ama.org/sites/default/files/prohibited_list_2018_en.pdf"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hyperlink" Target="https://www.google.ro/url?sa=i&amp;rct=j&amp;q=&amp;esrc=s&amp;source=images&amp;cd=&amp;cad=rja&amp;uact=8&amp;ved=2ahUKEwilh7CJvcDgAhXIsaQKHRmNAWIQjRx6BAgBEAU&amp;url=https://addictionresource.com/drugs-in-sports/&amp;psig=AOvVaw3CT_g1xdC614pvxfC2Uv8i&amp;ust=1550414166214723" TargetMode="Externa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hyperlink" Target="https://cpb-us-e1.wpmucdn.com/sites.psu.edu/dist/7/19789/files/2014/10/sportsenhancement_products.gif" TargetMode="Externa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155B60-25EC-4394-846B-177BE7A52F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1286" y="4968484"/>
            <a:ext cx="6829426" cy="1889516"/>
          </a:xfrm>
          <a:prstGeom prst="rect">
            <a:avLst/>
          </a:prstGeom>
        </p:spPr>
      </p:pic>
      <p:pic>
        <p:nvPicPr>
          <p:cNvPr id="5" name="Picture 4">
            <a:extLst>
              <a:ext uri="{FF2B5EF4-FFF2-40B4-BE49-F238E27FC236}">
                <a16:creationId xmlns:a16="http://schemas.microsoft.com/office/drawing/2014/main" id="{816C0F6E-1236-4143-BA2B-E2CC3FD60A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8487" y="0"/>
            <a:ext cx="5915025" cy="5248275"/>
          </a:xfrm>
          <a:prstGeom prst="rect">
            <a:avLst/>
          </a:prstGeom>
        </p:spPr>
      </p:pic>
      <p:pic>
        <p:nvPicPr>
          <p:cNvPr id="9" name="Picture 8">
            <a:extLst>
              <a:ext uri="{FF2B5EF4-FFF2-40B4-BE49-F238E27FC236}">
                <a16:creationId xmlns:a16="http://schemas.microsoft.com/office/drawing/2014/main" id="{5BF28FFF-5A68-4ACC-AEED-387BD11C15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86875" y="0"/>
            <a:ext cx="2905125" cy="638685"/>
          </a:xfrm>
          <a:prstGeom prst="rect">
            <a:avLst/>
          </a:prstGeom>
        </p:spPr>
      </p:pic>
    </p:spTree>
    <p:extLst>
      <p:ext uri="{BB962C8B-B14F-4D97-AF65-F5344CB8AC3E}">
        <p14:creationId xmlns:p14="http://schemas.microsoft.com/office/powerpoint/2010/main" val="278674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0" name="TextBox 9">
            <a:extLst>
              <a:ext uri="{FF2B5EF4-FFF2-40B4-BE49-F238E27FC236}">
                <a16:creationId xmlns:a16="http://schemas.microsoft.com/office/drawing/2014/main" id="{A226122C-10AD-4380-9393-4B779A4D388B}"/>
              </a:ext>
            </a:extLst>
          </p:cNvPr>
          <p:cNvSpPr txBox="1"/>
          <p:nvPr/>
        </p:nvSpPr>
        <p:spPr>
          <a:xfrm>
            <a:off x="72044" y="1685249"/>
            <a:ext cx="8334103" cy="584775"/>
          </a:xfrm>
          <a:prstGeom prst="rect">
            <a:avLst/>
          </a:prstGeom>
          <a:noFill/>
        </p:spPr>
        <p:txBody>
          <a:bodyPr wrap="square" rtlCol="0">
            <a:spAutoFit/>
          </a:bodyPr>
          <a:lstStyle/>
          <a:p>
            <a:r>
              <a:rPr lang="en-GB" sz="3200" dirty="0">
                <a:solidFill>
                  <a:schemeClr val="accent1">
                    <a:lumMod val="50000"/>
                  </a:schemeClr>
                </a:solidFill>
                <a:latin typeface="GillSans" pitchFamily="2" charset="0"/>
              </a:rPr>
              <a:t>References / Further Reading:</a:t>
            </a:r>
          </a:p>
        </p:txBody>
      </p:sp>
      <p:sp>
        <p:nvSpPr>
          <p:cNvPr id="12" name="Rectangle 11">
            <a:extLst>
              <a:ext uri="{FF2B5EF4-FFF2-40B4-BE49-F238E27FC236}">
                <a16:creationId xmlns:a16="http://schemas.microsoft.com/office/drawing/2014/main" id="{3B47C91A-CC71-46E9-B26A-9B9B76C753C2}"/>
              </a:ext>
            </a:extLst>
          </p:cNvPr>
          <p:cNvSpPr/>
          <p:nvPr/>
        </p:nvSpPr>
        <p:spPr>
          <a:xfrm>
            <a:off x="73428" y="2352438"/>
            <a:ext cx="12045141" cy="4339650"/>
          </a:xfrm>
          <a:prstGeom prst="rect">
            <a:avLst/>
          </a:prstGeom>
        </p:spPr>
        <p:txBody>
          <a:bodyPr wrap="square">
            <a:spAutoFit/>
          </a:bodyPr>
          <a:lstStyle/>
          <a:p>
            <a:pPr>
              <a:spcAft>
                <a:spcPts val="0"/>
              </a:spcAft>
            </a:pPr>
            <a:r>
              <a:rPr lang="en-US" sz="1200" dirty="0">
                <a:solidFill>
                  <a:schemeClr val="accent1">
                    <a:lumMod val="50000"/>
                  </a:schemeClr>
                </a:solidFill>
                <a:latin typeface="GillSans"/>
                <a:ea typeface="Times New Roman"/>
              </a:rPr>
              <a:t>Elbe, A. M., &amp; Brand, R. (2016). The effect of an ethical decision-making training on young athletes’ attitudes toward doping. </a:t>
            </a:r>
            <a:r>
              <a:rPr lang="en-US" sz="1200" i="1" dirty="0">
                <a:solidFill>
                  <a:schemeClr val="accent1">
                    <a:lumMod val="50000"/>
                  </a:schemeClr>
                </a:solidFill>
                <a:latin typeface="GillSans"/>
                <a:ea typeface="Times New Roman"/>
              </a:rPr>
              <a:t>Ethics &amp; Behavior</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26</a:t>
            </a:r>
            <a:r>
              <a:rPr lang="en-US" sz="1200" dirty="0">
                <a:solidFill>
                  <a:schemeClr val="accent1">
                    <a:lumMod val="50000"/>
                  </a:schemeClr>
                </a:solidFill>
                <a:latin typeface="GillSans"/>
                <a:ea typeface="Times New Roman"/>
              </a:rPr>
              <a:t>(1), 32-44. DOI:10.1080/10508422.2014.976864</a:t>
            </a: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Barkoukis</a:t>
            </a:r>
            <a:r>
              <a:rPr lang="en-US" sz="1200" dirty="0">
                <a:solidFill>
                  <a:schemeClr val="accent1">
                    <a:lumMod val="50000"/>
                  </a:schemeClr>
                </a:solidFill>
                <a:latin typeface="GillSans"/>
                <a:ea typeface="Times New Roman"/>
              </a:rPr>
              <a:t>, V., </a:t>
            </a:r>
            <a:r>
              <a:rPr lang="en-US" sz="1200" dirty="0" err="1">
                <a:solidFill>
                  <a:schemeClr val="accent1">
                    <a:lumMod val="50000"/>
                  </a:schemeClr>
                </a:solidFill>
                <a:latin typeface="GillSans"/>
                <a:ea typeface="Times New Roman"/>
              </a:rPr>
              <a:t>Lazuras</a:t>
            </a:r>
            <a:r>
              <a:rPr lang="en-US" sz="1200" dirty="0">
                <a:solidFill>
                  <a:schemeClr val="accent1">
                    <a:lumMod val="50000"/>
                  </a:schemeClr>
                </a:solidFill>
                <a:latin typeface="GillSans"/>
                <a:ea typeface="Times New Roman"/>
              </a:rPr>
              <a:t>, L., </a:t>
            </a:r>
            <a:r>
              <a:rPr lang="en-US" sz="1200" dirty="0" err="1">
                <a:solidFill>
                  <a:schemeClr val="accent1">
                    <a:lumMod val="50000"/>
                  </a:schemeClr>
                </a:solidFill>
                <a:latin typeface="GillSans"/>
                <a:ea typeface="Times New Roman"/>
              </a:rPr>
              <a:t>Tsorbatzoudis</a:t>
            </a:r>
            <a:r>
              <a:rPr lang="en-US" sz="1200" dirty="0">
                <a:solidFill>
                  <a:schemeClr val="accent1">
                    <a:lumMod val="50000"/>
                  </a:schemeClr>
                </a:solidFill>
                <a:latin typeface="GillSans"/>
                <a:ea typeface="Times New Roman"/>
              </a:rPr>
              <a:t>, H., &amp; </a:t>
            </a:r>
            <a:r>
              <a:rPr lang="en-US" sz="1200" dirty="0" err="1">
                <a:solidFill>
                  <a:schemeClr val="accent1">
                    <a:lumMod val="50000"/>
                  </a:schemeClr>
                </a:solidFill>
                <a:latin typeface="GillSans"/>
                <a:ea typeface="Times New Roman"/>
              </a:rPr>
              <a:t>Rodafinos</a:t>
            </a:r>
            <a:r>
              <a:rPr lang="en-US" sz="1200" dirty="0">
                <a:solidFill>
                  <a:schemeClr val="accent1">
                    <a:lumMod val="50000"/>
                  </a:schemeClr>
                </a:solidFill>
                <a:latin typeface="GillSans"/>
                <a:ea typeface="Times New Roman"/>
              </a:rPr>
              <a:t>, A. (2013). Motivational and social cognitive predictors of doping intentions in elite sports: An integrated approach. </a:t>
            </a:r>
            <a:r>
              <a:rPr lang="en-US" sz="1200" i="1" dirty="0">
                <a:solidFill>
                  <a:schemeClr val="accent1">
                    <a:lumMod val="50000"/>
                  </a:schemeClr>
                </a:solidFill>
                <a:latin typeface="GillSans"/>
                <a:ea typeface="Times New Roman"/>
              </a:rPr>
              <a:t>Scandinavian journal of medicine &amp; science in sports</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23</a:t>
            </a:r>
            <a:r>
              <a:rPr lang="en-US" sz="1200" dirty="0">
                <a:solidFill>
                  <a:schemeClr val="accent1">
                    <a:lumMod val="50000"/>
                  </a:schemeClr>
                </a:solidFill>
                <a:latin typeface="GillSans"/>
                <a:ea typeface="Times New Roman"/>
              </a:rPr>
              <a:t>(5), 330-340. </a:t>
            </a:r>
            <a:r>
              <a:rPr lang="en-US" sz="1200" dirty="0">
                <a:solidFill>
                  <a:schemeClr val="accent1">
                    <a:lumMod val="50000"/>
                  </a:schemeClr>
                </a:solidFill>
                <a:latin typeface="GillSans"/>
                <a:ea typeface="Times New Roman"/>
                <a:hlinkClick r:id="rId5"/>
              </a:rPr>
              <a:t>https://doi.org/10.1111/sms.12068</a:t>
            </a:r>
            <a:endParaRPr lang="en-US" sz="1200" dirty="0">
              <a:solidFill>
                <a:schemeClr val="accent1">
                  <a:lumMod val="50000"/>
                </a:schemeClr>
              </a:solidFill>
              <a:latin typeface="GillSans"/>
              <a:ea typeface="Times New Roman"/>
            </a:endParaRP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Barkoukis</a:t>
            </a:r>
            <a:r>
              <a:rPr lang="en-US" sz="1200" dirty="0">
                <a:solidFill>
                  <a:schemeClr val="accent1">
                    <a:lumMod val="50000"/>
                  </a:schemeClr>
                </a:solidFill>
                <a:latin typeface="GillSans"/>
                <a:ea typeface="Times New Roman"/>
              </a:rPr>
              <a:t>, V., </a:t>
            </a:r>
            <a:r>
              <a:rPr lang="en-US" sz="1200" dirty="0" err="1">
                <a:solidFill>
                  <a:schemeClr val="accent1">
                    <a:lumMod val="50000"/>
                  </a:schemeClr>
                </a:solidFill>
                <a:latin typeface="GillSans"/>
                <a:ea typeface="Times New Roman"/>
              </a:rPr>
              <a:t>Lazuras</a:t>
            </a:r>
            <a:r>
              <a:rPr lang="en-US" sz="1200" dirty="0">
                <a:solidFill>
                  <a:schemeClr val="accent1">
                    <a:lumMod val="50000"/>
                  </a:schemeClr>
                </a:solidFill>
                <a:latin typeface="GillSans"/>
                <a:ea typeface="Times New Roman"/>
              </a:rPr>
              <a:t>, L., &amp; Harris, P. R. (2015). The effects of self-affirmation manipulation on decision making about doping use in elite athletes. </a:t>
            </a:r>
            <a:r>
              <a:rPr lang="en-US" sz="1200" i="1" dirty="0">
                <a:solidFill>
                  <a:schemeClr val="accent1">
                    <a:lumMod val="50000"/>
                  </a:schemeClr>
                </a:solidFill>
                <a:latin typeface="GillSans"/>
                <a:ea typeface="Times New Roman"/>
              </a:rPr>
              <a:t>Psychology of Sport and Exercise</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16</a:t>
            </a:r>
            <a:r>
              <a:rPr lang="en-US" sz="1200" dirty="0">
                <a:solidFill>
                  <a:schemeClr val="accent1">
                    <a:lumMod val="50000"/>
                  </a:schemeClr>
                </a:solidFill>
                <a:latin typeface="GillSans"/>
                <a:ea typeface="Times New Roman"/>
              </a:rPr>
              <a:t>, 175-181.</a:t>
            </a: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a:solidFill>
                  <a:schemeClr val="accent1">
                    <a:lumMod val="50000"/>
                  </a:schemeClr>
                </a:solidFill>
                <a:latin typeface="GillSans"/>
                <a:ea typeface="Times New Roman"/>
              </a:rPr>
              <a:t>Laure, P. &amp; </a:t>
            </a:r>
            <a:r>
              <a:rPr lang="en-US" sz="1200" dirty="0" err="1">
                <a:solidFill>
                  <a:schemeClr val="accent1">
                    <a:lumMod val="50000"/>
                  </a:schemeClr>
                </a:solidFill>
                <a:latin typeface="GillSans"/>
                <a:ea typeface="Times New Roman"/>
              </a:rPr>
              <a:t>Binsinger</a:t>
            </a:r>
            <a:r>
              <a:rPr lang="en-US" sz="1200" dirty="0">
                <a:solidFill>
                  <a:schemeClr val="accent1">
                    <a:lumMod val="50000"/>
                  </a:schemeClr>
                </a:solidFill>
                <a:latin typeface="GillSans"/>
                <a:ea typeface="Times New Roman"/>
              </a:rPr>
              <a:t>, C. (2007). Doping Prevalence among Preadolescent Athletes: A 4-Year Follow-Up. </a:t>
            </a:r>
            <a:r>
              <a:rPr lang="en-US" sz="1200" i="1" dirty="0">
                <a:solidFill>
                  <a:schemeClr val="accent1">
                    <a:lumMod val="50000"/>
                  </a:schemeClr>
                </a:solidFill>
                <a:latin typeface="GillSans"/>
                <a:ea typeface="Times New Roman"/>
              </a:rPr>
              <a:t>British Journal of Sports Medicine, 41,</a:t>
            </a:r>
            <a:r>
              <a:rPr lang="en-US" sz="1200" dirty="0">
                <a:solidFill>
                  <a:schemeClr val="accent1">
                    <a:lumMod val="50000"/>
                  </a:schemeClr>
                </a:solidFill>
                <a:latin typeface="GillSans"/>
                <a:ea typeface="Times New Roman"/>
              </a:rPr>
              <a:t> 660-663. </a:t>
            </a:r>
            <a:r>
              <a:rPr lang="en-US" sz="1200" dirty="0">
                <a:solidFill>
                  <a:schemeClr val="accent1">
                    <a:lumMod val="50000"/>
                  </a:schemeClr>
                </a:solidFill>
                <a:latin typeface="GillSans"/>
                <a:ea typeface="Times New Roman"/>
                <a:hlinkClick r:id="rId6"/>
              </a:rPr>
              <a:t>http://dx.doi.org/10.1136/bjsm.2007.035733</a:t>
            </a:r>
            <a:endParaRPr lang="en-US" sz="1200" dirty="0">
              <a:solidFill>
                <a:schemeClr val="accent1">
                  <a:lumMod val="50000"/>
                </a:schemeClr>
              </a:solidFill>
              <a:latin typeface="GillSans"/>
              <a:ea typeface="Times New Roman"/>
            </a:endParaRP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Lazuras</a:t>
            </a:r>
            <a:r>
              <a:rPr lang="en-US" sz="1200" dirty="0">
                <a:solidFill>
                  <a:schemeClr val="accent1">
                    <a:lumMod val="50000"/>
                  </a:schemeClr>
                </a:solidFill>
                <a:latin typeface="GillSans"/>
                <a:ea typeface="Times New Roman"/>
              </a:rPr>
              <a:t>, L., </a:t>
            </a:r>
            <a:r>
              <a:rPr lang="en-US" sz="1200" dirty="0" err="1">
                <a:solidFill>
                  <a:schemeClr val="accent1">
                    <a:lumMod val="50000"/>
                  </a:schemeClr>
                </a:solidFill>
                <a:latin typeface="GillSans"/>
                <a:ea typeface="Times New Roman"/>
              </a:rPr>
              <a:t>Barkoukis</a:t>
            </a:r>
            <a:r>
              <a:rPr lang="en-US" sz="1200" dirty="0">
                <a:solidFill>
                  <a:schemeClr val="accent1">
                    <a:lumMod val="50000"/>
                  </a:schemeClr>
                </a:solidFill>
                <a:latin typeface="GillSans"/>
                <a:ea typeface="Times New Roman"/>
              </a:rPr>
              <a:t>, V., </a:t>
            </a:r>
            <a:r>
              <a:rPr lang="en-US" sz="1200" dirty="0" err="1">
                <a:solidFill>
                  <a:schemeClr val="accent1">
                    <a:lumMod val="50000"/>
                  </a:schemeClr>
                </a:solidFill>
                <a:latin typeface="GillSans"/>
                <a:ea typeface="Times New Roman"/>
              </a:rPr>
              <a:t>Rodafinos</a:t>
            </a:r>
            <a:r>
              <a:rPr lang="en-US" sz="1200" dirty="0">
                <a:solidFill>
                  <a:schemeClr val="accent1">
                    <a:lumMod val="50000"/>
                  </a:schemeClr>
                </a:solidFill>
                <a:latin typeface="GillSans"/>
                <a:ea typeface="Times New Roman"/>
              </a:rPr>
              <a:t>, A., &amp; </a:t>
            </a:r>
            <a:r>
              <a:rPr lang="en-US" sz="1200" dirty="0" err="1">
                <a:solidFill>
                  <a:schemeClr val="accent1">
                    <a:lumMod val="50000"/>
                  </a:schemeClr>
                </a:solidFill>
                <a:latin typeface="GillSans"/>
                <a:ea typeface="Times New Roman"/>
              </a:rPr>
              <a:t>Tzorbatzoudis</a:t>
            </a:r>
            <a:r>
              <a:rPr lang="en-US" sz="1200" dirty="0">
                <a:solidFill>
                  <a:schemeClr val="accent1">
                    <a:lumMod val="50000"/>
                  </a:schemeClr>
                </a:solidFill>
                <a:latin typeface="GillSans"/>
                <a:ea typeface="Times New Roman"/>
              </a:rPr>
              <a:t>, H. (2010). Predictors of doping intentions in elite-level athletes: a social cognition approach. </a:t>
            </a:r>
            <a:r>
              <a:rPr lang="en-US" sz="1200" i="1" dirty="0">
                <a:solidFill>
                  <a:schemeClr val="accent1">
                    <a:lumMod val="50000"/>
                  </a:schemeClr>
                </a:solidFill>
                <a:latin typeface="GillSans"/>
                <a:ea typeface="Times New Roman"/>
              </a:rPr>
              <a:t>Journal of Sport and Exercise Psychology</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32</a:t>
            </a:r>
            <a:r>
              <a:rPr lang="en-US" sz="1200" dirty="0">
                <a:solidFill>
                  <a:schemeClr val="accent1">
                    <a:lumMod val="50000"/>
                  </a:schemeClr>
                </a:solidFill>
                <a:latin typeface="GillSans"/>
                <a:ea typeface="Times New Roman"/>
              </a:rPr>
              <a:t>(5), 694-710.</a:t>
            </a: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Lazuras</a:t>
            </a:r>
            <a:r>
              <a:rPr lang="en-US" sz="1200" dirty="0">
                <a:solidFill>
                  <a:schemeClr val="accent1">
                    <a:lumMod val="50000"/>
                  </a:schemeClr>
                </a:solidFill>
                <a:latin typeface="GillSans"/>
                <a:ea typeface="Times New Roman"/>
              </a:rPr>
              <a:t>, L., </a:t>
            </a:r>
            <a:r>
              <a:rPr lang="en-US" sz="1200" dirty="0" err="1">
                <a:solidFill>
                  <a:schemeClr val="accent1">
                    <a:lumMod val="50000"/>
                  </a:schemeClr>
                </a:solidFill>
                <a:latin typeface="GillSans"/>
                <a:ea typeface="Times New Roman"/>
              </a:rPr>
              <a:t>Barkoukis</a:t>
            </a:r>
            <a:r>
              <a:rPr lang="en-US" sz="1200" dirty="0">
                <a:solidFill>
                  <a:schemeClr val="accent1">
                    <a:lumMod val="50000"/>
                  </a:schemeClr>
                </a:solidFill>
                <a:latin typeface="GillSans"/>
                <a:ea typeface="Times New Roman"/>
              </a:rPr>
              <a:t>, V., &amp; </a:t>
            </a:r>
            <a:r>
              <a:rPr lang="en-US" sz="1200" dirty="0" err="1">
                <a:solidFill>
                  <a:schemeClr val="accent1">
                    <a:lumMod val="50000"/>
                  </a:schemeClr>
                </a:solidFill>
                <a:latin typeface="GillSans"/>
                <a:ea typeface="Times New Roman"/>
              </a:rPr>
              <a:t>Tsorbatzoudis</a:t>
            </a:r>
            <a:r>
              <a:rPr lang="en-US" sz="1200" dirty="0">
                <a:solidFill>
                  <a:schemeClr val="accent1">
                    <a:lumMod val="50000"/>
                  </a:schemeClr>
                </a:solidFill>
                <a:latin typeface="GillSans"/>
                <a:ea typeface="Times New Roman"/>
              </a:rPr>
              <a:t>, H. (2015). Toward an integrative model of doping use: an empirical study with adolescent athletes. </a:t>
            </a:r>
            <a:r>
              <a:rPr lang="en-US" sz="1200" i="1" dirty="0">
                <a:solidFill>
                  <a:schemeClr val="accent1">
                    <a:lumMod val="50000"/>
                  </a:schemeClr>
                </a:solidFill>
                <a:latin typeface="GillSans"/>
                <a:ea typeface="Times New Roman"/>
              </a:rPr>
              <a:t>Journal of Sport and Exercise Psychology</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37</a:t>
            </a:r>
            <a:r>
              <a:rPr lang="en-US" sz="1200" dirty="0">
                <a:solidFill>
                  <a:schemeClr val="accent1">
                    <a:lumMod val="50000"/>
                  </a:schemeClr>
                </a:solidFill>
                <a:latin typeface="GillSans"/>
                <a:ea typeface="Times New Roman"/>
              </a:rPr>
              <a:t>(1), 37-50.</a:t>
            </a: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Morente-Sánchez</a:t>
            </a:r>
            <a:r>
              <a:rPr lang="en-US" sz="1200" dirty="0">
                <a:solidFill>
                  <a:schemeClr val="accent1">
                    <a:lumMod val="50000"/>
                  </a:schemeClr>
                </a:solidFill>
                <a:latin typeface="GillSans"/>
                <a:ea typeface="Times New Roman"/>
              </a:rPr>
              <a:t>, J. and </a:t>
            </a:r>
            <a:r>
              <a:rPr lang="en-US" sz="1200" dirty="0" err="1">
                <a:solidFill>
                  <a:schemeClr val="accent1">
                    <a:lumMod val="50000"/>
                  </a:schemeClr>
                </a:solidFill>
                <a:latin typeface="GillSans"/>
                <a:ea typeface="Times New Roman"/>
              </a:rPr>
              <a:t>Zabala</a:t>
            </a:r>
            <a:r>
              <a:rPr lang="en-US" sz="1200" dirty="0">
                <a:solidFill>
                  <a:schemeClr val="accent1">
                    <a:lumMod val="50000"/>
                  </a:schemeClr>
                </a:solidFill>
                <a:latin typeface="GillSans"/>
                <a:ea typeface="Times New Roman"/>
              </a:rPr>
              <a:t>, M. (2013) Doping in Sport: A Review of Elite Athletes’ Attitudes, Beliefs, and Knowledge. </a:t>
            </a:r>
            <a:r>
              <a:rPr lang="en-US" sz="1200" i="1" dirty="0">
                <a:solidFill>
                  <a:schemeClr val="accent1">
                    <a:lumMod val="50000"/>
                  </a:schemeClr>
                </a:solidFill>
                <a:latin typeface="GillSans"/>
                <a:ea typeface="Times New Roman"/>
              </a:rPr>
              <a:t>Sports Medicine</a:t>
            </a:r>
            <a:r>
              <a:rPr lang="en-US" sz="1200" dirty="0">
                <a:solidFill>
                  <a:schemeClr val="accent1">
                    <a:lumMod val="50000"/>
                  </a:schemeClr>
                </a:solidFill>
                <a:latin typeface="GillSans"/>
                <a:ea typeface="Times New Roman"/>
              </a:rPr>
              <a:t>, </a:t>
            </a:r>
            <a:r>
              <a:rPr lang="en-US" sz="1200" i="1" dirty="0">
                <a:solidFill>
                  <a:schemeClr val="accent1">
                    <a:lumMod val="50000"/>
                  </a:schemeClr>
                </a:solidFill>
                <a:latin typeface="GillSans"/>
                <a:ea typeface="Times New Roman"/>
              </a:rPr>
              <a:t>43</a:t>
            </a:r>
            <a:r>
              <a:rPr lang="en-US" sz="1200" dirty="0">
                <a:solidFill>
                  <a:schemeClr val="accent1">
                    <a:lumMod val="50000"/>
                  </a:schemeClr>
                </a:solidFill>
                <a:latin typeface="GillSans"/>
                <a:ea typeface="Times New Roman"/>
              </a:rPr>
              <a:t>, 395-411. </a:t>
            </a:r>
            <a:r>
              <a:rPr lang="en-US" sz="1200" dirty="0">
                <a:solidFill>
                  <a:schemeClr val="accent1">
                    <a:lumMod val="50000"/>
                  </a:schemeClr>
                </a:solidFill>
                <a:latin typeface="GillSans"/>
                <a:ea typeface="Times New Roman"/>
                <a:hlinkClick r:id="rId7"/>
              </a:rPr>
              <a:t>http://dx.doi.org/10.1007/s40279-013-0037-x</a:t>
            </a:r>
            <a:endParaRPr lang="en-US" sz="1200" dirty="0">
              <a:solidFill>
                <a:schemeClr val="accent1">
                  <a:lumMod val="50000"/>
                </a:schemeClr>
              </a:solidFill>
              <a:latin typeface="GillSans"/>
              <a:ea typeface="Times New Roman"/>
            </a:endParaRPr>
          </a:p>
          <a:p>
            <a:pPr>
              <a:spcAft>
                <a:spcPts val="0"/>
              </a:spcAft>
            </a:pPr>
            <a:endParaRPr lang="el-GR" sz="1200" dirty="0">
              <a:solidFill>
                <a:schemeClr val="accent1">
                  <a:lumMod val="50000"/>
                </a:schemeClr>
              </a:solidFill>
              <a:latin typeface="Times New Roman"/>
              <a:ea typeface="Times New Roman"/>
            </a:endParaRPr>
          </a:p>
          <a:p>
            <a:pPr>
              <a:spcAft>
                <a:spcPts val="0"/>
              </a:spcAft>
            </a:pPr>
            <a:r>
              <a:rPr lang="en-US" sz="1200" dirty="0" err="1">
                <a:solidFill>
                  <a:schemeClr val="accent1">
                    <a:lumMod val="50000"/>
                  </a:schemeClr>
                </a:solidFill>
                <a:latin typeface="GillSans"/>
                <a:ea typeface="Times New Roman"/>
              </a:rPr>
              <a:t>Ntoumanis</a:t>
            </a:r>
            <a:r>
              <a:rPr lang="en-US" sz="1200" dirty="0">
                <a:solidFill>
                  <a:schemeClr val="accent1">
                    <a:lumMod val="50000"/>
                  </a:schemeClr>
                </a:solidFill>
                <a:latin typeface="GillSans"/>
                <a:ea typeface="Times New Roman"/>
              </a:rPr>
              <a:t>, N., Ng, J. Y., </a:t>
            </a:r>
            <a:r>
              <a:rPr lang="en-US" sz="1200" dirty="0" err="1">
                <a:solidFill>
                  <a:schemeClr val="accent1">
                    <a:lumMod val="50000"/>
                  </a:schemeClr>
                </a:solidFill>
                <a:latin typeface="GillSans"/>
                <a:ea typeface="Times New Roman"/>
              </a:rPr>
              <a:t>Barkoukis</a:t>
            </a:r>
            <a:r>
              <a:rPr lang="en-US" sz="1200" dirty="0">
                <a:solidFill>
                  <a:schemeClr val="accent1">
                    <a:lumMod val="50000"/>
                  </a:schemeClr>
                </a:solidFill>
                <a:latin typeface="GillSans"/>
                <a:ea typeface="Times New Roman"/>
              </a:rPr>
              <a:t>, V., &amp; Backhouse, S. (2014). Personal and psychosocial predictors of doping use in physical activity settings: a meta-analysis. </a:t>
            </a:r>
            <a:r>
              <a:rPr lang="en-GB" sz="1200" i="1" dirty="0">
                <a:solidFill>
                  <a:schemeClr val="accent1">
                    <a:lumMod val="50000"/>
                  </a:schemeClr>
                </a:solidFill>
                <a:latin typeface="GillSans"/>
                <a:ea typeface="Times New Roman"/>
              </a:rPr>
              <a:t>Sports Medicine</a:t>
            </a:r>
            <a:r>
              <a:rPr lang="en-GB" sz="1200" dirty="0">
                <a:solidFill>
                  <a:schemeClr val="accent1">
                    <a:lumMod val="50000"/>
                  </a:schemeClr>
                </a:solidFill>
                <a:latin typeface="GillSans"/>
                <a:ea typeface="Times New Roman"/>
              </a:rPr>
              <a:t>, </a:t>
            </a:r>
            <a:r>
              <a:rPr lang="en-GB" sz="1200" i="1" dirty="0">
                <a:solidFill>
                  <a:schemeClr val="accent1">
                    <a:lumMod val="50000"/>
                  </a:schemeClr>
                </a:solidFill>
                <a:latin typeface="GillSans"/>
                <a:ea typeface="Times New Roman"/>
              </a:rPr>
              <a:t>44</a:t>
            </a:r>
            <a:r>
              <a:rPr lang="en-GB" sz="1200" dirty="0">
                <a:solidFill>
                  <a:schemeClr val="accent1">
                    <a:lumMod val="50000"/>
                  </a:schemeClr>
                </a:solidFill>
                <a:latin typeface="GillSans"/>
                <a:ea typeface="Times New Roman"/>
              </a:rPr>
              <a:t>(11), 1603-1624.</a:t>
            </a:r>
          </a:p>
          <a:p>
            <a:pPr>
              <a:spcAft>
                <a:spcPts val="0"/>
              </a:spcAft>
            </a:pPr>
            <a:endParaRPr lang="el-GR" sz="1200" dirty="0">
              <a:solidFill>
                <a:schemeClr val="accent1">
                  <a:lumMod val="50000"/>
                </a:schemeClr>
              </a:solidFill>
              <a:latin typeface="Times New Roman"/>
              <a:ea typeface="Times New Roman"/>
            </a:endParaRPr>
          </a:p>
          <a:p>
            <a:r>
              <a:rPr lang="en-US" sz="1200" dirty="0">
                <a:solidFill>
                  <a:schemeClr val="accent1">
                    <a:lumMod val="50000"/>
                  </a:schemeClr>
                </a:solidFill>
                <a:latin typeface="GillSans"/>
                <a:ea typeface="Times New Roman"/>
                <a:cs typeface="Times New Roman"/>
              </a:rPr>
              <a:t>Psouni, S., Zourbanos, N., &amp; Theodorakis, Y. (2015). Attitudes and intentions of Greek athletes and coaches regarding doping. </a:t>
            </a:r>
            <a:r>
              <a:rPr lang="en-US" sz="1200" i="1" dirty="0">
                <a:solidFill>
                  <a:schemeClr val="accent1">
                    <a:lumMod val="50000"/>
                  </a:schemeClr>
                </a:solidFill>
                <a:latin typeface="GillSans"/>
                <a:ea typeface="Times New Roman"/>
                <a:cs typeface="Times New Roman"/>
              </a:rPr>
              <a:t>Health</a:t>
            </a:r>
            <a:r>
              <a:rPr lang="en-US" sz="1200" dirty="0">
                <a:solidFill>
                  <a:schemeClr val="accent1">
                    <a:lumMod val="50000"/>
                  </a:schemeClr>
                </a:solidFill>
                <a:latin typeface="GillSans"/>
                <a:ea typeface="Times New Roman"/>
                <a:cs typeface="Times New Roman"/>
              </a:rPr>
              <a:t>, </a:t>
            </a:r>
            <a:r>
              <a:rPr lang="en-US" sz="1200" i="1" dirty="0">
                <a:solidFill>
                  <a:schemeClr val="accent1">
                    <a:lumMod val="50000"/>
                  </a:schemeClr>
                </a:solidFill>
                <a:latin typeface="GillSans"/>
                <a:ea typeface="Times New Roman"/>
                <a:cs typeface="Times New Roman"/>
              </a:rPr>
              <a:t>7</a:t>
            </a:r>
            <a:r>
              <a:rPr lang="en-US" sz="1200" dirty="0">
                <a:solidFill>
                  <a:schemeClr val="accent1">
                    <a:lumMod val="50000"/>
                  </a:schemeClr>
                </a:solidFill>
                <a:latin typeface="GillSans"/>
                <a:ea typeface="Times New Roman"/>
                <a:cs typeface="Times New Roman"/>
              </a:rPr>
              <a:t>(09), 1224-1233. http://dx.doi.org/10.4236/health.2015.79137</a:t>
            </a:r>
            <a:endParaRPr lang="en-US" sz="1200" dirty="0">
              <a:solidFill>
                <a:schemeClr val="accent1">
                  <a:lumMod val="50000"/>
                </a:schemeClr>
              </a:solidFill>
              <a:latin typeface="GillSans"/>
            </a:endParaRPr>
          </a:p>
        </p:txBody>
      </p:sp>
      <p:sp>
        <p:nvSpPr>
          <p:cNvPr id="9" name="TextBox 8">
            <a:extLst>
              <a:ext uri="{FF2B5EF4-FFF2-40B4-BE49-F238E27FC236}">
                <a16:creationId xmlns:a16="http://schemas.microsoft.com/office/drawing/2014/main" id="{E1AD2054-733B-4FB8-AAA1-33B68700F5D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5775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041412"/>
            <a:ext cx="2886894" cy="461665"/>
          </a:xfrm>
          <a:prstGeom prst="rect">
            <a:avLst/>
          </a:prstGeom>
          <a:noFill/>
        </p:spPr>
        <p:txBody>
          <a:bodyPr wrap="square" rtlCol="0">
            <a:spAutoFit/>
          </a:bodyPr>
          <a:lstStyle/>
          <a:p>
            <a:r>
              <a:rPr lang="en-GB" sz="2400" i="1" dirty="0">
                <a:solidFill>
                  <a:schemeClr val="accent1">
                    <a:lumMod val="50000"/>
                  </a:schemeClr>
                </a:solidFill>
                <a:latin typeface="GillSans" pitchFamily="2" charset="0"/>
              </a:rPr>
              <a:t>Aims and Objectives</a:t>
            </a:r>
          </a:p>
        </p:txBody>
      </p:sp>
      <p:sp>
        <p:nvSpPr>
          <p:cNvPr id="9" name="Rectangle 8">
            <a:extLst>
              <a:ext uri="{FF2B5EF4-FFF2-40B4-BE49-F238E27FC236}">
                <a16:creationId xmlns:a16="http://schemas.microsoft.com/office/drawing/2014/main" id="{86F84C82-0C8D-47D6-8F8B-A27812549F1C}"/>
              </a:ext>
            </a:extLst>
          </p:cNvPr>
          <p:cNvSpPr/>
          <p:nvPr/>
        </p:nvSpPr>
        <p:spPr>
          <a:xfrm>
            <a:off x="1902820" y="3723386"/>
            <a:ext cx="8334103" cy="2246769"/>
          </a:xfrm>
          <a:prstGeom prst="rect">
            <a:avLst/>
          </a:prstGeom>
        </p:spPr>
        <p:txBody>
          <a:bodyPr wrap="square">
            <a:spAutoFit/>
          </a:bodyPr>
          <a:lstStyle/>
          <a:p>
            <a:pPr marL="285750" lvl="0" indent="-285750"/>
            <a:r>
              <a:rPr lang="en-US" sz="2000" dirty="0">
                <a:solidFill>
                  <a:schemeClr val="accent1">
                    <a:lumMod val="50000"/>
                  </a:schemeClr>
                </a:solidFill>
                <a:latin typeface="GillSans" pitchFamily="2" charset="0"/>
              </a:rPr>
              <a:t>By the end of the class students will be able to:</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define doping and its types </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understand the reasons why athletes dope</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describe the effects of doping</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discuss ethical issues related to doping</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suggest interventions and educational programs against doping</a:t>
            </a:r>
          </a:p>
          <a:p>
            <a:pPr marL="285750" lvl="0" indent="-285750">
              <a:buFont typeface="Arial" panose="020B0604020202020204" pitchFamily="34" charset="0"/>
              <a:buChar char="•"/>
            </a:pPr>
            <a:r>
              <a:rPr lang="en-US" sz="2000" dirty="0">
                <a:solidFill>
                  <a:schemeClr val="accent1">
                    <a:lumMod val="50000"/>
                  </a:schemeClr>
                </a:solidFill>
                <a:latin typeface="GillSans" pitchFamily="2" charset="0"/>
              </a:rPr>
              <a:t>make ethical decisions regarding doping related dilemmas </a:t>
            </a:r>
          </a:p>
        </p:txBody>
      </p:sp>
      <p:sp>
        <p:nvSpPr>
          <p:cNvPr id="10" name="TextBox 9">
            <a:extLst>
              <a:ext uri="{FF2B5EF4-FFF2-40B4-BE49-F238E27FC236}">
                <a16:creationId xmlns:a16="http://schemas.microsoft.com/office/drawing/2014/main" id="{A226122C-10AD-4380-9393-4B779A4D388B}"/>
              </a:ext>
            </a:extLst>
          </p:cNvPr>
          <p:cNvSpPr txBox="1"/>
          <p:nvPr/>
        </p:nvSpPr>
        <p:spPr>
          <a:xfrm>
            <a:off x="1928946" y="2236329"/>
            <a:ext cx="8334103" cy="584775"/>
          </a:xfrm>
          <a:prstGeom prst="rect">
            <a:avLst/>
          </a:prstGeom>
          <a:noFill/>
        </p:spPr>
        <p:txBody>
          <a:bodyPr wrap="square" rtlCol="0">
            <a:spAutoFit/>
          </a:bodyPr>
          <a:lstStyle/>
          <a:p>
            <a:pPr algn="ctr"/>
            <a:r>
              <a:rPr lang="en-GB" sz="3200" dirty="0">
                <a:solidFill>
                  <a:schemeClr val="accent1">
                    <a:lumMod val="50000"/>
                  </a:schemeClr>
                </a:solidFill>
                <a:latin typeface="GillSans" pitchFamily="2" charset="0"/>
              </a:rPr>
              <a:t>Doping in Sport </a:t>
            </a:r>
          </a:p>
        </p:txBody>
      </p:sp>
      <p:sp>
        <p:nvSpPr>
          <p:cNvPr id="11" name="TextBox 10">
            <a:extLst>
              <a:ext uri="{FF2B5EF4-FFF2-40B4-BE49-F238E27FC236}">
                <a16:creationId xmlns:a16="http://schemas.microsoft.com/office/drawing/2014/main" id="{FFA5C3BB-D2CD-4270-841A-2B8DC38534B4}"/>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227923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8" name="TextBox 7">
            <a:extLst>
              <a:ext uri="{FF2B5EF4-FFF2-40B4-BE49-F238E27FC236}">
                <a16:creationId xmlns:a16="http://schemas.microsoft.com/office/drawing/2014/main" id="{EDA12FC3-1747-45E5-94AA-4FBD500EE963}"/>
              </a:ext>
            </a:extLst>
          </p:cNvPr>
          <p:cNvSpPr txBox="1"/>
          <p:nvPr/>
        </p:nvSpPr>
        <p:spPr>
          <a:xfrm>
            <a:off x="1928946" y="3198167"/>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1:</a:t>
            </a:r>
          </a:p>
        </p:txBody>
      </p:sp>
      <p:sp>
        <p:nvSpPr>
          <p:cNvPr id="9" name="Rectangle 8">
            <a:extLst>
              <a:ext uri="{FF2B5EF4-FFF2-40B4-BE49-F238E27FC236}">
                <a16:creationId xmlns:a16="http://schemas.microsoft.com/office/drawing/2014/main" id="{86F84C82-0C8D-47D6-8F8B-A27812549F1C}"/>
              </a:ext>
            </a:extLst>
          </p:cNvPr>
          <p:cNvSpPr/>
          <p:nvPr/>
        </p:nvSpPr>
        <p:spPr>
          <a:xfrm>
            <a:off x="2717074" y="3836840"/>
            <a:ext cx="7545975" cy="400110"/>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In small groups, discuss and define doping </a:t>
            </a:r>
          </a:p>
        </p:txBody>
      </p:sp>
      <p:sp>
        <p:nvSpPr>
          <p:cNvPr id="11" name="TextBox 10">
            <a:extLst>
              <a:ext uri="{FF2B5EF4-FFF2-40B4-BE49-F238E27FC236}">
                <a16:creationId xmlns:a16="http://schemas.microsoft.com/office/drawing/2014/main" id="{E0EA06B2-4E54-4FCA-9501-2681E7F52579}"/>
              </a:ext>
            </a:extLst>
          </p:cNvPr>
          <p:cNvSpPr txBox="1"/>
          <p:nvPr/>
        </p:nvSpPr>
        <p:spPr>
          <a:xfrm>
            <a:off x="1928948" y="4413958"/>
            <a:ext cx="8334103" cy="461665"/>
          </a:xfrm>
          <a:prstGeom prst="rect">
            <a:avLst/>
          </a:prstGeom>
          <a:noFill/>
        </p:spPr>
        <p:txBody>
          <a:bodyPr wrap="square" rtlCol="0">
            <a:spAutoFit/>
          </a:bodyPr>
          <a:lstStyle/>
          <a:p>
            <a:r>
              <a:rPr lang="en-GB" sz="2400" dirty="0">
                <a:solidFill>
                  <a:schemeClr val="accent1">
                    <a:lumMod val="50000"/>
                  </a:schemeClr>
                </a:solidFill>
                <a:latin typeface="GillSans" pitchFamily="2" charset="0"/>
              </a:rPr>
              <a:t>Task 2:</a:t>
            </a:r>
          </a:p>
        </p:txBody>
      </p:sp>
      <p:sp>
        <p:nvSpPr>
          <p:cNvPr id="12" name="Rectangle 11">
            <a:extLst>
              <a:ext uri="{FF2B5EF4-FFF2-40B4-BE49-F238E27FC236}">
                <a16:creationId xmlns:a16="http://schemas.microsoft.com/office/drawing/2014/main" id="{3B47C91A-CC71-46E9-B26A-9B9B76C753C2}"/>
              </a:ext>
            </a:extLst>
          </p:cNvPr>
          <p:cNvSpPr/>
          <p:nvPr/>
        </p:nvSpPr>
        <p:spPr>
          <a:xfrm>
            <a:off x="2717076" y="5052631"/>
            <a:ext cx="7545975" cy="400110"/>
          </a:xfrm>
          <a:prstGeom prst="rect">
            <a:avLst/>
          </a:prstGeom>
        </p:spPr>
        <p:txBody>
          <a:bodyPr wrap="square">
            <a:spAutoFit/>
          </a:bodyPr>
          <a:lstStyle/>
          <a:p>
            <a:pPr marL="285750" indent="-285750">
              <a:buFont typeface="Arial" panose="020B0604020202020204" pitchFamily="34" charset="0"/>
              <a:buChar char="•"/>
            </a:pPr>
            <a:r>
              <a:rPr lang="en-GB" sz="2000" dirty="0">
                <a:solidFill>
                  <a:schemeClr val="accent1">
                    <a:lumMod val="50000"/>
                  </a:schemeClr>
                </a:solidFill>
                <a:latin typeface="GillSans" pitchFamily="2" charset="0"/>
              </a:rPr>
              <a:t>Look at the following slide – Then discus the characteristics and the types of Doping</a:t>
            </a:r>
          </a:p>
        </p:txBody>
      </p:sp>
      <p:sp>
        <p:nvSpPr>
          <p:cNvPr id="14" name="TextBox 13">
            <a:extLst>
              <a:ext uri="{FF2B5EF4-FFF2-40B4-BE49-F238E27FC236}">
                <a16:creationId xmlns:a16="http://schemas.microsoft.com/office/drawing/2014/main" id="{49247826-0C46-4994-AEF3-C21D02EBF9F5}"/>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Tree>
    <p:extLst>
      <p:ext uri="{BB962C8B-B14F-4D97-AF65-F5344CB8AC3E}">
        <p14:creationId xmlns:p14="http://schemas.microsoft.com/office/powerpoint/2010/main" val="101300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
        <p:nvSpPr>
          <p:cNvPr id="6" name="5 - TextBox"/>
          <p:cNvSpPr txBox="1"/>
          <p:nvPr/>
        </p:nvSpPr>
        <p:spPr>
          <a:xfrm>
            <a:off x="1033704" y="1744650"/>
            <a:ext cx="10580915" cy="5078313"/>
          </a:xfrm>
          <a:prstGeom prst="rect">
            <a:avLst/>
          </a:prstGeom>
          <a:noFill/>
        </p:spPr>
        <p:txBody>
          <a:bodyPr wrap="square" rtlCol="0">
            <a:spAutoFit/>
          </a:bodyPr>
          <a:lstStyle/>
          <a:p>
            <a:r>
              <a:rPr lang="en-GB" dirty="0">
                <a:solidFill>
                  <a:schemeClr val="accent1">
                    <a:lumMod val="50000"/>
                  </a:schemeClr>
                </a:solidFill>
              </a:rPr>
              <a:t>Types of doping</a:t>
            </a:r>
          </a:p>
          <a:p>
            <a:endParaRPr lang="en-GB" dirty="0">
              <a:solidFill>
                <a:schemeClr val="accent1">
                  <a:lumMod val="50000"/>
                </a:schemeClr>
              </a:solidFill>
            </a:endParaRPr>
          </a:p>
          <a:p>
            <a:pPr lvl="0"/>
            <a:r>
              <a:rPr lang="en-GB" dirty="0">
                <a:solidFill>
                  <a:schemeClr val="accent1">
                    <a:lumMod val="50000"/>
                  </a:schemeClr>
                </a:solidFill>
              </a:rPr>
              <a:t>A. Substances &amp; methods prohibited at all times</a:t>
            </a:r>
            <a:endParaRPr lang="el-GR" dirty="0">
              <a:solidFill>
                <a:schemeClr val="accent1">
                  <a:lumMod val="50000"/>
                </a:schemeClr>
              </a:solidFill>
            </a:endParaRPr>
          </a:p>
          <a:p>
            <a:pPr lvl="1"/>
            <a:r>
              <a:rPr lang="en-GB" i="1" dirty="0">
                <a:solidFill>
                  <a:schemeClr val="accent1">
                    <a:lumMod val="50000"/>
                  </a:schemeClr>
                </a:solidFill>
              </a:rPr>
              <a:t>Prohibited substances</a:t>
            </a:r>
            <a:r>
              <a:rPr lang="en-GB" dirty="0">
                <a:solidFill>
                  <a:schemeClr val="accent1">
                    <a:lumMod val="50000"/>
                  </a:schemeClr>
                </a:solidFill>
              </a:rPr>
              <a:t>: 1. non-approved substances, 2. peptide hormones, growth factors, related substances, and </a:t>
            </a:r>
            <a:r>
              <a:rPr lang="en-GB" dirty="0" err="1">
                <a:solidFill>
                  <a:schemeClr val="accent1">
                    <a:lumMod val="50000"/>
                  </a:schemeClr>
                </a:solidFill>
              </a:rPr>
              <a:t>mimetics</a:t>
            </a:r>
            <a:r>
              <a:rPr lang="en-GB" dirty="0">
                <a:solidFill>
                  <a:schemeClr val="accent1">
                    <a:lumMod val="50000"/>
                  </a:schemeClr>
                </a:solidFill>
              </a:rPr>
              <a:t>, 3. beta-2 agonists, 4. hormone and metabolic modulators, 5. diuretics and masking agents</a:t>
            </a:r>
            <a:endParaRPr lang="el-GR" dirty="0">
              <a:solidFill>
                <a:schemeClr val="accent1">
                  <a:lumMod val="50000"/>
                </a:schemeClr>
              </a:solidFill>
            </a:endParaRPr>
          </a:p>
          <a:p>
            <a:pPr lvl="1"/>
            <a:r>
              <a:rPr lang="en-GB" i="1" dirty="0">
                <a:solidFill>
                  <a:schemeClr val="accent1">
                    <a:lumMod val="50000"/>
                  </a:schemeClr>
                </a:solidFill>
              </a:rPr>
              <a:t>Prohibited methods</a:t>
            </a:r>
            <a:r>
              <a:rPr lang="en-GB" dirty="0">
                <a:solidFill>
                  <a:schemeClr val="accent1">
                    <a:lumMod val="50000"/>
                  </a:schemeClr>
                </a:solidFill>
              </a:rPr>
              <a:t>: 1. manipulation of blood and blood components, 2. chemical and physical manipulation, 3. gene doping</a:t>
            </a:r>
          </a:p>
          <a:p>
            <a:pPr lvl="1"/>
            <a:endParaRPr lang="el-GR" dirty="0">
              <a:solidFill>
                <a:schemeClr val="accent1">
                  <a:lumMod val="50000"/>
                </a:schemeClr>
              </a:solidFill>
            </a:endParaRPr>
          </a:p>
          <a:p>
            <a:pPr lvl="0"/>
            <a:r>
              <a:rPr lang="en-GB" dirty="0">
                <a:solidFill>
                  <a:schemeClr val="accent1">
                    <a:lumMod val="50000"/>
                  </a:schemeClr>
                </a:solidFill>
              </a:rPr>
              <a:t>B. Substances &amp; methods prohibited in-competition</a:t>
            </a:r>
            <a:endParaRPr lang="el-GR" dirty="0">
              <a:solidFill>
                <a:schemeClr val="accent1">
                  <a:lumMod val="50000"/>
                </a:schemeClr>
              </a:solidFill>
            </a:endParaRPr>
          </a:p>
          <a:p>
            <a:pPr lvl="1"/>
            <a:r>
              <a:rPr lang="en-GB" i="1" dirty="0">
                <a:solidFill>
                  <a:schemeClr val="accent1">
                    <a:lumMod val="50000"/>
                  </a:schemeClr>
                </a:solidFill>
              </a:rPr>
              <a:t>Prohibited substances</a:t>
            </a:r>
            <a:r>
              <a:rPr lang="en-GB" dirty="0">
                <a:solidFill>
                  <a:schemeClr val="accent1">
                    <a:lumMod val="50000"/>
                  </a:schemeClr>
                </a:solidFill>
              </a:rPr>
              <a:t>: 6. Stimulants, 7. Narcotics, 8. Cannabinoids, 9. glucocorticoids</a:t>
            </a:r>
          </a:p>
          <a:p>
            <a:pPr lvl="1"/>
            <a:endParaRPr lang="el-GR" dirty="0">
              <a:solidFill>
                <a:schemeClr val="accent1">
                  <a:lumMod val="50000"/>
                </a:schemeClr>
              </a:solidFill>
            </a:endParaRPr>
          </a:p>
          <a:p>
            <a:pPr lvl="0"/>
            <a:r>
              <a:rPr lang="en-GB" i="1" dirty="0">
                <a:solidFill>
                  <a:schemeClr val="accent1">
                    <a:lumMod val="50000"/>
                  </a:schemeClr>
                </a:solidFill>
              </a:rPr>
              <a:t>C. Substances prohibited in particular sports</a:t>
            </a:r>
            <a:r>
              <a:rPr lang="en-GB" dirty="0">
                <a:solidFill>
                  <a:schemeClr val="accent1">
                    <a:lumMod val="50000"/>
                  </a:schemeClr>
                </a:solidFill>
              </a:rPr>
              <a:t>: 1. Beta-blockers (Archery, automobile, billiards, Darts, Golf, Shooting, Skiing/Snowboarding, aerials/</a:t>
            </a:r>
            <a:r>
              <a:rPr lang="en-GB" dirty="0" err="1">
                <a:solidFill>
                  <a:schemeClr val="accent1">
                    <a:lumMod val="50000"/>
                  </a:schemeClr>
                </a:solidFill>
              </a:rPr>
              <a:t>halfpipe</a:t>
            </a:r>
            <a:r>
              <a:rPr lang="en-GB" dirty="0">
                <a:solidFill>
                  <a:schemeClr val="accent1">
                    <a:lumMod val="50000"/>
                  </a:schemeClr>
                </a:solidFill>
              </a:rPr>
              <a:t> and snowboard </a:t>
            </a:r>
            <a:r>
              <a:rPr lang="en-GB" dirty="0" err="1">
                <a:solidFill>
                  <a:schemeClr val="accent1">
                    <a:lumMod val="50000"/>
                  </a:schemeClr>
                </a:solidFill>
              </a:rPr>
              <a:t>halfpipe</a:t>
            </a:r>
            <a:r>
              <a:rPr lang="en-GB" dirty="0">
                <a:solidFill>
                  <a:schemeClr val="accent1">
                    <a:lumMod val="50000"/>
                  </a:schemeClr>
                </a:solidFill>
              </a:rPr>
              <a:t>/big air, Underwater sports)</a:t>
            </a:r>
            <a:endParaRPr lang="el-GR" dirty="0">
              <a:solidFill>
                <a:schemeClr val="accent1">
                  <a:lumMod val="50000"/>
                </a:schemeClr>
              </a:solidFill>
            </a:endParaRPr>
          </a:p>
          <a:p>
            <a:r>
              <a:rPr lang="en-GB" dirty="0">
                <a:solidFill>
                  <a:schemeClr val="accent1">
                    <a:lumMod val="50000"/>
                  </a:schemeClr>
                </a:solidFill>
              </a:rPr>
              <a:t>The official text of the Prohibited List shall be maintained by WADA and shall be published in English and French. In the event of any conflict between the English and French versions, the English version shall prevail.</a:t>
            </a:r>
          </a:p>
          <a:p>
            <a:r>
              <a:rPr lang="en-GB" u="sng" dirty="0">
                <a:solidFill>
                  <a:schemeClr val="accent1">
                    <a:lumMod val="50000"/>
                  </a:schemeClr>
                </a:solidFill>
                <a:hlinkClick r:id="rId3"/>
              </a:rPr>
              <a:t>https://www.wada-ama.org/sites/default/files/prohibited_list_2018_en.pdf</a:t>
            </a:r>
            <a:r>
              <a:rPr lang="en-GB" dirty="0">
                <a:solidFill>
                  <a:schemeClr val="accent1">
                    <a:lumMod val="50000"/>
                  </a:schemeClr>
                </a:solidFill>
              </a:rPr>
              <a:t> </a:t>
            </a:r>
            <a:endParaRPr lang="el-GR" dirty="0">
              <a:solidFill>
                <a:schemeClr val="accent1">
                  <a:lumMod val="50000"/>
                </a:schemeClr>
              </a:solidFill>
            </a:endParaRPr>
          </a:p>
          <a:p>
            <a:endParaRPr lang="en-GB" dirty="0">
              <a:solidFill>
                <a:schemeClr val="accent1">
                  <a:lumMod val="50000"/>
                </a:schemeClr>
              </a:solidFill>
            </a:endParaRPr>
          </a:p>
        </p:txBody>
      </p:sp>
      <p:pic>
        <p:nvPicPr>
          <p:cNvPr id="4" name="Picture 3">
            <a:extLst>
              <a:ext uri="{FF2B5EF4-FFF2-40B4-BE49-F238E27FC236}">
                <a16:creationId xmlns:a16="http://schemas.microsoft.com/office/drawing/2014/main" id="{83D2CBA4-AE57-4850-AD0C-4EAAE5C966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7" name="Picture 6">
            <a:extLst>
              <a:ext uri="{FF2B5EF4-FFF2-40B4-BE49-F238E27FC236}">
                <a16:creationId xmlns:a16="http://schemas.microsoft.com/office/drawing/2014/main" id="{C271E122-5199-4FBF-BE98-C308760308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Tree>
    <p:extLst>
      <p:ext uri="{BB962C8B-B14F-4D97-AF65-F5344CB8AC3E}">
        <p14:creationId xmlns:p14="http://schemas.microsoft.com/office/powerpoint/2010/main" val="233222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5" descr="Imagini pentru Health consequences of dopin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018" y="2522483"/>
            <a:ext cx="5144202" cy="3988224"/>
          </a:xfrm>
          <a:prstGeom prst="rect">
            <a:avLst/>
          </a:prstGeom>
          <a:noFill/>
          <a:ln>
            <a:noFill/>
          </a:ln>
        </p:spPr>
      </p:pic>
      <p:pic>
        <p:nvPicPr>
          <p:cNvPr id="4" name="Picture 4">
            <a:extLst>
              <a:ext uri="{FF2B5EF4-FFF2-40B4-BE49-F238E27FC236}">
                <a16:creationId xmlns:a16="http://schemas.microsoft.com/office/drawing/2014/main" id="{97ED2394-3BE5-46F6-A46E-64D34B3BFE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2043" y="0"/>
            <a:ext cx="2347913" cy="2083253"/>
          </a:xfrm>
          <a:prstGeom prst="rect">
            <a:avLst/>
          </a:prstGeom>
        </p:spPr>
      </p:pic>
      <p:pic>
        <p:nvPicPr>
          <p:cNvPr id="5" name="Picture 13" descr="sportsenhancement_products">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09220" y="2522483"/>
            <a:ext cx="5836911" cy="3815255"/>
          </a:xfrm>
          <a:prstGeom prst="rect">
            <a:avLst/>
          </a:prstGeom>
          <a:noFill/>
          <a:ln>
            <a:noFill/>
          </a:ln>
        </p:spPr>
      </p:pic>
      <p:sp>
        <p:nvSpPr>
          <p:cNvPr id="6" name="5 - TextBox"/>
          <p:cNvSpPr txBox="1"/>
          <p:nvPr/>
        </p:nvSpPr>
        <p:spPr>
          <a:xfrm>
            <a:off x="665018" y="1924302"/>
            <a:ext cx="10208029" cy="369332"/>
          </a:xfrm>
          <a:prstGeom prst="rect">
            <a:avLst/>
          </a:prstGeom>
          <a:noFill/>
        </p:spPr>
        <p:txBody>
          <a:bodyPr wrap="square" rtlCol="0">
            <a:spAutoFit/>
          </a:bodyPr>
          <a:lstStyle/>
          <a:p>
            <a:r>
              <a:rPr lang="en-GB" b="1" dirty="0">
                <a:solidFill>
                  <a:schemeClr val="accent1">
                    <a:lumMod val="50000"/>
                  </a:schemeClr>
                </a:solidFill>
                <a:latin typeface="GillSans"/>
              </a:rPr>
              <a:t>Task 3: </a:t>
            </a:r>
            <a:r>
              <a:rPr lang="en-GB" dirty="0">
                <a:solidFill>
                  <a:schemeClr val="accent1">
                    <a:lumMod val="50000"/>
                  </a:schemeClr>
                </a:solidFill>
                <a:latin typeface="GillSans"/>
              </a:rPr>
              <a:t>Consider the following information and discuss the prevalence of doping and why athletes take drugs</a:t>
            </a:r>
          </a:p>
        </p:txBody>
      </p:sp>
      <p:pic>
        <p:nvPicPr>
          <p:cNvPr id="7" name="Picture 6">
            <a:extLst>
              <a:ext uri="{FF2B5EF4-FFF2-40B4-BE49-F238E27FC236}">
                <a16:creationId xmlns:a16="http://schemas.microsoft.com/office/drawing/2014/main" id="{7794950E-8057-449A-B2A4-98B244CA931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8" name="Picture 7">
            <a:extLst>
              <a:ext uri="{FF2B5EF4-FFF2-40B4-BE49-F238E27FC236}">
                <a16:creationId xmlns:a16="http://schemas.microsoft.com/office/drawing/2014/main" id="{6CC077AA-3876-4737-B8E9-6BC37FE473D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Tree>
    <p:extLst>
      <p:ext uri="{BB962C8B-B14F-4D97-AF65-F5344CB8AC3E}">
        <p14:creationId xmlns:p14="http://schemas.microsoft.com/office/powerpoint/2010/main" val="2332224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1329456" y="3429000"/>
            <a:ext cx="3606235" cy="1323439"/>
          </a:xfrm>
          <a:prstGeom prst="rect">
            <a:avLst/>
          </a:prstGeom>
          <a:noFill/>
        </p:spPr>
        <p:txBody>
          <a:bodyPr wrap="square" rtlCol="0">
            <a:spAutoFit/>
          </a:bodyPr>
          <a:lstStyle/>
          <a:p>
            <a:r>
              <a:rPr lang="en-GB" sz="2000" b="1" dirty="0">
                <a:solidFill>
                  <a:schemeClr val="accent1">
                    <a:lumMod val="50000"/>
                  </a:schemeClr>
                </a:solidFill>
                <a:latin typeface="GillSans"/>
              </a:rPr>
              <a:t>Task 4: </a:t>
            </a:r>
            <a:r>
              <a:rPr lang="en-GB" sz="2000" dirty="0">
                <a:solidFill>
                  <a:schemeClr val="accent1">
                    <a:lumMod val="50000"/>
                  </a:schemeClr>
                </a:solidFill>
                <a:latin typeface="GillSans"/>
              </a:rPr>
              <a:t>Consider the table and discuss the health consequences of doping </a:t>
            </a:r>
          </a:p>
          <a:p>
            <a:endParaRPr lang="en-GB" sz="2000" b="1" dirty="0">
              <a:solidFill>
                <a:schemeClr val="accent1">
                  <a:lumMod val="50000"/>
                </a:schemeClr>
              </a:solidFill>
              <a:latin typeface="GillSans"/>
            </a:endParaRPr>
          </a:p>
        </p:txBody>
      </p:sp>
      <p:pic>
        <p:nvPicPr>
          <p:cNvPr id="4" name="Picture 16" descr="https://cdn.shopify.com/s/files/1/2471/0184/t/2/assets/E7118582898ebookMain.png?14532179154193679562%2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9032" y="2083253"/>
            <a:ext cx="5577841" cy="4533679"/>
          </a:xfrm>
          <a:prstGeom prst="rect">
            <a:avLst/>
          </a:prstGeom>
          <a:noFill/>
          <a:ln>
            <a:noFill/>
          </a:ln>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22619" y="0"/>
            <a:ext cx="2347913" cy="2083253"/>
          </a:xfrm>
          <a:prstGeom prst="rect">
            <a:avLst/>
          </a:prstGeom>
        </p:spPr>
      </p:pic>
      <p:pic>
        <p:nvPicPr>
          <p:cNvPr id="7" name="Picture 6">
            <a:extLst>
              <a:ext uri="{FF2B5EF4-FFF2-40B4-BE49-F238E27FC236}">
                <a16:creationId xmlns:a16="http://schemas.microsoft.com/office/drawing/2014/main" id="{42BB6DF3-68B5-409F-8816-7B75D37E0A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8" name="Picture 7">
            <a:extLst>
              <a:ext uri="{FF2B5EF4-FFF2-40B4-BE49-F238E27FC236}">
                <a16:creationId xmlns:a16="http://schemas.microsoft.com/office/drawing/2014/main" id="{8D16BB40-9B90-49BA-AA98-0D3F10A7B1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Tree>
    <p:extLst>
      <p:ext uri="{BB962C8B-B14F-4D97-AF65-F5344CB8AC3E}">
        <p14:creationId xmlns:p14="http://schemas.microsoft.com/office/powerpoint/2010/main" val="2332224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TextBox"/>
          <p:cNvSpPr txBox="1"/>
          <p:nvPr/>
        </p:nvSpPr>
        <p:spPr>
          <a:xfrm>
            <a:off x="600658" y="2138201"/>
            <a:ext cx="10580915" cy="523220"/>
          </a:xfrm>
          <a:prstGeom prst="rect">
            <a:avLst/>
          </a:prstGeom>
          <a:noFill/>
        </p:spPr>
        <p:txBody>
          <a:bodyPr wrap="square" rtlCol="0">
            <a:spAutoFit/>
          </a:bodyPr>
          <a:lstStyle/>
          <a:p>
            <a:r>
              <a:rPr lang="en-GB" sz="2800" b="1" dirty="0">
                <a:solidFill>
                  <a:schemeClr val="accent1">
                    <a:lumMod val="50000"/>
                  </a:schemeClr>
                </a:solidFill>
                <a:latin typeface="GillSans"/>
              </a:rPr>
              <a:t>Task 5: </a:t>
            </a:r>
            <a:r>
              <a:rPr lang="en-GB" sz="2800" dirty="0">
                <a:solidFill>
                  <a:schemeClr val="accent1">
                    <a:lumMod val="50000"/>
                  </a:schemeClr>
                </a:solidFill>
                <a:latin typeface="GillSans"/>
              </a:rPr>
              <a:t>‘‘Why not dope?” What are the ethical issues regarding doping?</a:t>
            </a:r>
            <a:endParaRPr lang="en-GB" sz="2000" dirty="0">
              <a:solidFill>
                <a:schemeClr val="accent1">
                  <a:lumMod val="50000"/>
                </a:schemeClr>
              </a:solidFill>
              <a:latin typeface="GillSans"/>
            </a:endParaRPr>
          </a:p>
        </p:txBody>
      </p:sp>
      <p:sp>
        <p:nvSpPr>
          <p:cNvPr id="5" name="4 - TextBox"/>
          <p:cNvSpPr txBox="1"/>
          <p:nvPr/>
        </p:nvSpPr>
        <p:spPr>
          <a:xfrm>
            <a:off x="616424" y="2661421"/>
            <a:ext cx="10959152" cy="3970318"/>
          </a:xfrm>
          <a:prstGeom prst="rect">
            <a:avLst/>
          </a:prstGeom>
          <a:noFill/>
        </p:spPr>
        <p:txBody>
          <a:bodyPr wrap="square" rtlCol="0">
            <a:spAutoFit/>
          </a:bodyPr>
          <a:lstStyle/>
          <a:p>
            <a:pPr marL="457200" indent="-457200">
              <a:buFont typeface="+mj-lt"/>
              <a:buAutoNum type="arabicPeriod"/>
            </a:pPr>
            <a:r>
              <a:rPr lang="en-GB" dirty="0">
                <a:solidFill>
                  <a:schemeClr val="accent1">
                    <a:lumMod val="50000"/>
                  </a:schemeClr>
                </a:solidFill>
                <a:latin typeface="GillSans"/>
              </a:rPr>
              <a:t>Doping is cheating, and not ‘‘fair play”.</a:t>
            </a:r>
            <a:endParaRPr lang="el-GR" dirty="0">
              <a:solidFill>
                <a:schemeClr val="accent1">
                  <a:lumMod val="50000"/>
                </a:schemeClr>
              </a:solidFill>
            </a:endParaRPr>
          </a:p>
          <a:p>
            <a:pPr marL="457200" indent="-457200">
              <a:buFont typeface="+mj-lt"/>
              <a:buAutoNum type="arabicPeriod"/>
            </a:pPr>
            <a:r>
              <a:rPr lang="en-GB" dirty="0">
                <a:solidFill>
                  <a:schemeClr val="accent1">
                    <a:lumMod val="50000"/>
                  </a:schemeClr>
                </a:solidFill>
                <a:latin typeface="GillSans"/>
              </a:rPr>
              <a:t>Doping renders medical risks.</a:t>
            </a:r>
            <a:endParaRPr lang="el-GR" dirty="0">
              <a:solidFill>
                <a:schemeClr val="accent1">
                  <a:lumMod val="50000"/>
                </a:schemeClr>
              </a:solidFill>
            </a:endParaRPr>
          </a:p>
          <a:p>
            <a:pPr marL="457200" indent="-457200">
              <a:buFont typeface="+mj-lt"/>
              <a:buAutoNum type="arabicPeriod"/>
            </a:pPr>
            <a:r>
              <a:rPr lang="en-GB" dirty="0">
                <a:solidFill>
                  <a:schemeClr val="accent1">
                    <a:lumMod val="50000"/>
                  </a:schemeClr>
                </a:solidFill>
                <a:latin typeface="GillSans"/>
              </a:rPr>
              <a:t>Doping has brought the lawyers into the sporting world, meaning that an athlete (accurately) accused of doping often seeks juridical assistance to find a way to avoid being banned, with the following loss of honour, work (if professional) and money. Consequently, an innocent athlete accused of doping might need a legal adviser to prove his/her innocence. Finally, possession and use of doping agents is according to national laws prohibited in most countries and might carry a penalty of fines or imprisonment.</a:t>
            </a:r>
            <a:endParaRPr lang="el-GR" dirty="0">
              <a:solidFill>
                <a:schemeClr val="accent1">
                  <a:lumMod val="50000"/>
                </a:schemeClr>
              </a:solidFill>
            </a:endParaRPr>
          </a:p>
          <a:p>
            <a:pPr marL="457200" indent="-457200">
              <a:buFont typeface="+mj-lt"/>
              <a:buAutoNum type="arabicPeriod"/>
            </a:pPr>
            <a:r>
              <a:rPr lang="en-GB" dirty="0">
                <a:solidFill>
                  <a:schemeClr val="accent1">
                    <a:lumMod val="50000"/>
                  </a:schemeClr>
                </a:solidFill>
                <a:latin typeface="GillSans"/>
              </a:rPr>
              <a:t>Scientific studies in sport centres comparing different training methods will be spoiled if some athletes use doping agents during the study period.</a:t>
            </a:r>
            <a:endParaRPr lang="el-GR" dirty="0">
              <a:solidFill>
                <a:schemeClr val="accent1">
                  <a:lumMod val="50000"/>
                </a:schemeClr>
              </a:solidFill>
            </a:endParaRPr>
          </a:p>
          <a:p>
            <a:pPr marL="457200" indent="-457200">
              <a:buFont typeface="+mj-lt"/>
              <a:buAutoNum type="arabicPeriod"/>
            </a:pPr>
            <a:r>
              <a:rPr lang="en-GB" dirty="0">
                <a:solidFill>
                  <a:schemeClr val="accent1">
                    <a:lumMod val="50000"/>
                  </a:schemeClr>
                </a:solidFill>
                <a:latin typeface="GillSans"/>
              </a:rPr>
              <a:t>Doping destroys the image of sport, traditionally being regarded as ‘‘a sound mind in a sound body”, an image being especially important for our sporting kids and youngsters. We might accept that our adolescent child beats us in tennis after a summer course, but not at the cost of a new extreme muscular size, a dark voice and a fast-growing beard</a:t>
            </a:r>
            <a:endParaRPr lang="el-GR" dirty="0">
              <a:solidFill>
                <a:schemeClr val="accent1">
                  <a:lumMod val="50000"/>
                </a:schemeClr>
              </a:solidFill>
            </a:endParaRPr>
          </a:p>
          <a:p>
            <a:pPr algn="r"/>
            <a:r>
              <a:rPr lang="en-GB" i="1" dirty="0">
                <a:solidFill>
                  <a:schemeClr val="accent1">
                    <a:lumMod val="50000"/>
                  </a:schemeClr>
                </a:solidFill>
                <a:latin typeface="GillSans"/>
              </a:rPr>
              <a:t>C. </a:t>
            </a:r>
            <a:r>
              <a:rPr lang="en-GB" i="1" dirty="0" err="1">
                <a:solidFill>
                  <a:schemeClr val="accent1">
                    <a:lumMod val="50000"/>
                  </a:schemeClr>
                </a:solidFill>
                <a:latin typeface="GillSans"/>
              </a:rPr>
              <a:t>Ehrnborg</a:t>
            </a:r>
            <a:r>
              <a:rPr lang="en-GB" i="1" dirty="0">
                <a:solidFill>
                  <a:schemeClr val="accent1">
                    <a:lumMod val="50000"/>
                  </a:schemeClr>
                </a:solidFill>
                <a:latin typeface="GillSans"/>
              </a:rPr>
              <a:t>, T. </a:t>
            </a:r>
            <a:r>
              <a:rPr lang="en-GB" i="1" dirty="0" err="1">
                <a:solidFill>
                  <a:schemeClr val="accent1">
                    <a:lumMod val="50000"/>
                  </a:schemeClr>
                </a:solidFill>
                <a:latin typeface="GillSans"/>
              </a:rPr>
              <a:t>Rosén</a:t>
            </a:r>
            <a:r>
              <a:rPr lang="en-GB" i="1" dirty="0">
                <a:solidFill>
                  <a:schemeClr val="accent1">
                    <a:lumMod val="50000"/>
                  </a:schemeClr>
                </a:solidFill>
                <a:latin typeface="GillSans"/>
              </a:rPr>
              <a:t> / Growth Hormone &amp; IGF Research 19 (2009) 285–287</a:t>
            </a:r>
            <a:endParaRPr lang="el-GR" dirty="0"/>
          </a:p>
        </p:txBody>
      </p:sp>
      <p:pic>
        <p:nvPicPr>
          <p:cNvPr id="7" name="Picture 4">
            <a:extLst>
              <a:ext uri="{FF2B5EF4-FFF2-40B4-BE49-F238E27FC236}">
                <a16:creationId xmlns:a16="http://schemas.microsoft.com/office/drawing/2014/main" id="{97ED2394-3BE5-46F6-A46E-64D34B3BFE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6278" y="0"/>
            <a:ext cx="2347913" cy="2083253"/>
          </a:xfrm>
          <a:prstGeom prst="rect">
            <a:avLst/>
          </a:prstGeom>
        </p:spPr>
      </p:pic>
      <p:pic>
        <p:nvPicPr>
          <p:cNvPr id="8" name="Picture 7">
            <a:extLst>
              <a:ext uri="{FF2B5EF4-FFF2-40B4-BE49-F238E27FC236}">
                <a16:creationId xmlns:a16="http://schemas.microsoft.com/office/drawing/2014/main" id="{18272575-C209-439E-9683-3B3F0B124D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9" name="Picture 8">
            <a:extLst>
              <a:ext uri="{FF2B5EF4-FFF2-40B4-BE49-F238E27FC236}">
                <a16:creationId xmlns:a16="http://schemas.microsoft.com/office/drawing/2014/main" id="{FB21A69D-0085-469D-93B6-5C6AC8A6512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Tree>
    <p:extLst>
      <p:ext uri="{BB962C8B-B14F-4D97-AF65-F5344CB8AC3E}">
        <p14:creationId xmlns:p14="http://schemas.microsoft.com/office/powerpoint/2010/main" val="233222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5" name="Picture 4">
            <a:extLst>
              <a:ext uri="{FF2B5EF4-FFF2-40B4-BE49-F238E27FC236}">
                <a16:creationId xmlns:a16="http://schemas.microsoft.com/office/drawing/2014/main" id="{97ED2394-3BE5-46F6-A46E-64D34B3BFE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2" name="TextBox 1">
            <a:extLst>
              <a:ext uri="{FF2B5EF4-FFF2-40B4-BE49-F238E27FC236}">
                <a16:creationId xmlns:a16="http://schemas.microsoft.com/office/drawing/2014/main" id="{9A4CEDB3-C854-4781-BE94-41EA42C6F460}"/>
              </a:ext>
            </a:extLst>
          </p:cNvPr>
          <p:cNvSpPr txBox="1"/>
          <p:nvPr/>
        </p:nvSpPr>
        <p:spPr>
          <a:xfrm>
            <a:off x="431289" y="3358406"/>
            <a:ext cx="10998711" cy="2308324"/>
          </a:xfrm>
          <a:prstGeom prst="rect">
            <a:avLst/>
          </a:prstGeom>
          <a:noFill/>
        </p:spPr>
        <p:txBody>
          <a:bodyPr wrap="square" rtlCol="0">
            <a:spAutoFit/>
          </a:bodyPr>
          <a:lstStyle/>
          <a:p>
            <a:r>
              <a:rPr lang="en-US" sz="2400" dirty="0">
                <a:solidFill>
                  <a:schemeClr val="accent1">
                    <a:lumMod val="50000"/>
                  </a:schemeClr>
                </a:solidFill>
                <a:latin typeface="GillSans"/>
              </a:rPr>
              <a:t>Think of yourself as coach of a high level athlete who has lots of chances to participate in the next Olympic Games. Some months before the Olympic Games the athlete suffering of a serious injury and your doctor suggesting the use of some forbidden steroids (doping substances) as the only way for fast recovery and to secure a winning result. The doctor tries to persuade you that would not be detected by an anti-doping control and the athlete would not have any health problems. </a:t>
            </a:r>
          </a:p>
        </p:txBody>
      </p:sp>
      <p:sp>
        <p:nvSpPr>
          <p:cNvPr id="19" name="TextBox 18">
            <a:extLst>
              <a:ext uri="{FF2B5EF4-FFF2-40B4-BE49-F238E27FC236}">
                <a16:creationId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431289" y="2428746"/>
            <a:ext cx="10391385" cy="523220"/>
          </a:xfrm>
          <a:prstGeom prst="rect">
            <a:avLst/>
          </a:prstGeom>
          <a:noFill/>
        </p:spPr>
        <p:txBody>
          <a:bodyPr wrap="square" rtlCol="0">
            <a:spAutoFit/>
          </a:bodyPr>
          <a:lstStyle/>
          <a:p>
            <a:r>
              <a:rPr lang="en-GB" sz="2800" b="1" dirty="0">
                <a:solidFill>
                  <a:schemeClr val="accent1">
                    <a:lumMod val="50000"/>
                  </a:schemeClr>
                </a:solidFill>
                <a:latin typeface="GillSans"/>
              </a:rPr>
              <a:t>Task 6</a:t>
            </a:r>
            <a:r>
              <a:rPr lang="en-GB" sz="2800" dirty="0">
                <a:solidFill>
                  <a:schemeClr val="accent1">
                    <a:lumMod val="50000"/>
                  </a:schemeClr>
                </a:solidFill>
                <a:latin typeface="GillSans"/>
              </a:rPr>
              <a:t>: R</a:t>
            </a:r>
            <a:r>
              <a:rPr lang="en-US" sz="2800" dirty="0" err="1">
                <a:solidFill>
                  <a:schemeClr val="accent1">
                    <a:lumMod val="50000"/>
                  </a:schemeClr>
                </a:solidFill>
                <a:latin typeface="GillSans"/>
              </a:rPr>
              <a:t>eflect</a:t>
            </a:r>
            <a:r>
              <a:rPr lang="en-US" sz="2800" dirty="0">
                <a:solidFill>
                  <a:schemeClr val="accent1">
                    <a:lumMod val="50000"/>
                  </a:schemeClr>
                </a:solidFill>
                <a:latin typeface="GillSans"/>
              </a:rPr>
              <a:t> on and discuss the following doping-related dilemma</a:t>
            </a:r>
            <a:endParaRPr lang="en-GB" sz="2800" dirty="0">
              <a:solidFill>
                <a:schemeClr val="accent1">
                  <a:lumMod val="50000"/>
                </a:schemeClr>
              </a:solidFill>
              <a:latin typeface="GillSans"/>
            </a:endParaRPr>
          </a:p>
        </p:txBody>
      </p:sp>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D84F92-2093-414D-A090-A8E926919E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0"/>
            <a:ext cx="3048000" cy="670096"/>
          </a:xfrm>
          <a:prstGeom prst="rect">
            <a:avLst/>
          </a:prstGeom>
        </p:spPr>
      </p:pic>
      <p:pic>
        <p:nvPicPr>
          <p:cNvPr id="7" name="Picture 6">
            <a:extLst>
              <a:ext uri="{FF2B5EF4-FFF2-40B4-BE49-F238E27FC236}">
                <a16:creationId xmlns:a16="http://schemas.microsoft.com/office/drawing/2014/main" id="{D493C167-90FB-4FD4-B72F-93C2747DAFB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3683685" cy="1019175"/>
          </a:xfrm>
          <a:prstGeom prst="rect">
            <a:avLst/>
          </a:prstGeom>
        </p:spPr>
      </p:pic>
      <p:sp>
        <p:nvSpPr>
          <p:cNvPr id="19" name="TextBox 18">
            <a:extLst>
              <a:ext uri="{FF2B5EF4-FFF2-40B4-BE49-F238E27FC236}">
                <a16:creationId xmlns:a16="http://schemas.microsoft.com/office/drawing/2014/main" id="{D60A13F1-A41D-4553-8A3D-5F7C0E80F3F8}"/>
              </a:ext>
            </a:extLst>
          </p:cNvPr>
          <p:cNvSpPr txBox="1"/>
          <p:nvPr/>
        </p:nvSpPr>
        <p:spPr>
          <a:xfrm>
            <a:off x="9640387" y="6596390"/>
            <a:ext cx="2551613" cy="261610"/>
          </a:xfrm>
          <a:prstGeom prst="rect">
            <a:avLst/>
          </a:prstGeom>
          <a:noFill/>
        </p:spPr>
        <p:txBody>
          <a:bodyPr wrap="square" rtlCol="0">
            <a:spAutoFit/>
          </a:bodyPr>
          <a:lstStyle/>
          <a:p>
            <a:pPr algn="ctr"/>
            <a:r>
              <a:rPr lang="en-GB" sz="1100" dirty="0">
                <a:solidFill>
                  <a:schemeClr val="accent1">
                    <a:lumMod val="50000"/>
                  </a:schemeClr>
                </a:solidFill>
                <a:latin typeface="GillSans" pitchFamily="2" charset="0"/>
              </a:rPr>
              <a:t>Downloaded from www.tagsproject.eu</a:t>
            </a:r>
          </a:p>
        </p:txBody>
      </p:sp>
      <p:sp>
        <p:nvSpPr>
          <p:cNvPr id="18" name="TextBox 4"/>
          <p:cNvSpPr txBox="1"/>
          <p:nvPr/>
        </p:nvSpPr>
        <p:spPr>
          <a:xfrm>
            <a:off x="321277" y="2145830"/>
            <a:ext cx="11480490" cy="400110"/>
          </a:xfrm>
          <a:prstGeom prst="rect">
            <a:avLst/>
          </a:prstGeom>
          <a:noFill/>
        </p:spPr>
        <p:txBody>
          <a:bodyPr wrap="square" rtlCol="0">
            <a:spAutoFit/>
          </a:bodyPr>
          <a:lstStyle/>
          <a:p>
            <a:pPr lvl="0"/>
            <a:r>
              <a:rPr lang="en-GB" sz="2000" b="1" dirty="0">
                <a:solidFill>
                  <a:schemeClr val="accent1">
                    <a:lumMod val="50000"/>
                  </a:schemeClr>
                </a:solidFill>
                <a:latin typeface="GillSans"/>
              </a:rPr>
              <a:t>Task 7</a:t>
            </a:r>
            <a:r>
              <a:rPr lang="en-GB" sz="2000" dirty="0">
                <a:solidFill>
                  <a:schemeClr val="accent1">
                    <a:lumMod val="50000"/>
                  </a:schemeClr>
                </a:solidFill>
                <a:latin typeface="GillSans"/>
              </a:rPr>
              <a:t>: Discuss </a:t>
            </a:r>
            <a:r>
              <a:rPr lang="en-US" sz="2000" dirty="0">
                <a:solidFill>
                  <a:schemeClr val="accent1">
                    <a:lumMod val="50000"/>
                  </a:schemeClr>
                </a:solidFill>
                <a:latin typeface="GillSans"/>
              </a:rPr>
              <a:t>ways to combat doping. Use the information below to trigger discussions and reflections</a:t>
            </a:r>
            <a:endParaRPr lang="el-GR" sz="2000" dirty="0">
              <a:solidFill>
                <a:schemeClr val="accent1">
                  <a:lumMod val="50000"/>
                </a:schemeClr>
              </a:solidFill>
            </a:endParaRPr>
          </a:p>
        </p:txBody>
      </p:sp>
      <p:sp>
        <p:nvSpPr>
          <p:cNvPr id="9" name="TextBox 1">
            <a:extLst>
              <a:ext uri="{FF2B5EF4-FFF2-40B4-BE49-F238E27FC236}">
                <a16:creationId xmlns:a16="http://schemas.microsoft.com/office/drawing/2014/main" id="{9A4CEDB3-C854-4781-BE94-41EA42C6F460}"/>
              </a:ext>
            </a:extLst>
          </p:cNvPr>
          <p:cNvSpPr txBox="1"/>
          <p:nvPr/>
        </p:nvSpPr>
        <p:spPr>
          <a:xfrm>
            <a:off x="325514" y="2718404"/>
            <a:ext cx="11546006" cy="738664"/>
          </a:xfrm>
          <a:prstGeom prst="rect">
            <a:avLst/>
          </a:prstGeom>
          <a:noFill/>
        </p:spPr>
        <p:txBody>
          <a:bodyPr wrap="square" rtlCol="0">
            <a:spAutoFit/>
          </a:bodyPr>
          <a:lstStyle/>
          <a:p>
            <a:r>
              <a:rPr lang="en-US" sz="1400" dirty="0">
                <a:solidFill>
                  <a:schemeClr val="accent1">
                    <a:lumMod val="50000"/>
                  </a:schemeClr>
                </a:solidFill>
                <a:latin typeface="GillSans"/>
              </a:rPr>
              <a:t>The World </a:t>
            </a:r>
            <a:r>
              <a:rPr lang="en-US" sz="1400" dirty="0" err="1">
                <a:solidFill>
                  <a:schemeClr val="accent1">
                    <a:lumMod val="50000"/>
                  </a:schemeClr>
                </a:solidFill>
                <a:latin typeface="GillSans"/>
              </a:rPr>
              <a:t>AntiDoping</a:t>
            </a:r>
            <a:r>
              <a:rPr lang="en-US" sz="1400" dirty="0">
                <a:solidFill>
                  <a:schemeClr val="accent1">
                    <a:lumMod val="50000"/>
                  </a:schemeClr>
                </a:solidFill>
                <a:latin typeface="GillSans"/>
              </a:rPr>
              <a:t> Agency (WADA) was then founded in 1999, leading to the proposal of the World Anti-Doping Code (WADA Code) in 2003. Every year since then, the WADA has published the list of prohibited classes of substances and prohibited methods and most nations and sports-governing bodies adhere to these guidelines</a:t>
            </a:r>
          </a:p>
        </p:txBody>
      </p:sp>
      <p:sp>
        <p:nvSpPr>
          <p:cNvPr id="10" name="TextBox 1">
            <a:extLst>
              <a:ext uri="{FF2B5EF4-FFF2-40B4-BE49-F238E27FC236}">
                <a16:creationId xmlns:a16="http://schemas.microsoft.com/office/drawing/2014/main" id="{9A4CEDB3-C854-4781-BE94-41EA42C6F460}"/>
              </a:ext>
            </a:extLst>
          </p:cNvPr>
          <p:cNvSpPr txBox="1"/>
          <p:nvPr/>
        </p:nvSpPr>
        <p:spPr>
          <a:xfrm>
            <a:off x="292756" y="3540996"/>
            <a:ext cx="11546006" cy="523220"/>
          </a:xfrm>
          <a:prstGeom prst="rect">
            <a:avLst/>
          </a:prstGeom>
          <a:noFill/>
        </p:spPr>
        <p:txBody>
          <a:bodyPr wrap="square" rtlCol="0">
            <a:spAutoFit/>
          </a:bodyPr>
          <a:lstStyle/>
          <a:p>
            <a:pPr lvl="0"/>
            <a:r>
              <a:rPr lang="en-US" sz="1400" dirty="0">
                <a:solidFill>
                  <a:schemeClr val="accent1">
                    <a:lumMod val="50000"/>
                  </a:schemeClr>
                </a:solidFill>
                <a:latin typeface="GillSans"/>
              </a:rPr>
              <a:t>“</a:t>
            </a:r>
            <a:r>
              <a:rPr lang="en-US" sz="1400" dirty="0" err="1">
                <a:solidFill>
                  <a:schemeClr val="accent1">
                    <a:lumMod val="50000"/>
                  </a:schemeClr>
                </a:solidFill>
                <a:latin typeface="GillSans"/>
              </a:rPr>
              <a:t>Scarpino</a:t>
            </a:r>
            <a:r>
              <a:rPr lang="en-US" sz="1400" dirty="0">
                <a:solidFill>
                  <a:schemeClr val="accent1">
                    <a:lumMod val="50000"/>
                  </a:schemeClr>
                </a:solidFill>
                <a:latin typeface="GillSans"/>
              </a:rPr>
              <a:t> et al. (1990) - 21% of doctors believed that doping practices can enhance athletic performance; 20% of technicians (which included the doctor sample) believed that anabolic steroids were frequently used by top level athletes</a:t>
            </a:r>
          </a:p>
        </p:txBody>
      </p:sp>
      <p:sp>
        <p:nvSpPr>
          <p:cNvPr id="11" name="TextBox 1">
            <a:extLst>
              <a:ext uri="{FF2B5EF4-FFF2-40B4-BE49-F238E27FC236}">
                <a16:creationId xmlns:a16="http://schemas.microsoft.com/office/drawing/2014/main" id="{9A4CEDB3-C854-4781-BE94-41EA42C6F460}"/>
              </a:ext>
            </a:extLst>
          </p:cNvPr>
          <p:cNvSpPr txBox="1"/>
          <p:nvPr/>
        </p:nvSpPr>
        <p:spPr>
          <a:xfrm>
            <a:off x="265174" y="4152577"/>
            <a:ext cx="11546006" cy="523220"/>
          </a:xfrm>
          <a:prstGeom prst="rect">
            <a:avLst/>
          </a:prstGeom>
          <a:noFill/>
        </p:spPr>
        <p:txBody>
          <a:bodyPr wrap="square" rtlCol="0">
            <a:spAutoFit/>
          </a:bodyPr>
          <a:lstStyle/>
          <a:p>
            <a:pPr lvl="0"/>
            <a:r>
              <a:rPr lang="en-US" sz="1400" dirty="0">
                <a:solidFill>
                  <a:schemeClr val="accent1">
                    <a:lumMod val="50000"/>
                  </a:schemeClr>
                </a:solidFill>
                <a:latin typeface="GillSans"/>
              </a:rPr>
              <a:t>Greenway and Greenway (1997) 18% had either prescribed or been asked to prescribe anabolic steroids for performance enhancement or body image purposes</a:t>
            </a:r>
          </a:p>
        </p:txBody>
      </p:sp>
      <p:sp>
        <p:nvSpPr>
          <p:cNvPr id="12" name="TextBox 1">
            <a:extLst>
              <a:ext uri="{FF2B5EF4-FFF2-40B4-BE49-F238E27FC236}">
                <a16:creationId xmlns:a16="http://schemas.microsoft.com/office/drawing/2014/main" id="{9A4CEDB3-C854-4781-BE94-41EA42C6F460}"/>
              </a:ext>
            </a:extLst>
          </p:cNvPr>
          <p:cNvSpPr txBox="1"/>
          <p:nvPr/>
        </p:nvSpPr>
        <p:spPr>
          <a:xfrm>
            <a:off x="265174" y="4765119"/>
            <a:ext cx="11546006" cy="523220"/>
          </a:xfrm>
          <a:prstGeom prst="rect">
            <a:avLst/>
          </a:prstGeom>
          <a:noFill/>
        </p:spPr>
        <p:txBody>
          <a:bodyPr wrap="square" rtlCol="0">
            <a:spAutoFit/>
          </a:bodyPr>
          <a:lstStyle/>
          <a:p>
            <a:r>
              <a:rPr lang="en-US" sz="1400" dirty="0">
                <a:solidFill>
                  <a:schemeClr val="accent1">
                    <a:lumMod val="50000"/>
                  </a:schemeClr>
                </a:solidFill>
                <a:latin typeface="GillSans"/>
              </a:rPr>
              <a:t>“Self-reports showed a consensus amongst medical practitioners that they have a role to play in doping preventions. Specifically, 92% and 89% (Laure et al., 2003; Woods &amp; Moynihan, 2009) of GPs and 91% of retail pharmacists (Laure &amp; </a:t>
            </a:r>
            <a:r>
              <a:rPr lang="en-US" sz="1400" dirty="0" err="1">
                <a:solidFill>
                  <a:schemeClr val="accent1">
                    <a:lumMod val="50000"/>
                  </a:schemeClr>
                </a:solidFill>
                <a:latin typeface="GillSans"/>
              </a:rPr>
              <a:t>Kriebitzsch-Lejeune</a:t>
            </a:r>
            <a:r>
              <a:rPr lang="en-US" sz="1400" dirty="0">
                <a:solidFill>
                  <a:schemeClr val="accent1">
                    <a:lumMod val="50000"/>
                  </a:schemeClr>
                </a:solidFill>
                <a:latin typeface="GillSans"/>
              </a:rPr>
              <a:t>, 2000) agreed with this proposition</a:t>
            </a:r>
          </a:p>
        </p:txBody>
      </p:sp>
      <p:sp>
        <p:nvSpPr>
          <p:cNvPr id="13" name="TextBox 1">
            <a:extLst>
              <a:ext uri="{FF2B5EF4-FFF2-40B4-BE49-F238E27FC236}">
                <a16:creationId xmlns:a16="http://schemas.microsoft.com/office/drawing/2014/main" id="{9A4CEDB3-C854-4781-BE94-41EA42C6F460}"/>
              </a:ext>
            </a:extLst>
          </p:cNvPr>
          <p:cNvSpPr txBox="1"/>
          <p:nvPr/>
        </p:nvSpPr>
        <p:spPr>
          <a:xfrm>
            <a:off x="255761" y="5380672"/>
            <a:ext cx="11546006" cy="1169551"/>
          </a:xfrm>
          <a:prstGeom prst="rect">
            <a:avLst/>
          </a:prstGeom>
          <a:noFill/>
        </p:spPr>
        <p:txBody>
          <a:bodyPr wrap="square" rtlCol="0">
            <a:spAutoFit/>
          </a:bodyPr>
          <a:lstStyle/>
          <a:p>
            <a:r>
              <a:rPr lang="en-GB" sz="1400" dirty="0">
                <a:solidFill>
                  <a:schemeClr val="accent1">
                    <a:lumMod val="50000"/>
                  </a:schemeClr>
                </a:solidFill>
                <a:latin typeface="GillSans"/>
              </a:rPr>
              <a:t>The Olympic oath shall be extended to coaches and other officials, and shall include the respect of integrity, ethics and fair play in sport. Educational and preventive campaigns will be intensified, focusing principally on youth, and athletes and their entourage. Complete transparency shall be assured in all activities to fight doping, except for preserving the confidentiality necessary to protect the fundamental rights of athletes. Partnership with the media shall be sought in anti-doping campaigns.</a:t>
            </a:r>
            <a:endParaRPr lang="el-GR" sz="1400" dirty="0">
              <a:solidFill>
                <a:schemeClr val="accent1">
                  <a:lumMod val="50000"/>
                </a:schemeClr>
              </a:solidFill>
            </a:endParaRPr>
          </a:p>
          <a:p>
            <a:pPr algn="r"/>
            <a:r>
              <a:rPr lang="en-GB" sz="1400" dirty="0">
                <a:solidFill>
                  <a:schemeClr val="accent1">
                    <a:lumMod val="50000"/>
                  </a:schemeClr>
                </a:solidFill>
                <a:latin typeface="GillSans"/>
              </a:rPr>
              <a:t>The University Anti-Doping Textbook:  Anti-Doping Learning Hub, ttp://www.antidopinglearninghub.org/sites/default/files/</a:t>
            </a:r>
            <a:endParaRPr lang="en-US" sz="1400" dirty="0">
              <a:solidFill>
                <a:schemeClr val="accent1">
                  <a:lumMod val="50000"/>
                </a:schemeClr>
              </a:solidFill>
              <a:latin typeface="GillSans"/>
            </a:endParaRPr>
          </a:p>
        </p:txBody>
      </p:sp>
      <p:pic>
        <p:nvPicPr>
          <p:cNvPr id="14" name="Picture 13">
            <a:extLst>
              <a:ext uri="{FF2B5EF4-FFF2-40B4-BE49-F238E27FC236}">
                <a16:creationId xmlns:a16="http://schemas.microsoft.com/office/drawing/2014/main" id="{9DA92CE9-20B1-4D08-93A2-907AEBCC0E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22043" y="76200"/>
            <a:ext cx="2347913" cy="2083253"/>
          </a:xfrm>
          <a:prstGeom prst="rect">
            <a:avLst/>
          </a:prstGeom>
        </p:spPr>
      </p:pic>
    </p:spTree>
    <p:extLst>
      <p:ext uri="{BB962C8B-B14F-4D97-AF65-F5344CB8AC3E}">
        <p14:creationId xmlns:p14="http://schemas.microsoft.com/office/powerpoint/2010/main" val="312565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1413</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GillSans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Gloucestershire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RYALL, Emily (Dr)</dc:creator>
  <cp:lastModifiedBy>RYALL, Emily (Dr)</cp:lastModifiedBy>
  <cp:revision>54</cp:revision>
  <dcterms:created xsi:type="dcterms:W3CDTF">2019-01-08T15:51:19Z</dcterms:created>
  <dcterms:modified xsi:type="dcterms:W3CDTF">2019-10-22T11:36:46Z</dcterms:modified>
</cp:coreProperties>
</file>