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1" r:id="rId4"/>
    <p:sldId id="270" r:id="rId5"/>
    <p:sldId id="265" r:id="rId6"/>
    <p:sldId id="266" r:id="rId7"/>
    <p:sldId id="267" r:id="rId8"/>
    <p:sldId id="272" r:id="rId9"/>
    <p:sldId id="268" r:id="rId10"/>
    <p:sldId id="275" r:id="rId11"/>
    <p:sldId id="269" r:id="rId12"/>
    <p:sldId id="276" r:id="rId13"/>
    <p:sldId id="273" r:id="rId14"/>
    <p:sldId id="274"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Φωτεινό στυλ 3 - Έμφαση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294" y="114"/>
      </p:cViewPr>
      <p:guideLst>
        <p:guide orient="horz" pos="2160"/>
        <p:guide pos="3840"/>
      </p:guideLst>
    </p:cSldViewPr>
  </p:slideViewPr>
  <p:notesTextViewPr>
    <p:cViewPr>
      <p:scale>
        <a:sx n="1" d="1"/>
        <a:sy n="1" d="1"/>
      </p:scale>
      <p:origin x="0" y="0"/>
    </p:cViewPr>
  </p:notesTextViewPr>
  <p:sorterViewPr>
    <p:cViewPr>
      <p:scale>
        <a:sx n="70" d="100"/>
        <a:sy n="70" d="100"/>
      </p:scale>
      <p:origin x="0" y="7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344C-1710-410D-866B-8455F1EE95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7C52AC-D928-49FE-9F99-2D3C34D8A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B2521D-2E9F-4052-8B8E-2D1CD52C8738}"/>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7E7BC8B3-04CE-4276-AE3E-4918C581C1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39213A-FEC7-4E7C-A60A-CD1094E1DCCA}"/>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118317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ECDF5-0B3B-43E3-B045-CEA6238EA3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6C1121-3B85-44BC-B17B-FDC2B9241A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793633-2A3F-4F11-901A-D8624F8D30DD}"/>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BADE73C3-1EC3-48FB-B8CA-84709C78A9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1C49D6-87E8-4920-82A6-BA2A0C0253DE}"/>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33549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2B5453-6F92-452E-BE4A-2A6DAD6BE3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847FE6-D201-4BB1-949D-D8F2F1C0B5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8B6285-89B8-4920-A831-740806757B08}"/>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5D384472-AA05-45AB-826B-88DEA0225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5BA84F-7550-4628-A778-15691D9D2BDA}"/>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95424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B8B7-537E-45D3-A9EF-7BD53A2E27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7AFE1F-16DC-4FDC-AD0A-F54A3C5853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635D73-EB4D-4AB6-BBE7-662E9AE400F8}"/>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ABEA8B5C-7F7F-4CF8-9DC9-80A9203689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05E163-5B73-4145-80BB-D79131D5DD41}"/>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43311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FD79-2226-4B8B-9AC0-19FB6239A2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9C7B2F-F1EC-4504-830D-01711D7E3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8A201-8B1D-40F7-B409-FA9ED4CAD938}"/>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8F0A96D1-455A-41BE-A7EC-257D1F692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03D5D6-26C8-4D6C-8E5A-F19F8460ACD9}"/>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16314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AC14F-BE18-4220-8066-1F32F414BA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804412-0D9A-4FD2-B561-034B1D6C1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AF3537-19D9-46D1-B5D3-46FDD3102A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2CEE42-AAFE-4F46-9A3E-418A1D3310BE}"/>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6" name="Footer Placeholder 5">
            <a:extLst>
              <a:ext uri="{FF2B5EF4-FFF2-40B4-BE49-F238E27FC236}">
                <a16:creationId xmlns:a16="http://schemas.microsoft.com/office/drawing/2014/main" id="{EEE10AFF-E8E2-4D47-957A-5BFE199244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1F1321-A444-45B2-BAF0-7A53E770DAAC}"/>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243797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92C0-5DE4-436A-958A-C496A5FE45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37E6F3-03D3-48AD-9905-78FD76F3C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7B03F-4985-4A24-B70A-0CED487072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E751EB-5989-4062-AC70-C968228A7E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B0890B-7129-42C2-BFE8-BA5EF8CDBC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3B45AD-A1CB-4C7E-90A9-0ACDBCB2D2F2}"/>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8" name="Footer Placeholder 7">
            <a:extLst>
              <a:ext uri="{FF2B5EF4-FFF2-40B4-BE49-F238E27FC236}">
                <a16:creationId xmlns:a16="http://schemas.microsoft.com/office/drawing/2014/main" id="{D45BAAF3-AB5B-44D4-8417-0C76E54E94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017F9A-19A5-4B99-99B7-3588EB8BF012}"/>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32458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BBDF-CFEE-40C8-9262-BC0795934D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9DFADD-A5C2-422C-BE8E-F936589ABB61}"/>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4" name="Footer Placeholder 3">
            <a:extLst>
              <a:ext uri="{FF2B5EF4-FFF2-40B4-BE49-F238E27FC236}">
                <a16:creationId xmlns:a16="http://schemas.microsoft.com/office/drawing/2014/main" id="{4D6BB6CB-BA0D-4D19-A386-BD1EBE69EE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9E803F-1A56-42E2-818C-E9CC067F0030}"/>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208946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A1684A-0635-4187-99D5-DC85F45EB7AB}"/>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3" name="Footer Placeholder 2">
            <a:extLst>
              <a:ext uri="{FF2B5EF4-FFF2-40B4-BE49-F238E27FC236}">
                <a16:creationId xmlns:a16="http://schemas.microsoft.com/office/drawing/2014/main" id="{6940400B-0BB9-4782-B367-4CE784BB4E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9D1CCF-2BAB-422B-A038-FBA73E21333F}"/>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118966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038B2-FC47-47EF-8B48-D505C90FF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D648C0A-D48C-4B96-9C93-A614BD0EAB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CDAAB3-2560-48C0-9EE2-AEAE40CE5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9E5E33-ADC1-4848-A27B-690CA9C3C3E8}"/>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6" name="Footer Placeholder 5">
            <a:extLst>
              <a:ext uri="{FF2B5EF4-FFF2-40B4-BE49-F238E27FC236}">
                <a16:creationId xmlns:a16="http://schemas.microsoft.com/office/drawing/2014/main" id="{6D766596-E2F5-45FE-B21E-9FF2B9675F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072BBD-5CB2-44C6-9D79-5438763AC260}"/>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80582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6205-A1E1-4E8B-9E1A-99E3D7BD2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769361-687C-4CB4-A3A5-ED377F1CCE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B10A5E-4957-4201-9511-9167FA44F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1F6EA-2343-4E5E-A656-16338D57E4B1}"/>
              </a:ext>
            </a:extLst>
          </p:cNvPr>
          <p:cNvSpPr>
            <a:spLocks noGrp="1"/>
          </p:cNvSpPr>
          <p:nvPr>
            <p:ph type="dt" sz="half" idx="10"/>
          </p:nvPr>
        </p:nvSpPr>
        <p:spPr/>
        <p:txBody>
          <a:bodyPr/>
          <a:lstStyle/>
          <a:p>
            <a:fld id="{F6C99DE7-FCAD-4F9B-87DD-84CBB7080F69}" type="datetimeFigureOut">
              <a:rPr lang="en-GB" smtClean="0"/>
              <a:t>22/10/2019</a:t>
            </a:fld>
            <a:endParaRPr lang="en-GB"/>
          </a:p>
        </p:txBody>
      </p:sp>
      <p:sp>
        <p:nvSpPr>
          <p:cNvPr id="6" name="Footer Placeholder 5">
            <a:extLst>
              <a:ext uri="{FF2B5EF4-FFF2-40B4-BE49-F238E27FC236}">
                <a16:creationId xmlns:a16="http://schemas.microsoft.com/office/drawing/2014/main" id="{C95D745B-BF92-4849-90CC-61C599183C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635779-DD7D-44C2-AD78-9EC91FA3F5B8}"/>
              </a:ext>
            </a:extLst>
          </p:cNvPr>
          <p:cNvSpPr>
            <a:spLocks noGrp="1"/>
          </p:cNvSpPr>
          <p:nvPr>
            <p:ph type="sldNum" sz="quarter" idx="12"/>
          </p:nvPr>
        </p:nvSpPr>
        <p:spPr/>
        <p:txBody>
          <a:bodyPr/>
          <a:lstStyle/>
          <a:p>
            <a:fld id="{8D44BAAE-3352-4F4B-866A-3B8CE0AD735E}" type="slidenum">
              <a:rPr lang="en-GB" smtClean="0"/>
              <a:t>‹#›</a:t>
            </a:fld>
            <a:endParaRPr lang="en-GB"/>
          </a:p>
        </p:txBody>
      </p:sp>
    </p:spTree>
    <p:extLst>
      <p:ext uri="{BB962C8B-B14F-4D97-AF65-F5344CB8AC3E}">
        <p14:creationId xmlns:p14="http://schemas.microsoft.com/office/powerpoint/2010/main" val="41486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1A993-F6E5-4639-B100-5BFD47329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711F5F-367F-423E-8B19-9294310A0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32564-A218-4366-B3E2-1091B0116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99DE7-FCAD-4F9B-87DD-84CBB7080F69}" type="datetimeFigureOut">
              <a:rPr lang="en-GB" smtClean="0"/>
              <a:t>22/10/2019</a:t>
            </a:fld>
            <a:endParaRPr lang="en-GB"/>
          </a:p>
        </p:txBody>
      </p:sp>
      <p:sp>
        <p:nvSpPr>
          <p:cNvPr id="5" name="Footer Placeholder 4">
            <a:extLst>
              <a:ext uri="{FF2B5EF4-FFF2-40B4-BE49-F238E27FC236}">
                <a16:creationId xmlns:a16="http://schemas.microsoft.com/office/drawing/2014/main" id="{DECBD03E-9C45-4BEA-804D-F79934A4E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6C9D23-5183-4C72-9AD1-CC5C19B82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4BAAE-3352-4F4B-866A-3B8CE0AD735E}" type="slidenum">
              <a:rPr lang="en-GB" smtClean="0"/>
              <a:t>‹#›</a:t>
            </a:fld>
            <a:endParaRPr lang="en-GB"/>
          </a:p>
        </p:txBody>
      </p:sp>
    </p:spTree>
    <p:extLst>
      <p:ext uri="{BB962C8B-B14F-4D97-AF65-F5344CB8AC3E}">
        <p14:creationId xmlns:p14="http://schemas.microsoft.com/office/powerpoint/2010/main" val="4234398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www.idrettsforbundet.no/english/the-role-of-the-coach" TargetMode="External"/><Relationship Id="rId5" Type="http://schemas.openxmlformats.org/officeDocument/2006/relationships/hyperlink" Target="https://player.vimeo.com/video/261496328" TargetMode="Externa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www.unicef-irc.org/publications/pdf/violence_in_sport.pdf" TargetMode="External"/><Relationship Id="rId5" Type="http://schemas.openxmlformats.org/officeDocument/2006/relationships/hyperlink" Target="https://d2g8uwgn11fzhj.cloudfront.net/wp-content/uploads/2017/10/18105952/IOC_Safeguarding_Toolkit_ENG_Screen_Full1.pdf"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9" name="Picture 8">
            <a:extLst>
              <a:ext uri="{FF2B5EF4-FFF2-40B4-BE49-F238E27FC236}">
                <a16:creationId xmlns:a16="http://schemas.microsoft.com/office/drawing/2014/main" id="{5BF28FFF-5A68-4ACC-AEED-387BD11C1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10468"/>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9" name="Rectangle 8">
            <a:extLst>
              <a:ext uri="{FF2B5EF4-FFF2-40B4-BE49-F238E27FC236}">
                <a16:creationId xmlns:a16="http://schemas.microsoft.com/office/drawing/2014/main" id="{86F84C82-0C8D-47D6-8F8B-A27812549F1C}"/>
              </a:ext>
            </a:extLst>
          </p:cNvPr>
          <p:cNvSpPr/>
          <p:nvPr/>
        </p:nvSpPr>
        <p:spPr>
          <a:xfrm>
            <a:off x="2847945" y="2851860"/>
            <a:ext cx="3248055" cy="2862322"/>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Psychological Violence</a:t>
            </a:r>
          </a:p>
          <a:p>
            <a:pPr marL="285750" lvl="0" indent="-285750">
              <a:buFont typeface="Arial" panose="020B0604020202020204" pitchFamily="34" charset="0"/>
              <a:buChar char="•"/>
            </a:pP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endParaRPr lang="en-GB" sz="2000" dirty="0">
              <a:solidFill>
                <a:schemeClr val="accent1">
                  <a:lumMod val="50000"/>
                </a:schemeClr>
              </a:solidFill>
              <a:latin typeface="GillSans" pitchFamily="2" charset="0"/>
            </a:endParaRPr>
          </a:p>
          <a:p>
            <a:pPr marL="285750" indent="-285750">
              <a:buFont typeface="Arial" panose="020B0604020202020204" pitchFamily="34" charset="0"/>
              <a:buChar char="•"/>
            </a:pPr>
            <a:r>
              <a:rPr lang="en-GB" sz="2000" dirty="0">
                <a:solidFill>
                  <a:schemeClr val="accent1">
                    <a:lumMod val="50000"/>
                  </a:schemeClr>
                </a:solidFill>
                <a:latin typeface="GillSans" pitchFamily="2" charset="0"/>
              </a:rPr>
              <a:t>Physical Violence</a:t>
            </a:r>
          </a:p>
          <a:p>
            <a:pPr marL="285750" indent="-285750">
              <a:buFont typeface="Arial" panose="020B0604020202020204" pitchFamily="34" charset="0"/>
              <a:buChar char="•"/>
            </a:pPr>
            <a:endParaRPr lang="en-GB" sz="2000" dirty="0">
              <a:solidFill>
                <a:schemeClr val="accent1">
                  <a:lumMod val="50000"/>
                </a:schemeClr>
              </a:solidFill>
              <a:latin typeface="GillSans" pitchFamily="2" charset="0"/>
            </a:endParaRPr>
          </a:p>
          <a:p>
            <a:pPr marL="285750" indent="-285750">
              <a:buFont typeface="Arial" panose="020B0604020202020204" pitchFamily="34" charset="0"/>
              <a:buChar char="•"/>
            </a:pPr>
            <a:endParaRPr lang="en-GB" sz="2000" dirty="0">
              <a:solidFill>
                <a:schemeClr val="accent1">
                  <a:lumMod val="50000"/>
                </a:schemeClr>
              </a:solidFill>
              <a:latin typeface="GillSans" pitchFamily="2" charset="0"/>
            </a:endParaRPr>
          </a:p>
          <a:p>
            <a:r>
              <a:rPr lang="en-GB" sz="2000" dirty="0">
                <a:solidFill>
                  <a:schemeClr val="accent1">
                    <a:lumMod val="50000"/>
                  </a:schemeClr>
                </a:solidFill>
                <a:latin typeface="GillSans" pitchFamily="2" charset="0"/>
              </a:rPr>
              <a:t>	</a:t>
            </a:r>
          </a:p>
          <a:p>
            <a:pPr marL="285750" indent="-285750">
              <a:buFont typeface="Arial" panose="020B0604020202020204" pitchFamily="34" charset="0"/>
              <a:buChar char="•"/>
            </a:pPr>
            <a:r>
              <a:rPr lang="en-GB" sz="2000" dirty="0">
                <a:solidFill>
                  <a:schemeClr val="accent1">
                    <a:lumMod val="50000"/>
                  </a:schemeClr>
                </a:solidFill>
                <a:latin typeface="GillSans" pitchFamily="2" charset="0"/>
              </a:rPr>
              <a:t>Sexual Violence</a:t>
            </a:r>
          </a:p>
        </p:txBody>
      </p:sp>
      <p:sp>
        <p:nvSpPr>
          <p:cNvPr id="10" name="TextBox 9">
            <a:extLst>
              <a:ext uri="{FF2B5EF4-FFF2-40B4-BE49-F238E27FC236}">
                <a16:creationId xmlns:a16="http://schemas.microsoft.com/office/drawing/2014/main" id="{A226122C-10AD-4380-9393-4B779A4D388B}"/>
              </a:ext>
            </a:extLst>
          </p:cNvPr>
          <p:cNvSpPr txBox="1"/>
          <p:nvPr/>
        </p:nvSpPr>
        <p:spPr>
          <a:xfrm>
            <a:off x="754991" y="1916464"/>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Prevalence Rates by Severity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2" name="Rectangle 1">
            <a:extLst>
              <a:ext uri="{FF2B5EF4-FFF2-40B4-BE49-F238E27FC236}">
                <a16:creationId xmlns:a16="http://schemas.microsoft.com/office/drawing/2014/main" id="{19CE5B2A-A376-49A7-9BEA-34B8FD187B06}"/>
              </a:ext>
            </a:extLst>
          </p:cNvPr>
          <p:cNvSpPr/>
          <p:nvPr/>
        </p:nvSpPr>
        <p:spPr>
          <a:xfrm>
            <a:off x="5675576" y="2551070"/>
            <a:ext cx="2968891" cy="1015663"/>
          </a:xfrm>
          <a:prstGeom prst="rect">
            <a:avLst/>
          </a:prstGeom>
        </p:spPr>
        <p:txBody>
          <a:bodyPr wrap="square">
            <a:spAutoFit/>
          </a:bodyPr>
          <a:lstStyle/>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Mild	12%</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Moderate	17%</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Severe	9%</a:t>
            </a:r>
          </a:p>
        </p:txBody>
      </p:sp>
      <p:sp>
        <p:nvSpPr>
          <p:cNvPr id="4" name="Rectangle 3">
            <a:extLst>
              <a:ext uri="{FF2B5EF4-FFF2-40B4-BE49-F238E27FC236}">
                <a16:creationId xmlns:a16="http://schemas.microsoft.com/office/drawing/2014/main" id="{88687C4E-A15F-4612-9BD2-AE9D3854061E}"/>
              </a:ext>
            </a:extLst>
          </p:cNvPr>
          <p:cNvSpPr/>
          <p:nvPr/>
        </p:nvSpPr>
        <p:spPr>
          <a:xfrm>
            <a:off x="5675576" y="3842506"/>
            <a:ext cx="2808024" cy="1015663"/>
          </a:xfrm>
          <a:prstGeom prst="rect">
            <a:avLst/>
          </a:prstGeom>
        </p:spPr>
        <p:txBody>
          <a:bodyPr wrap="square">
            <a:spAutoFit/>
          </a:bodyPr>
          <a:lstStyle/>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Mild	1%</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Moderate	1%</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Severe	8%</a:t>
            </a:r>
          </a:p>
        </p:txBody>
      </p:sp>
      <p:sp>
        <p:nvSpPr>
          <p:cNvPr id="6" name="Rectangle 5">
            <a:extLst>
              <a:ext uri="{FF2B5EF4-FFF2-40B4-BE49-F238E27FC236}">
                <a16:creationId xmlns:a16="http://schemas.microsoft.com/office/drawing/2014/main" id="{A18E4205-8B2F-47DD-8D7B-C66722751D79}"/>
              </a:ext>
            </a:extLst>
          </p:cNvPr>
          <p:cNvSpPr/>
          <p:nvPr/>
        </p:nvSpPr>
        <p:spPr>
          <a:xfrm>
            <a:off x="5675576" y="5089034"/>
            <a:ext cx="2548840" cy="1015663"/>
          </a:xfrm>
          <a:prstGeom prst="rect">
            <a:avLst/>
          </a:prstGeom>
        </p:spPr>
        <p:txBody>
          <a:bodyPr wrap="square">
            <a:spAutoFit/>
          </a:bodyPr>
          <a:lstStyle/>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Mild	2%</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Moderate	7%</a:t>
            </a:r>
          </a:p>
          <a:p>
            <a:pPr marL="742950" lvl="1" indent="-285750">
              <a:buFont typeface="Arial" panose="020B0604020202020204" pitchFamily="34" charset="0"/>
              <a:buChar char="•"/>
            </a:pPr>
            <a:r>
              <a:rPr lang="en-GB" sz="2000" dirty="0">
                <a:solidFill>
                  <a:schemeClr val="accent1">
                    <a:lumMod val="50000"/>
                  </a:schemeClr>
                </a:solidFill>
                <a:latin typeface="GillSans" pitchFamily="2" charset="0"/>
              </a:rPr>
              <a:t>Severe	6%</a:t>
            </a:r>
          </a:p>
        </p:txBody>
      </p:sp>
      <p:sp>
        <p:nvSpPr>
          <p:cNvPr id="8" name="Rectangle 7">
            <a:extLst>
              <a:ext uri="{FF2B5EF4-FFF2-40B4-BE49-F238E27FC236}">
                <a16:creationId xmlns:a16="http://schemas.microsoft.com/office/drawing/2014/main" id="{FA39AA87-B877-4893-B06B-B233D7114105}"/>
              </a:ext>
            </a:extLst>
          </p:cNvPr>
          <p:cNvSpPr/>
          <p:nvPr/>
        </p:nvSpPr>
        <p:spPr>
          <a:xfrm>
            <a:off x="8923631" y="5780248"/>
            <a:ext cx="2716691" cy="400110"/>
          </a:xfrm>
          <a:prstGeom prst="rect">
            <a:avLst/>
          </a:prstGeom>
        </p:spPr>
        <p:txBody>
          <a:bodyPr wrap="square">
            <a:spAutoFit/>
          </a:bodyPr>
          <a:lstStyle/>
          <a:p>
            <a:pPr marL="0" lvl="8"/>
            <a:r>
              <a:rPr lang="en-GB" sz="2000" dirty="0" err="1">
                <a:solidFill>
                  <a:schemeClr val="accent1">
                    <a:lumMod val="50000"/>
                  </a:schemeClr>
                </a:solidFill>
                <a:latin typeface="GillSans" pitchFamily="2" charset="0"/>
              </a:rPr>
              <a:t>Vertommen</a:t>
            </a:r>
            <a:r>
              <a:rPr lang="en-GB" sz="2000" dirty="0">
                <a:solidFill>
                  <a:schemeClr val="accent1">
                    <a:lumMod val="50000"/>
                  </a:schemeClr>
                </a:solidFill>
                <a:latin typeface="GillSans" pitchFamily="2" charset="0"/>
              </a:rPr>
              <a:t> et al., 2016</a:t>
            </a:r>
          </a:p>
        </p:txBody>
      </p:sp>
      <p:sp>
        <p:nvSpPr>
          <p:cNvPr id="11" name="Arrow: Right 10">
            <a:extLst>
              <a:ext uri="{FF2B5EF4-FFF2-40B4-BE49-F238E27FC236}">
                <a16:creationId xmlns:a16="http://schemas.microsoft.com/office/drawing/2014/main" id="{8F480A26-4965-4DF0-9E57-D89CF53AF3FD}"/>
              </a:ext>
            </a:extLst>
          </p:cNvPr>
          <p:cNvSpPr/>
          <p:nvPr/>
        </p:nvSpPr>
        <p:spPr>
          <a:xfrm>
            <a:off x="5675576" y="2941585"/>
            <a:ext cx="352691" cy="23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9DC8E66E-236A-42EF-9F0A-E0EED3EDE4B1}"/>
              </a:ext>
            </a:extLst>
          </p:cNvPr>
          <p:cNvSpPr/>
          <p:nvPr/>
        </p:nvSpPr>
        <p:spPr>
          <a:xfrm>
            <a:off x="5719362" y="4233021"/>
            <a:ext cx="352691" cy="23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06F8F966-1EF7-4144-9CF2-788D064A2192}"/>
              </a:ext>
            </a:extLst>
          </p:cNvPr>
          <p:cNvSpPr/>
          <p:nvPr/>
        </p:nvSpPr>
        <p:spPr>
          <a:xfrm>
            <a:off x="5719362" y="5439655"/>
            <a:ext cx="352691" cy="23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711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4:</a:t>
            </a:r>
          </a:p>
        </p:txBody>
      </p:sp>
      <p:sp>
        <p:nvSpPr>
          <p:cNvPr id="9" name="Rectangle 8">
            <a:extLst>
              <a:ext uri="{FF2B5EF4-FFF2-40B4-BE49-F238E27FC236}">
                <a16:creationId xmlns:a16="http://schemas.microsoft.com/office/drawing/2014/main" id="{86F84C82-0C8D-47D6-8F8B-A27812549F1C}"/>
              </a:ext>
            </a:extLst>
          </p:cNvPr>
          <p:cNvSpPr/>
          <p:nvPr/>
        </p:nvSpPr>
        <p:spPr>
          <a:xfrm>
            <a:off x="2717073" y="3706072"/>
            <a:ext cx="7545975" cy="1015663"/>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In small groups, study the classification of severity of sexual harassment (slide 9) and create additional examples for severity based on frequency  </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Introduction to the Ethics of Sports Governance</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425233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461553" y="1959117"/>
            <a:ext cx="10206447"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Recommendations (Mountjoy et al., 2016, IOC Consensus Statement)</a:t>
            </a: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graphicFrame>
        <p:nvGraphicFramePr>
          <p:cNvPr id="9" name="Θέση περιεχομένου 8"/>
          <p:cNvGraphicFramePr>
            <a:graphicFrameLocks/>
          </p:cNvGraphicFramePr>
          <p:nvPr>
            <p:extLst>
              <p:ext uri="{D42A27DB-BD31-4B8C-83A1-F6EECF244321}">
                <p14:modId xmlns:p14="http://schemas.microsoft.com/office/powerpoint/2010/main" val="3590069542"/>
              </p:ext>
            </p:extLst>
          </p:nvPr>
        </p:nvGraphicFramePr>
        <p:xfrm>
          <a:off x="461553" y="2539028"/>
          <a:ext cx="10972800" cy="3874540"/>
        </p:xfrm>
        <a:graphic>
          <a:graphicData uri="http://schemas.openxmlformats.org/drawingml/2006/table">
            <a:tbl>
              <a:tblPr firstRow="1" firstCol="1" bandRow="1">
                <a:tableStyleId>{69012ECD-51FC-41F1-AA8D-1B2483CD663E}</a:tableStyleId>
              </a:tblPr>
              <a:tblGrid>
                <a:gridCol w="5429767">
                  <a:extLst>
                    <a:ext uri="{9D8B030D-6E8A-4147-A177-3AD203B41FA5}">
                      <a16:colId xmlns:a16="http://schemas.microsoft.com/office/drawing/2014/main" val="20000"/>
                    </a:ext>
                  </a:extLst>
                </a:gridCol>
                <a:gridCol w="5543033">
                  <a:extLst>
                    <a:ext uri="{9D8B030D-6E8A-4147-A177-3AD203B41FA5}">
                      <a16:colId xmlns:a16="http://schemas.microsoft.com/office/drawing/2014/main" val="20001"/>
                    </a:ext>
                  </a:extLst>
                </a:gridCol>
              </a:tblGrid>
              <a:tr h="1026910">
                <a:tc>
                  <a:txBody>
                    <a:bodyPr/>
                    <a:lstStyle/>
                    <a:p>
                      <a:pPr>
                        <a:lnSpc>
                          <a:spcPct val="100000"/>
                        </a:lnSpc>
                        <a:spcAft>
                          <a:spcPts val="0"/>
                        </a:spcAft>
                      </a:pPr>
                      <a:r>
                        <a:rPr lang="en-US" sz="1800" b="1" dirty="0">
                          <a:solidFill>
                            <a:schemeClr val="tx1"/>
                          </a:solidFill>
                          <a:effectLst/>
                          <a:latin typeface="Calibri"/>
                          <a:ea typeface="Calibri"/>
                          <a:cs typeface="Times New Roman"/>
                        </a:rPr>
                        <a:t>Sport</a:t>
                      </a:r>
                      <a:r>
                        <a:rPr lang="en-US" sz="1800" b="1" baseline="0" dirty="0">
                          <a:solidFill>
                            <a:schemeClr val="tx1"/>
                          </a:solidFill>
                          <a:effectLst/>
                          <a:latin typeface="Calibri"/>
                          <a:ea typeface="Calibri"/>
                          <a:cs typeface="Times New Roman"/>
                        </a:rPr>
                        <a:t> Organizations</a:t>
                      </a:r>
                    </a:p>
                    <a:p>
                      <a:pPr>
                        <a:lnSpc>
                          <a:spcPct val="100000"/>
                        </a:lnSpc>
                        <a:spcAft>
                          <a:spcPts val="0"/>
                        </a:spcAft>
                      </a:pPr>
                      <a:r>
                        <a:rPr lang="en-US" sz="1600" b="0" dirty="0">
                          <a:solidFill>
                            <a:schemeClr val="tx1"/>
                          </a:solidFill>
                          <a:effectLst/>
                          <a:latin typeface="Calibri"/>
                          <a:ea typeface="Calibri"/>
                          <a:cs typeface="Times New Roman"/>
                        </a:rPr>
                        <a:t>                      Implement</a:t>
                      </a:r>
                      <a:r>
                        <a:rPr lang="en-US" sz="1600" b="0" baseline="0" dirty="0">
                          <a:solidFill>
                            <a:schemeClr val="tx1"/>
                          </a:solidFill>
                          <a:effectLst/>
                          <a:latin typeface="Calibri"/>
                          <a:ea typeface="Calibri"/>
                          <a:cs typeface="Times New Roman"/>
                        </a:rPr>
                        <a:t> and monitor policies and procedures for safe                   </a:t>
                      </a:r>
                    </a:p>
                    <a:p>
                      <a:pPr>
                        <a:lnSpc>
                          <a:spcPct val="100000"/>
                        </a:lnSpc>
                        <a:spcAft>
                          <a:spcPts val="0"/>
                        </a:spcAft>
                      </a:pPr>
                      <a:r>
                        <a:rPr lang="en-US" sz="1600" b="0" baseline="0" dirty="0">
                          <a:solidFill>
                            <a:schemeClr val="tx1"/>
                          </a:solidFill>
                          <a:effectLst/>
                          <a:latin typeface="Calibri"/>
                          <a:ea typeface="Calibri"/>
                          <a:cs typeface="Times New Roman"/>
                        </a:rPr>
                        <a:t>                       sport that:</a:t>
                      </a:r>
                      <a:endParaRPr lang="el-GR" sz="1600" b="0" dirty="0">
                        <a:solidFill>
                          <a:schemeClr val="tx1"/>
                        </a:solidFill>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solidFill>
                      <a:schemeClr val="bg1"/>
                    </a:solidFill>
                  </a:tcPr>
                </a:tc>
                <a:tc>
                  <a:txBody>
                    <a:bodyPr/>
                    <a:lstStyle/>
                    <a:p>
                      <a:pPr>
                        <a:lnSpc>
                          <a:spcPct val="100000"/>
                        </a:lnSpc>
                        <a:spcAft>
                          <a:spcPts val="0"/>
                        </a:spcAft>
                      </a:pPr>
                      <a:r>
                        <a:rPr lang="en-US" sz="1800" b="1" dirty="0">
                          <a:solidFill>
                            <a:schemeClr val="tx1"/>
                          </a:solidFill>
                          <a:effectLst/>
                          <a:latin typeface="Calibri"/>
                          <a:ea typeface="Calibri"/>
                          <a:cs typeface="Times New Roman"/>
                        </a:rPr>
                        <a:t>Athletes</a:t>
                      </a:r>
                      <a:endParaRPr lang="el-GR" sz="1800" b="1" dirty="0">
                        <a:solidFill>
                          <a:schemeClr val="tx1"/>
                        </a:solidFill>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0"/>
                  </a:ext>
                </a:extLst>
              </a:tr>
              <a:tr h="684606">
                <a:tc>
                  <a:txBody>
                    <a:bodyPr/>
                    <a:lstStyle/>
                    <a:p>
                      <a:pPr>
                        <a:lnSpc>
                          <a:spcPct val="100000"/>
                        </a:lnSpc>
                        <a:spcAft>
                          <a:spcPts val="0"/>
                        </a:spcAft>
                      </a:pPr>
                      <a:r>
                        <a:rPr lang="en-US" sz="1600" b="0" dirty="0">
                          <a:effectLst/>
                          <a:latin typeface="Calibri"/>
                          <a:ea typeface="Calibri"/>
                          <a:cs typeface="Times New Roman"/>
                        </a:rPr>
                        <a:t>Identify who has responsibility for implementation</a:t>
                      </a:r>
                      <a:endParaRPr lang="el-GR" sz="1600" b="0" dirty="0">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latin typeface="Calibri"/>
                          <a:ea typeface="Calibri"/>
                          <a:cs typeface="Times New Roman"/>
                        </a:rPr>
                        <a:t>Know your rights and responsibilities with regard to the prevention</a:t>
                      </a:r>
                      <a:r>
                        <a:rPr lang="en-US" sz="1600" baseline="0" dirty="0">
                          <a:effectLst/>
                          <a:latin typeface="Calibri"/>
                          <a:ea typeface="Calibri"/>
                          <a:cs typeface="Times New Roman"/>
                        </a:rPr>
                        <a:t> and reporting of non-accidental violence</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84606">
                <a:tc>
                  <a:txBody>
                    <a:bodyPr/>
                    <a:lstStyle/>
                    <a:p>
                      <a:pPr>
                        <a:lnSpc>
                          <a:spcPct val="100000"/>
                        </a:lnSpc>
                        <a:spcAft>
                          <a:spcPts val="0"/>
                        </a:spcAft>
                      </a:pPr>
                      <a:r>
                        <a:rPr lang="en-US" sz="1600" b="0" dirty="0">
                          <a:effectLst/>
                          <a:latin typeface="Calibri"/>
                          <a:ea typeface="Calibri"/>
                          <a:cs typeface="Times New Roman"/>
                        </a:rPr>
                        <a:t>Specify what constitutes</a:t>
                      </a:r>
                      <a:r>
                        <a:rPr lang="en-US" sz="1600" b="0" baseline="0" dirty="0">
                          <a:effectLst/>
                          <a:latin typeface="Calibri"/>
                          <a:ea typeface="Calibri"/>
                          <a:cs typeface="Times New Roman"/>
                        </a:rPr>
                        <a:t> a violation and specify the range of consequences</a:t>
                      </a:r>
                      <a:endParaRPr lang="el-GR" sz="1600" b="0" dirty="0">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latin typeface="Calibri"/>
                          <a:ea typeface="Calibri"/>
                          <a:cs typeface="Times New Roman"/>
                        </a:rPr>
                        <a:t>Identify your support systems</a:t>
                      </a:r>
                      <a:r>
                        <a:rPr lang="en-US" sz="1600" baseline="0" dirty="0">
                          <a:effectLst/>
                          <a:latin typeface="Calibri"/>
                          <a:ea typeface="Calibri"/>
                          <a:cs typeface="Times New Roman"/>
                        </a:rPr>
                        <a:t> among and beyond entourage members </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684606">
                <a:tc>
                  <a:txBody>
                    <a:bodyPr/>
                    <a:lstStyle/>
                    <a:p>
                      <a:pPr>
                        <a:lnSpc>
                          <a:spcPct val="100000"/>
                        </a:lnSpc>
                        <a:spcAft>
                          <a:spcPts val="0"/>
                        </a:spcAft>
                      </a:pPr>
                      <a:r>
                        <a:rPr lang="en-US" sz="1600" b="0" dirty="0">
                          <a:effectLst/>
                          <a:latin typeface="Calibri"/>
                          <a:ea typeface="Calibri"/>
                          <a:cs typeface="Times New Roman"/>
                        </a:rPr>
                        <a:t>Detail a response system for handling athlete/whistleblower concerns</a:t>
                      </a:r>
                      <a:r>
                        <a:rPr lang="en-US" sz="1600" b="0" baseline="0" dirty="0">
                          <a:effectLst/>
                          <a:latin typeface="Calibri"/>
                          <a:ea typeface="Calibri"/>
                          <a:cs typeface="Times New Roman"/>
                        </a:rPr>
                        <a:t> and complaints, with reporting and referral mechanisms  </a:t>
                      </a:r>
                      <a:endParaRPr lang="el-GR" sz="1600" b="0" dirty="0">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latin typeface="Calibri"/>
                          <a:ea typeface="Calibri"/>
                          <a:cs typeface="Times New Roman"/>
                        </a:rPr>
                        <a:t>Support your peers and encourage</a:t>
                      </a:r>
                      <a:r>
                        <a:rPr lang="en-US" sz="1600" baseline="0" dirty="0">
                          <a:effectLst/>
                          <a:latin typeface="Calibri"/>
                          <a:ea typeface="Calibri"/>
                          <a:cs typeface="Times New Roman"/>
                        </a:rPr>
                        <a:t> them to speak out if they witness or experience non- accidental violence</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746898">
                <a:tc>
                  <a:txBody>
                    <a:bodyPr/>
                    <a:lstStyle/>
                    <a:p>
                      <a:pPr>
                        <a:lnSpc>
                          <a:spcPct val="100000"/>
                        </a:lnSpc>
                        <a:spcAft>
                          <a:spcPts val="0"/>
                        </a:spcAft>
                      </a:pPr>
                      <a:r>
                        <a:rPr lang="en-US" sz="1600" b="0" dirty="0">
                          <a:effectLst/>
                          <a:latin typeface="Calibri"/>
                          <a:ea typeface="Calibri"/>
                          <a:cs typeface="Times New Roman"/>
                        </a:rPr>
                        <a:t>Provide</a:t>
                      </a:r>
                      <a:r>
                        <a:rPr lang="en-US" sz="1600" b="0" baseline="0" dirty="0">
                          <a:effectLst/>
                          <a:latin typeface="Calibri"/>
                          <a:ea typeface="Calibri"/>
                          <a:cs typeface="Times New Roman"/>
                        </a:rPr>
                        <a:t> details of where to seek advice and support for all parties involved in a referral or complaint</a:t>
                      </a:r>
                      <a:endParaRPr lang="el-GR" sz="1600" b="0" dirty="0">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latin typeface="Calibri"/>
                          <a:ea typeface="Calibri"/>
                          <a:cs typeface="Times New Roman"/>
                        </a:rPr>
                        <a:t>Negotiate for a voice in decision-making for your own protection</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1020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709747" y="2590204"/>
            <a:ext cx="9007831"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Three phases of development of safeguarding policy:</a:t>
            </a:r>
          </a:p>
        </p:txBody>
      </p:sp>
      <p:sp>
        <p:nvSpPr>
          <p:cNvPr id="12" name="Rectangle 11">
            <a:extLst>
              <a:ext uri="{FF2B5EF4-FFF2-40B4-BE49-F238E27FC236}">
                <a16:creationId xmlns:a16="http://schemas.microsoft.com/office/drawing/2014/main" id="{3B47C91A-CC71-46E9-B26A-9B9B76C753C2}"/>
              </a:ext>
            </a:extLst>
          </p:cNvPr>
          <p:cNvSpPr/>
          <p:nvPr/>
        </p:nvSpPr>
        <p:spPr>
          <a:xfrm>
            <a:off x="709747" y="3730483"/>
            <a:ext cx="10772503" cy="1569660"/>
          </a:xfrm>
          <a:prstGeom prst="rect">
            <a:avLst/>
          </a:prstGeom>
        </p:spPr>
        <p:txBody>
          <a:bodyPr wrap="square">
            <a:spAutoFit/>
          </a:bodyPr>
          <a:lstStyle/>
          <a:p>
            <a:pPr marL="342900" lvl="0" indent="-342900">
              <a:buFont typeface="Arial" panose="020B0604020202020204" pitchFamily="34" charset="0"/>
              <a:buChar char="•"/>
            </a:pPr>
            <a:r>
              <a:rPr lang="en-GB" sz="2400" dirty="0">
                <a:solidFill>
                  <a:schemeClr val="accent1">
                    <a:lumMod val="50000"/>
                  </a:schemeClr>
                </a:solidFill>
                <a:latin typeface="GillSans" pitchFamily="2" charset="0"/>
              </a:rPr>
              <a:t>Development of policies and procedures</a:t>
            </a:r>
          </a:p>
          <a:p>
            <a:pPr marL="342900" lvl="0" indent="-342900">
              <a:buFont typeface="Arial" panose="020B0604020202020204" pitchFamily="34" charset="0"/>
              <a:buChar char="•"/>
            </a:pPr>
            <a:r>
              <a:rPr lang="en-GB" sz="2400" dirty="0">
                <a:solidFill>
                  <a:schemeClr val="accent1">
                    <a:lumMod val="50000"/>
                  </a:schemeClr>
                </a:solidFill>
                <a:latin typeface="GillSans" pitchFamily="2" charset="0"/>
              </a:rPr>
              <a:t>Prevention mechanisms</a:t>
            </a:r>
          </a:p>
          <a:p>
            <a:pPr marL="342900" lvl="0" indent="-342900">
              <a:buFont typeface="Arial" panose="020B0604020202020204" pitchFamily="34" charset="0"/>
              <a:buChar char="•"/>
            </a:pPr>
            <a:r>
              <a:rPr lang="en-GB" sz="2400" dirty="0">
                <a:solidFill>
                  <a:schemeClr val="accent1">
                    <a:lumMod val="50000"/>
                  </a:schemeClr>
                </a:solidFill>
                <a:latin typeface="GillSans" pitchFamily="2" charset="0"/>
              </a:rPr>
              <a:t>Management of reports of harassment and abuse</a:t>
            </a:r>
          </a:p>
          <a:p>
            <a:pPr lvl="0"/>
            <a:r>
              <a:rPr lang="en-GB" sz="2400" dirty="0">
                <a:solidFill>
                  <a:schemeClr val="accent1">
                    <a:lumMod val="50000"/>
                  </a:schemeClr>
                </a:solidFill>
                <a:latin typeface="GillSans" pitchFamily="2" charset="0"/>
              </a:rPr>
              <a:t>							IOC Safeguarding Toolkit </a:t>
            </a: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70491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709747" y="250183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Prevention Awareness Videos:</a:t>
            </a:r>
          </a:p>
        </p:txBody>
      </p:sp>
      <p:sp>
        <p:nvSpPr>
          <p:cNvPr id="12" name="Rectangle 11">
            <a:extLst>
              <a:ext uri="{FF2B5EF4-FFF2-40B4-BE49-F238E27FC236}">
                <a16:creationId xmlns:a16="http://schemas.microsoft.com/office/drawing/2014/main" id="{3B47C91A-CC71-46E9-B26A-9B9B76C753C2}"/>
              </a:ext>
            </a:extLst>
          </p:cNvPr>
          <p:cNvSpPr/>
          <p:nvPr/>
        </p:nvSpPr>
        <p:spPr>
          <a:xfrm>
            <a:off x="709747" y="3429000"/>
            <a:ext cx="10772503" cy="1846659"/>
          </a:xfrm>
          <a:prstGeom prst="rect">
            <a:avLst/>
          </a:prstGeom>
        </p:spPr>
        <p:txBody>
          <a:bodyPr wrap="square">
            <a:spAutoFit/>
          </a:bodyPr>
          <a:lstStyle/>
          <a:p>
            <a:pPr marL="342900" lvl="0" indent="-342900">
              <a:buFont typeface="Arial" panose="020B0604020202020204" pitchFamily="34" charset="0"/>
              <a:buChar char="•"/>
            </a:pPr>
            <a:r>
              <a:rPr lang="en-GB" sz="2400" dirty="0">
                <a:solidFill>
                  <a:schemeClr val="accent1">
                    <a:lumMod val="50000"/>
                  </a:schemeClr>
                </a:solidFill>
                <a:latin typeface="GillSans" pitchFamily="2" charset="0"/>
              </a:rPr>
              <a:t>Start to Talk</a:t>
            </a:r>
          </a:p>
          <a:p>
            <a:pPr marL="342900" lvl="0" indent="-342900">
              <a:buFont typeface="Arial" panose="020B0604020202020204" pitchFamily="34" charset="0"/>
              <a:buChar char="•"/>
            </a:pPr>
            <a:r>
              <a:rPr lang="en-GB" sz="2400" dirty="0">
                <a:solidFill>
                  <a:schemeClr val="accent1">
                    <a:lumMod val="50000"/>
                  </a:schemeClr>
                </a:solidFill>
                <a:latin typeface="GillSans" pitchFamily="2" charset="0"/>
                <a:hlinkClick r:id="rId5"/>
              </a:rPr>
              <a:t>https://player.vimeo.com/video/261496328</a:t>
            </a:r>
            <a:endParaRPr lang="en-GB" sz="2400" dirty="0">
              <a:solidFill>
                <a:schemeClr val="accent1">
                  <a:lumMod val="50000"/>
                </a:schemeClr>
              </a:solidFill>
              <a:latin typeface="GillSans" pitchFamily="2" charset="0"/>
            </a:endParaRPr>
          </a:p>
          <a:p>
            <a:pPr marL="342900" lvl="0" indent="-342900">
              <a:buFont typeface="Arial" panose="020B0604020202020204" pitchFamily="34" charset="0"/>
              <a:buChar char="•"/>
            </a:pPr>
            <a:endParaRPr lang="en-GB" sz="2400" dirty="0">
              <a:solidFill>
                <a:schemeClr val="accent1">
                  <a:lumMod val="50000"/>
                </a:schemeClr>
              </a:solidFill>
              <a:latin typeface="GillSans" pitchFamily="2" charset="0"/>
            </a:endParaRPr>
          </a:p>
          <a:p>
            <a:pPr marL="342900" lvl="0" indent="-342900">
              <a:buFont typeface="Arial" panose="020B0604020202020204" pitchFamily="34" charset="0"/>
              <a:buChar char="•"/>
            </a:pPr>
            <a:r>
              <a:rPr lang="en-GB" sz="2400" dirty="0">
                <a:solidFill>
                  <a:schemeClr val="accent1">
                    <a:lumMod val="50000"/>
                  </a:schemeClr>
                </a:solidFill>
                <a:latin typeface="GillSans" pitchFamily="2" charset="0"/>
              </a:rPr>
              <a:t>Norwegian Olympic Committee (5 short films)</a:t>
            </a:r>
          </a:p>
          <a:p>
            <a:pPr marL="342900" lvl="0" indent="-342900">
              <a:buFont typeface="Arial" panose="020B0604020202020204" pitchFamily="34" charset="0"/>
              <a:buChar char="•"/>
            </a:pPr>
            <a:r>
              <a:rPr lang="el-GR" dirty="0">
                <a:hlinkClick r:id="rId6"/>
              </a:rPr>
              <a:t>https://www.idrettsforbundet.no/english/the-role-of-the-coach</a:t>
            </a:r>
            <a:r>
              <a:rPr lang="en-GB" dirty="0">
                <a:solidFill>
                  <a:schemeClr val="accent1">
                    <a:lumMod val="50000"/>
                  </a:schemeClr>
                </a:solidFill>
                <a:latin typeface="GillSans" pitchFamily="2" charset="0"/>
              </a:rPr>
              <a:t> </a:t>
            </a: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772539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243841" y="1334119"/>
            <a:ext cx="8334103" cy="523220"/>
          </a:xfrm>
          <a:prstGeom prst="rect">
            <a:avLst/>
          </a:prstGeom>
          <a:noFill/>
        </p:spPr>
        <p:txBody>
          <a:bodyPr wrap="square" rtlCol="0">
            <a:spAutoFit/>
          </a:bodyPr>
          <a:lstStyle/>
          <a:p>
            <a:r>
              <a:rPr lang="en-GB" sz="2800" dirty="0">
                <a:solidFill>
                  <a:schemeClr val="accent1">
                    <a:lumMod val="50000"/>
                  </a:schemeClr>
                </a:solidFill>
                <a:latin typeface="GillSans" pitchFamily="2" charset="0"/>
              </a:rPr>
              <a:t>References / Further Reading:</a:t>
            </a:r>
          </a:p>
        </p:txBody>
      </p:sp>
      <p:sp>
        <p:nvSpPr>
          <p:cNvPr id="12" name="Rectangle 11">
            <a:extLst>
              <a:ext uri="{FF2B5EF4-FFF2-40B4-BE49-F238E27FC236}">
                <a16:creationId xmlns:a16="http://schemas.microsoft.com/office/drawing/2014/main" id="{3B47C91A-CC71-46E9-B26A-9B9B76C753C2}"/>
              </a:ext>
            </a:extLst>
          </p:cNvPr>
          <p:cNvSpPr/>
          <p:nvPr/>
        </p:nvSpPr>
        <p:spPr>
          <a:xfrm>
            <a:off x="243841" y="1856551"/>
            <a:ext cx="11795760" cy="5047536"/>
          </a:xfrm>
          <a:prstGeom prst="rect">
            <a:avLst/>
          </a:prstGeom>
        </p:spPr>
        <p:txBody>
          <a:bodyPr wrap="square">
            <a:spAutoFit/>
          </a:bodyPr>
          <a:lstStyle/>
          <a:p>
            <a:r>
              <a:rPr lang="en-GB" sz="1400" dirty="0">
                <a:solidFill>
                  <a:schemeClr val="accent1">
                    <a:lumMod val="50000"/>
                  </a:schemeClr>
                </a:solidFill>
              </a:rPr>
              <a:t>Fasting, K. Brackenridge, C., &amp; </a:t>
            </a:r>
            <a:r>
              <a:rPr lang="en-GB" sz="1400" dirty="0" err="1">
                <a:solidFill>
                  <a:schemeClr val="accent1">
                    <a:lumMod val="50000"/>
                  </a:schemeClr>
                </a:solidFill>
              </a:rPr>
              <a:t>Walseth</a:t>
            </a:r>
            <a:r>
              <a:rPr lang="en-GB" sz="1400" dirty="0">
                <a:solidFill>
                  <a:schemeClr val="accent1">
                    <a:lumMod val="50000"/>
                  </a:schemeClr>
                </a:solidFill>
              </a:rPr>
              <a:t>, K. (2007). Women athletes personal  responses to sexual harassment in sport. </a:t>
            </a:r>
            <a:r>
              <a:rPr lang="en-GB" sz="1400" i="1" dirty="0">
                <a:solidFill>
                  <a:schemeClr val="accent1">
                    <a:lumMod val="50000"/>
                  </a:schemeClr>
                </a:solidFill>
              </a:rPr>
              <a:t>Journal of Applied Sport Psychology</a:t>
            </a:r>
            <a:r>
              <a:rPr lang="en-GB" sz="1400" dirty="0">
                <a:solidFill>
                  <a:schemeClr val="accent1">
                    <a:lumMod val="50000"/>
                  </a:schemeClr>
                </a:solidFill>
              </a:rPr>
              <a:t>, 19, 413- 433</a:t>
            </a:r>
          </a:p>
          <a:p>
            <a:endParaRPr lang="en-GB" sz="1400" dirty="0">
              <a:solidFill>
                <a:schemeClr val="accent1">
                  <a:lumMod val="50000"/>
                </a:schemeClr>
              </a:solidFill>
            </a:endParaRPr>
          </a:p>
          <a:p>
            <a:r>
              <a:rPr lang="en-GB" sz="1400" dirty="0">
                <a:solidFill>
                  <a:schemeClr val="accent1">
                    <a:lumMod val="50000"/>
                  </a:schemeClr>
                </a:solidFill>
              </a:rPr>
              <a:t>Fasting, K., Chroni, S., </a:t>
            </a:r>
            <a:r>
              <a:rPr lang="en-GB" sz="1400" dirty="0" err="1">
                <a:solidFill>
                  <a:schemeClr val="accent1">
                    <a:lumMod val="50000"/>
                  </a:schemeClr>
                </a:solidFill>
              </a:rPr>
              <a:t>Helvik</a:t>
            </a:r>
            <a:r>
              <a:rPr lang="en-GB" sz="1400" dirty="0">
                <a:solidFill>
                  <a:schemeClr val="accent1">
                    <a:lumMod val="50000"/>
                  </a:schemeClr>
                </a:solidFill>
              </a:rPr>
              <a:t>, S.E. &amp; </a:t>
            </a:r>
            <a:r>
              <a:rPr lang="en-GB" sz="1400" dirty="0" err="1">
                <a:solidFill>
                  <a:schemeClr val="accent1">
                    <a:lumMod val="50000"/>
                  </a:schemeClr>
                </a:solidFill>
              </a:rPr>
              <a:t>Knorre</a:t>
            </a:r>
            <a:r>
              <a:rPr lang="en-GB" sz="1400" dirty="0">
                <a:solidFill>
                  <a:schemeClr val="accent1">
                    <a:lumMod val="50000"/>
                  </a:schemeClr>
                </a:solidFill>
              </a:rPr>
              <a:t>, N.  (2010). Sexual harassment in sport towards females in three European countries. </a:t>
            </a:r>
            <a:r>
              <a:rPr lang="en-GB" sz="1400" i="1" dirty="0">
                <a:solidFill>
                  <a:schemeClr val="accent1">
                    <a:lumMod val="50000"/>
                  </a:schemeClr>
                </a:solidFill>
              </a:rPr>
              <a:t>International Review for the Sociology of Sport</a:t>
            </a:r>
            <a:r>
              <a:rPr lang="en-GB" sz="1400" dirty="0">
                <a:solidFill>
                  <a:schemeClr val="accent1">
                    <a:lumMod val="50000"/>
                  </a:schemeClr>
                </a:solidFill>
              </a:rPr>
              <a:t>, 46, 76-89.</a:t>
            </a:r>
            <a:endParaRPr lang="el-GR" sz="1400" dirty="0">
              <a:solidFill>
                <a:schemeClr val="accent1">
                  <a:lumMod val="50000"/>
                </a:schemeClr>
              </a:solidFill>
            </a:endParaRPr>
          </a:p>
          <a:p>
            <a:endParaRPr lang="en-GB" sz="1400" dirty="0">
              <a:solidFill>
                <a:schemeClr val="accent1">
                  <a:lumMod val="50000"/>
                </a:schemeClr>
              </a:solidFill>
            </a:endParaRPr>
          </a:p>
          <a:p>
            <a:r>
              <a:rPr lang="en-GB" sz="1400" dirty="0">
                <a:solidFill>
                  <a:schemeClr val="accent1">
                    <a:lumMod val="50000"/>
                  </a:schemeClr>
                </a:solidFill>
              </a:rPr>
              <a:t>International Olympic Committee (2016). Safeguarding athletes from harassment and abuse in sport. Available from </a:t>
            </a:r>
            <a:r>
              <a:rPr lang="en-GB" sz="1400" u="sng" dirty="0">
                <a:solidFill>
                  <a:schemeClr val="accent1">
                    <a:lumMod val="50000"/>
                  </a:schemeClr>
                </a:solidFill>
                <a:hlinkClick r:id="rId5">
                  <a:extLst>
                    <a:ext uri="{A12FA001-AC4F-418D-AE19-62706E023703}">
                      <ahyp:hlinkClr xmlns:ahyp="http://schemas.microsoft.com/office/drawing/2018/hyperlinkcolor" val="tx"/>
                    </a:ext>
                  </a:extLst>
                </a:hlinkClick>
              </a:rPr>
              <a:t>https://d2g8uwgn11fzhj.cloudfront.net/wp-content/uploads/2017/10/18105952/IOC_Safeguarding_Toolkit_ENG_Screen_Full1.pdf</a:t>
            </a:r>
            <a:endParaRPr lang="el-GR" sz="1400" dirty="0">
              <a:solidFill>
                <a:schemeClr val="accent1">
                  <a:lumMod val="50000"/>
                </a:schemeClr>
              </a:solidFill>
            </a:endParaRPr>
          </a:p>
          <a:p>
            <a:endParaRPr lang="en-GB" sz="1400" dirty="0">
              <a:solidFill>
                <a:schemeClr val="accent1">
                  <a:lumMod val="50000"/>
                </a:schemeClr>
              </a:solidFill>
            </a:endParaRPr>
          </a:p>
          <a:p>
            <a:r>
              <a:rPr lang="en-GB" sz="1400" dirty="0" err="1">
                <a:solidFill>
                  <a:schemeClr val="accent1">
                    <a:lumMod val="50000"/>
                  </a:schemeClr>
                </a:solidFill>
              </a:rPr>
              <a:t>Mountjoy</a:t>
            </a:r>
            <a:r>
              <a:rPr lang="en-GB" sz="1400" dirty="0">
                <a:solidFill>
                  <a:schemeClr val="accent1">
                    <a:lumMod val="50000"/>
                  </a:schemeClr>
                </a:solidFill>
              </a:rPr>
              <a:t> M, Brackenridge C, Arrington M, et al. Br J. (2016)  International Olympic Committee consensus statement: harassment and abuse (non-accidental</a:t>
            </a:r>
            <a:br>
              <a:rPr lang="en-GB" sz="1400" dirty="0">
                <a:solidFill>
                  <a:schemeClr val="accent1">
                    <a:lumMod val="50000"/>
                  </a:schemeClr>
                </a:solidFill>
              </a:rPr>
            </a:br>
            <a:r>
              <a:rPr lang="en-GB" sz="1400" dirty="0">
                <a:solidFill>
                  <a:schemeClr val="accent1">
                    <a:lumMod val="50000"/>
                  </a:schemeClr>
                </a:solidFill>
              </a:rPr>
              <a:t>violence) in sport. </a:t>
            </a:r>
            <a:r>
              <a:rPr lang="en-GB" sz="1400" i="1" dirty="0">
                <a:solidFill>
                  <a:schemeClr val="accent1">
                    <a:lumMod val="50000"/>
                  </a:schemeClr>
                </a:solidFill>
              </a:rPr>
              <a:t>Sports Medicine</a:t>
            </a:r>
            <a:r>
              <a:rPr lang="en-GB" sz="1400" dirty="0">
                <a:solidFill>
                  <a:schemeClr val="accent1">
                    <a:lumMod val="50000"/>
                  </a:schemeClr>
                </a:solidFill>
              </a:rPr>
              <a:t>, 2016; 50:1019–</a:t>
            </a:r>
            <a:r>
              <a:rPr lang="el-GR" sz="1400" dirty="0">
                <a:solidFill>
                  <a:schemeClr val="accent1">
                    <a:lumMod val="50000"/>
                  </a:schemeClr>
                </a:solidFill>
              </a:rPr>
              <a:t> </a:t>
            </a:r>
            <a:r>
              <a:rPr lang="en-GB" sz="1400" dirty="0">
                <a:solidFill>
                  <a:schemeClr val="accent1">
                    <a:lumMod val="50000"/>
                  </a:schemeClr>
                </a:solidFill>
              </a:rPr>
              <a:t> 1029.</a:t>
            </a:r>
            <a:endParaRPr lang="el-GR" sz="1400" dirty="0">
              <a:solidFill>
                <a:schemeClr val="accent1">
                  <a:lumMod val="50000"/>
                </a:schemeClr>
              </a:solidFill>
            </a:endParaRPr>
          </a:p>
          <a:p>
            <a:endParaRPr lang="en-GB" sz="1400" dirty="0">
              <a:solidFill>
                <a:schemeClr val="accent1">
                  <a:lumMod val="50000"/>
                </a:schemeClr>
              </a:solidFill>
            </a:endParaRPr>
          </a:p>
          <a:p>
            <a:r>
              <a:rPr lang="en-US" sz="1400" dirty="0">
                <a:solidFill>
                  <a:schemeClr val="accent1">
                    <a:lumMod val="50000"/>
                  </a:schemeClr>
                </a:solidFill>
              </a:rPr>
              <a:t>Stafford, A., Alexander, K., &amp; Fry, D. (2015). There was something that wasn’t right because  that was the only place I was treated like that: Children and young people’s experiences of emotional harm in sport. </a:t>
            </a:r>
            <a:r>
              <a:rPr lang="en-US" sz="1400" i="1" dirty="0">
                <a:solidFill>
                  <a:schemeClr val="accent1">
                    <a:lumMod val="50000"/>
                  </a:schemeClr>
                </a:solidFill>
              </a:rPr>
              <a:t>Childhood</a:t>
            </a:r>
            <a:r>
              <a:rPr lang="en-US" sz="1400" dirty="0">
                <a:solidFill>
                  <a:schemeClr val="accent1">
                    <a:lumMod val="50000"/>
                  </a:schemeClr>
                </a:solidFill>
              </a:rPr>
              <a:t>. 22 (1): 121-137.</a:t>
            </a:r>
            <a:endParaRPr lang="el-GR" sz="1400" dirty="0">
              <a:solidFill>
                <a:schemeClr val="accent1">
                  <a:lumMod val="50000"/>
                </a:schemeClr>
              </a:solidFill>
            </a:endParaRPr>
          </a:p>
          <a:p>
            <a:endParaRPr lang="el-GR" sz="1400" dirty="0">
              <a:solidFill>
                <a:schemeClr val="accent1">
                  <a:lumMod val="50000"/>
                </a:schemeClr>
              </a:solidFill>
            </a:endParaRPr>
          </a:p>
          <a:p>
            <a:r>
              <a:rPr lang="en-GB" sz="1400" dirty="0" err="1">
                <a:solidFill>
                  <a:schemeClr val="accent1">
                    <a:lumMod val="50000"/>
                  </a:schemeClr>
                </a:solidFill>
              </a:rPr>
              <a:t>Vertommen</a:t>
            </a:r>
            <a:r>
              <a:rPr lang="en-GB" sz="1400" dirty="0">
                <a:solidFill>
                  <a:schemeClr val="accent1">
                    <a:lumMod val="50000"/>
                  </a:schemeClr>
                </a:solidFill>
              </a:rPr>
              <a:t> T. et al. (2018) Severe interpersonal violence against children in sport: Associated mental health problems and quality of life in adulthood. </a:t>
            </a:r>
            <a:r>
              <a:rPr lang="en-GB" sz="1400" i="1" dirty="0">
                <a:solidFill>
                  <a:schemeClr val="accent1">
                    <a:lumMod val="50000"/>
                  </a:schemeClr>
                </a:solidFill>
              </a:rPr>
              <a:t>Child Abuse and Neglect</a:t>
            </a:r>
            <a:r>
              <a:rPr lang="en-GB" sz="1400" dirty="0">
                <a:solidFill>
                  <a:schemeClr val="accent1">
                    <a:lumMod val="50000"/>
                  </a:schemeClr>
                </a:solidFill>
              </a:rPr>
              <a:t>, 76, 459-468</a:t>
            </a:r>
            <a:endParaRPr lang="el-GR" sz="1400" dirty="0">
              <a:solidFill>
                <a:schemeClr val="accent1">
                  <a:lumMod val="50000"/>
                </a:schemeClr>
              </a:solidFill>
            </a:endParaRPr>
          </a:p>
          <a:p>
            <a:endParaRPr lang="en-GB" sz="1400" dirty="0">
              <a:solidFill>
                <a:schemeClr val="accent1">
                  <a:lumMod val="50000"/>
                </a:schemeClr>
              </a:solidFill>
            </a:endParaRPr>
          </a:p>
          <a:p>
            <a:r>
              <a:rPr lang="en-GB" sz="1400" dirty="0" err="1">
                <a:solidFill>
                  <a:schemeClr val="accent1">
                    <a:lumMod val="50000"/>
                  </a:schemeClr>
                </a:solidFill>
              </a:rPr>
              <a:t>Vertommen</a:t>
            </a:r>
            <a:r>
              <a:rPr lang="en-GB" sz="1400" dirty="0">
                <a:solidFill>
                  <a:schemeClr val="accent1">
                    <a:lumMod val="50000"/>
                  </a:schemeClr>
                </a:solidFill>
              </a:rPr>
              <a:t> T. et al. (2016).  Interpersonal violence against children in sport in the Netherlands and Belgium. </a:t>
            </a:r>
            <a:r>
              <a:rPr lang="en-GB" sz="1400" i="1" dirty="0">
                <a:solidFill>
                  <a:schemeClr val="accent1">
                    <a:lumMod val="50000"/>
                  </a:schemeClr>
                </a:solidFill>
              </a:rPr>
              <a:t>Child Abuse and Neglect</a:t>
            </a:r>
            <a:r>
              <a:rPr lang="en-GB" sz="1400" dirty="0">
                <a:solidFill>
                  <a:schemeClr val="accent1">
                    <a:lumMod val="50000"/>
                  </a:schemeClr>
                </a:solidFill>
              </a:rPr>
              <a:t>, 51, 223 -236. </a:t>
            </a:r>
          </a:p>
          <a:p>
            <a:br>
              <a:rPr lang="en-GB" sz="1400" dirty="0">
                <a:solidFill>
                  <a:schemeClr val="accent1">
                    <a:lumMod val="50000"/>
                  </a:schemeClr>
                </a:solidFill>
              </a:rPr>
            </a:br>
            <a:r>
              <a:rPr lang="en-GB" sz="1400" dirty="0">
                <a:solidFill>
                  <a:schemeClr val="accent1">
                    <a:lumMod val="50000"/>
                  </a:schemeClr>
                </a:solidFill>
              </a:rPr>
              <a:t>UNICEF (2010). Protecting Children from Violence in Sport. A Review with a focus on industrialized countries. Available from: </a:t>
            </a:r>
          </a:p>
          <a:p>
            <a:r>
              <a:rPr lang="en-GB" sz="1400" u="sng" dirty="0">
                <a:solidFill>
                  <a:schemeClr val="accent1">
                    <a:lumMod val="50000"/>
                  </a:schemeClr>
                </a:solidFill>
                <a:hlinkClick r:id="rId6">
                  <a:extLst>
                    <a:ext uri="{A12FA001-AC4F-418D-AE19-62706E023703}">
                      <ahyp:hlinkClr xmlns:ahyp="http://schemas.microsoft.com/office/drawing/2018/hyperlinkcolor" val="tx"/>
                    </a:ext>
                  </a:extLst>
                </a:hlinkClick>
              </a:rPr>
              <a:t>https://www.unicef-irc.org/publications/pdf/violence_in_sport.pdf</a:t>
            </a:r>
            <a:endParaRPr lang="el-GR" sz="1400" dirty="0">
              <a:solidFill>
                <a:schemeClr val="accent1">
                  <a:lumMod val="50000"/>
                </a:schemeClr>
              </a:solidFill>
            </a:endParaRPr>
          </a:p>
          <a:p>
            <a:endParaRPr lang="en-GB" sz="1400" dirty="0">
              <a:solidFill>
                <a:schemeClr val="accent1">
                  <a:lumMod val="50000"/>
                </a:schemeClr>
              </a:solidFill>
              <a:latin typeface="GillSans" pitchFamily="2" charset="0"/>
            </a:endParaRP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75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0" y="36572"/>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5" name="TextBox 14">
            <a:extLst>
              <a:ext uri="{FF2B5EF4-FFF2-40B4-BE49-F238E27FC236}">
                <a16:creationId xmlns:a16="http://schemas.microsoft.com/office/drawing/2014/main" id="{0F571F13-D227-496F-BC63-9BF7040E3264}"/>
              </a:ext>
            </a:extLst>
          </p:cNvPr>
          <p:cNvSpPr txBox="1"/>
          <p:nvPr/>
        </p:nvSpPr>
        <p:spPr>
          <a:xfrm>
            <a:off x="1928947" y="2096992"/>
            <a:ext cx="8334103" cy="584775"/>
          </a:xfrm>
          <a:prstGeom prst="rect">
            <a:avLst/>
          </a:prstGeom>
          <a:noFill/>
        </p:spPr>
        <p:txBody>
          <a:bodyPr wrap="square" rtlCol="0">
            <a:spAutoFit/>
          </a:bodyPr>
          <a:lstStyle/>
          <a:p>
            <a:pPr algn="ctr"/>
            <a:r>
              <a:rPr lang="en-GB" sz="3200" dirty="0">
                <a:solidFill>
                  <a:schemeClr val="accent1">
                    <a:lumMod val="50000"/>
                  </a:schemeClr>
                </a:solidFill>
                <a:latin typeface="GillSans" pitchFamily="2" charset="0"/>
              </a:rPr>
              <a:t>Sexual Harassment and Abuse in Sport</a:t>
            </a:r>
          </a:p>
        </p:txBody>
      </p:sp>
      <p:sp>
        <p:nvSpPr>
          <p:cNvPr id="20" name="TextBox 19">
            <a:extLst>
              <a:ext uri="{FF2B5EF4-FFF2-40B4-BE49-F238E27FC236}">
                <a16:creationId xmlns:a16="http://schemas.microsoft.com/office/drawing/2014/main" id="{ECEEC03E-9025-4A5A-9BE8-B2EE660A9D6B}"/>
              </a:ext>
            </a:extLst>
          </p:cNvPr>
          <p:cNvSpPr txBox="1"/>
          <p:nvPr/>
        </p:nvSpPr>
        <p:spPr>
          <a:xfrm>
            <a:off x="1263929" y="2967335"/>
            <a:ext cx="2886894"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Aims and Objectives</a:t>
            </a:r>
          </a:p>
        </p:txBody>
      </p:sp>
      <p:sp>
        <p:nvSpPr>
          <p:cNvPr id="23" name="Rectangle 22">
            <a:extLst>
              <a:ext uri="{FF2B5EF4-FFF2-40B4-BE49-F238E27FC236}">
                <a16:creationId xmlns:a16="http://schemas.microsoft.com/office/drawing/2014/main" id="{1F0D9B8A-A622-4474-BF7B-A68F896EC45E}"/>
              </a:ext>
            </a:extLst>
          </p:cNvPr>
          <p:cNvSpPr/>
          <p:nvPr/>
        </p:nvSpPr>
        <p:spPr>
          <a:xfrm>
            <a:off x="1928946" y="3641135"/>
            <a:ext cx="8334103" cy="2862322"/>
          </a:xfrm>
          <a:prstGeom prst="rect">
            <a:avLst/>
          </a:prstGeom>
        </p:spPr>
        <p:txBody>
          <a:bodyPr wrap="square">
            <a:spAutoFit/>
          </a:bodyPr>
          <a:lstStyle/>
          <a:p>
            <a:pPr marL="285750" lvl="0"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Aim.  To increase students’  awareness regarding sexual harassment and abuse in sport settings</a:t>
            </a:r>
          </a:p>
          <a:p>
            <a:pPr marL="285750" lvl="0"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 </a:t>
            </a:r>
          </a:p>
          <a:p>
            <a:pPr marL="285750" lvl="0"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Objectives.   Students should be able to: </a:t>
            </a:r>
          </a:p>
          <a:p>
            <a:pPr marL="742950" lvl="1"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Identify different types of sexual harassment and abuse in sport</a:t>
            </a:r>
            <a:endParaRPr lang="el-GR" dirty="0">
              <a:solidFill>
                <a:schemeClr val="accent1">
                  <a:lumMod val="50000"/>
                </a:schemeClr>
              </a:solidFill>
            </a:endParaRPr>
          </a:p>
          <a:p>
            <a:pPr marL="742950" lvl="1"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Explain the mechanisms through which sexual harassment and abuse are manifested in sport</a:t>
            </a:r>
            <a:endParaRPr lang="el-GR" dirty="0">
              <a:solidFill>
                <a:schemeClr val="accent1">
                  <a:lumMod val="50000"/>
                </a:schemeClr>
              </a:solidFill>
            </a:endParaRPr>
          </a:p>
          <a:p>
            <a:pPr marL="742950" lvl="1"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Be aware of  the prevalence rates of sexual harassment and abuse in sport</a:t>
            </a:r>
          </a:p>
          <a:p>
            <a:pPr marL="742950" lvl="1" indent="-285750">
              <a:buFont typeface="Arial" panose="020B0604020202020204" pitchFamily="34" charset="0"/>
              <a:buChar char="•"/>
            </a:pPr>
            <a:r>
              <a:rPr lang="en-GB" dirty="0">
                <a:solidFill>
                  <a:schemeClr val="accent1">
                    <a:lumMod val="50000"/>
                  </a:schemeClr>
                </a:solidFill>
                <a:latin typeface="Gill Sans MT" panose="020B0502020104020203" pitchFamily="34" charset="0"/>
              </a:rPr>
              <a:t>Identify strategies for the prevention of Sexual Harassment and Abuse in Sport</a:t>
            </a:r>
            <a:endParaRPr lang="el-GR" dirty="0">
              <a:solidFill>
                <a:schemeClr val="accent1">
                  <a:lumMod val="50000"/>
                </a:schemeClr>
              </a:solidFill>
            </a:endParaRPr>
          </a:p>
          <a:p>
            <a:pPr marL="285750" lvl="0" indent="-285750">
              <a:buFont typeface="Arial" panose="020B0604020202020204" pitchFamily="34" charset="0"/>
              <a:buChar char="•"/>
            </a:pPr>
            <a:endParaRPr lang="en-GB" dirty="0">
              <a:solidFill>
                <a:schemeClr val="accent1">
                  <a:lumMod val="50000"/>
                </a:schemeClr>
              </a:solidFill>
              <a:latin typeface="Gill Sans MT" panose="020B0502020104020203" pitchFamily="34" charset="0"/>
            </a:endParaRPr>
          </a:p>
        </p:txBody>
      </p:sp>
      <p:sp>
        <p:nvSpPr>
          <p:cNvPr id="27" name="TextBox 26">
            <a:extLst>
              <a:ext uri="{FF2B5EF4-FFF2-40B4-BE49-F238E27FC236}">
                <a16:creationId xmlns:a16="http://schemas.microsoft.com/office/drawing/2014/main" id="{105F2B8C-8343-455C-B49C-2CB7FCB3E02F}"/>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7EEBA7C-703D-42FE-9608-E77E92057E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0" y="36572"/>
            <a:ext cx="2347913" cy="2083253"/>
          </a:xfrm>
          <a:prstGeom prst="rect">
            <a:avLst/>
          </a:prstGeom>
        </p:spPr>
      </p:pic>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9" name="Rectangle 8">
            <a:extLst>
              <a:ext uri="{FF2B5EF4-FFF2-40B4-BE49-F238E27FC236}">
                <a16:creationId xmlns:a16="http://schemas.microsoft.com/office/drawing/2014/main" id="{86F84C82-0C8D-47D6-8F8B-A27812549F1C}"/>
              </a:ext>
            </a:extLst>
          </p:cNvPr>
          <p:cNvSpPr/>
          <p:nvPr/>
        </p:nvSpPr>
        <p:spPr>
          <a:xfrm>
            <a:off x="1650271" y="2040748"/>
            <a:ext cx="8891449" cy="4647426"/>
          </a:xfrm>
          <a:prstGeom prst="rect">
            <a:avLst/>
          </a:prstGeom>
        </p:spPr>
        <p:txBody>
          <a:bodyPr wrap="square">
            <a:spAutoFit/>
          </a:bodyPr>
          <a:lstStyle/>
          <a:p>
            <a:pPr algn="ctr"/>
            <a:r>
              <a:rPr lang="en-GB" sz="2800" dirty="0">
                <a:solidFill>
                  <a:schemeClr val="accent1">
                    <a:lumMod val="50000"/>
                  </a:schemeClr>
                </a:solidFill>
                <a:latin typeface="GillSans" pitchFamily="2" charset="0"/>
              </a:rPr>
              <a:t>Types of Abuse in Sport</a:t>
            </a:r>
          </a:p>
          <a:p>
            <a:pPr lvl="0">
              <a:buNone/>
            </a:pPr>
            <a:endParaRPr lang="el-GR" sz="2000" b="1"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Sexual harassment</a:t>
            </a:r>
            <a:endParaRPr lang="el-GR" sz="2000"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Physical Abuse</a:t>
            </a:r>
            <a:r>
              <a:rPr lang="el-GR" sz="2000" dirty="0">
                <a:solidFill>
                  <a:schemeClr val="accent1">
                    <a:lumMod val="50000"/>
                  </a:schemeClr>
                </a:solidFill>
              </a:rPr>
              <a:t> </a:t>
            </a:r>
          </a:p>
          <a:p>
            <a:pPr marL="342900" indent="-342900">
              <a:buFont typeface="Arial" panose="020B0604020202020204" pitchFamily="34" charset="0"/>
              <a:buChar char="•"/>
            </a:pPr>
            <a:r>
              <a:rPr lang="en-US" sz="2000" dirty="0">
                <a:solidFill>
                  <a:schemeClr val="accent1">
                    <a:lumMod val="50000"/>
                  </a:schemeClr>
                </a:solidFill>
              </a:rPr>
              <a:t>Neglect</a:t>
            </a:r>
            <a:endParaRPr lang="el-GR" sz="2000" dirty="0">
              <a:solidFill>
                <a:schemeClr val="accent1">
                  <a:lumMod val="50000"/>
                </a:schemeClr>
              </a:solidFill>
            </a:endParaRPr>
          </a:p>
          <a:p>
            <a:pPr algn="r">
              <a:buNone/>
            </a:pPr>
            <a:r>
              <a:rPr lang="en-US" sz="1600" dirty="0">
                <a:solidFill>
                  <a:schemeClr val="accent1">
                    <a:lumMod val="50000"/>
                  </a:schemeClr>
                </a:solidFill>
              </a:rPr>
              <a:t>IOC Consensus Statement 2016 p. 1021 – 1022</a:t>
            </a:r>
            <a:endParaRPr lang="el-GR" sz="1600" dirty="0">
              <a:solidFill>
                <a:schemeClr val="accent1">
                  <a:lumMod val="50000"/>
                </a:schemeClr>
              </a:solidFill>
            </a:endParaRPr>
          </a:p>
          <a:p>
            <a:pPr>
              <a:buNone/>
            </a:pPr>
            <a:endParaRPr lang="el-GR" sz="1600" dirty="0">
              <a:solidFill>
                <a:schemeClr val="accent1">
                  <a:lumMod val="50000"/>
                </a:schemeClr>
              </a:solidFill>
            </a:endParaRPr>
          </a:p>
          <a:p>
            <a:pPr>
              <a:buNone/>
            </a:pPr>
            <a:r>
              <a:rPr lang="en-US" sz="2000" dirty="0">
                <a:solidFill>
                  <a:schemeClr val="accent1">
                    <a:lumMod val="50000"/>
                  </a:schemeClr>
                </a:solidFill>
              </a:rPr>
              <a:t>Additionally</a:t>
            </a:r>
            <a:endParaRPr lang="el-GR" sz="2000"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Physical maltreatment &amp; Risk of Injury</a:t>
            </a:r>
            <a:endParaRPr lang="el-GR" sz="2000"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Peer aggression</a:t>
            </a:r>
          </a:p>
          <a:p>
            <a:pPr marL="342900" indent="-342900">
              <a:buFont typeface="Arial" panose="020B0604020202020204" pitchFamily="34" charset="0"/>
              <a:buChar char="•"/>
            </a:pPr>
            <a:r>
              <a:rPr lang="en-US" sz="2000" dirty="0">
                <a:solidFill>
                  <a:schemeClr val="accent1">
                    <a:lumMod val="50000"/>
                  </a:schemeClr>
                </a:solidFill>
              </a:rPr>
              <a:t>Parental maltreatment</a:t>
            </a:r>
            <a:endParaRPr lang="el-GR" sz="2000"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Drug and alcohol abuse</a:t>
            </a:r>
          </a:p>
          <a:p>
            <a:pPr marL="342900" indent="-342900">
              <a:buFont typeface="Arial" panose="020B0604020202020204" pitchFamily="34" charset="0"/>
              <a:buChar char="•"/>
            </a:pPr>
            <a:r>
              <a:rPr lang="en-US" sz="2000" dirty="0">
                <a:solidFill>
                  <a:schemeClr val="accent1">
                    <a:lumMod val="50000"/>
                  </a:schemeClr>
                </a:solidFill>
              </a:rPr>
              <a:t>Emotional and psychological abuse</a:t>
            </a:r>
            <a:endParaRPr lang="el-GR" sz="2000" dirty="0">
              <a:solidFill>
                <a:schemeClr val="accent1">
                  <a:lumMod val="50000"/>
                </a:schemeClr>
              </a:solidFill>
            </a:endParaRPr>
          </a:p>
          <a:p>
            <a:pPr marL="342900" indent="-342900">
              <a:buFont typeface="Arial" panose="020B0604020202020204" pitchFamily="34" charset="0"/>
              <a:buChar char="•"/>
            </a:pPr>
            <a:r>
              <a:rPr lang="en-US" sz="2000" dirty="0">
                <a:solidFill>
                  <a:schemeClr val="accent1">
                    <a:lumMod val="50000"/>
                  </a:schemeClr>
                </a:solidFill>
              </a:rPr>
              <a:t>Child </a:t>
            </a:r>
            <a:r>
              <a:rPr lang="en-US" sz="2000" dirty="0" err="1">
                <a:solidFill>
                  <a:schemeClr val="accent1">
                    <a:lumMod val="50000"/>
                  </a:schemeClr>
                </a:solidFill>
              </a:rPr>
              <a:t>labour</a:t>
            </a:r>
            <a:r>
              <a:rPr lang="en-US" sz="2000" dirty="0">
                <a:solidFill>
                  <a:schemeClr val="accent1">
                    <a:lumMod val="50000"/>
                  </a:schemeClr>
                </a:solidFill>
              </a:rPr>
              <a:t> and trafficking </a:t>
            </a:r>
            <a:endParaRPr lang="el-GR" sz="2000" dirty="0">
              <a:solidFill>
                <a:schemeClr val="accent1">
                  <a:lumMod val="50000"/>
                </a:schemeClr>
              </a:solidFill>
            </a:endParaRPr>
          </a:p>
          <a:p>
            <a:pPr algn="r">
              <a:buNone/>
            </a:pPr>
            <a:r>
              <a:rPr lang="en-US" sz="1600" dirty="0" err="1">
                <a:solidFill>
                  <a:schemeClr val="accent1">
                    <a:lumMod val="50000"/>
                  </a:schemeClr>
                </a:solidFill>
              </a:rPr>
              <a:t>Unicef</a:t>
            </a:r>
            <a:r>
              <a:rPr lang="en-US" sz="1600" dirty="0">
                <a:solidFill>
                  <a:schemeClr val="accent1">
                    <a:lumMod val="50000"/>
                  </a:schemeClr>
                </a:solidFill>
              </a:rPr>
              <a:t> 2010</a:t>
            </a:r>
            <a:endParaRPr lang="el-GR" sz="1600" dirty="0">
              <a:solidFill>
                <a:schemeClr val="accent1">
                  <a:lumMod val="50000"/>
                </a:schemeClr>
              </a:solidFill>
            </a:endParaRPr>
          </a:p>
        </p:txBody>
      </p:sp>
    </p:spTree>
    <p:extLst>
      <p:ext uri="{BB962C8B-B14F-4D97-AF65-F5344CB8AC3E}">
        <p14:creationId xmlns:p14="http://schemas.microsoft.com/office/powerpoint/2010/main" val="406086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1:</a:t>
            </a:r>
          </a:p>
        </p:txBody>
      </p:sp>
      <p:sp>
        <p:nvSpPr>
          <p:cNvPr id="9" name="Rectangle 8">
            <a:extLst>
              <a:ext uri="{FF2B5EF4-FFF2-40B4-BE49-F238E27FC236}">
                <a16:creationId xmlns:a16="http://schemas.microsoft.com/office/drawing/2014/main" id="{86F84C82-0C8D-47D6-8F8B-A27812549F1C}"/>
              </a:ext>
            </a:extLst>
          </p:cNvPr>
          <p:cNvSpPr/>
          <p:nvPr/>
        </p:nvSpPr>
        <p:spPr>
          <a:xfrm>
            <a:off x="2717073" y="3706072"/>
            <a:ext cx="7545975" cy="400110"/>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In small groups, provide examples for each of the types of abuse (previous slide)   </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Introduction to the Ethics of Sports Governance</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335992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58445"/>
            <a:ext cx="10515600" cy="259715"/>
          </a:xfrm>
        </p:spPr>
        <p:txBody>
          <a:bodyPr>
            <a:noAutofit/>
          </a:bodyPr>
          <a:lstStyle/>
          <a:p>
            <a:r>
              <a:rPr lang="en-US" sz="2800" b="1" dirty="0"/>
              <a:t>IOC Definitions (2016)</a:t>
            </a:r>
            <a:endParaRPr lang="el-GR" sz="2800" b="1" dirty="0"/>
          </a:p>
        </p:txBody>
      </p:sp>
      <p:graphicFrame>
        <p:nvGraphicFramePr>
          <p:cNvPr id="9" name="Θέση περιεχομένου 8"/>
          <p:cNvGraphicFramePr>
            <a:graphicFrameLocks noGrp="1"/>
          </p:cNvGraphicFramePr>
          <p:nvPr>
            <p:ph idx="1"/>
            <p:extLst>
              <p:ext uri="{D42A27DB-BD31-4B8C-83A1-F6EECF244321}">
                <p14:modId xmlns:p14="http://schemas.microsoft.com/office/powerpoint/2010/main" val="3901644687"/>
              </p:ext>
            </p:extLst>
          </p:nvPr>
        </p:nvGraphicFramePr>
        <p:xfrm>
          <a:off x="121920" y="731521"/>
          <a:ext cx="11811000" cy="6142490"/>
        </p:xfrm>
        <a:graphic>
          <a:graphicData uri="http://schemas.openxmlformats.org/drawingml/2006/table">
            <a:tbl>
              <a:tblPr firstRow="1" firstCol="1" bandRow="1">
                <a:tableStyleId>{69012ECD-51FC-41F1-AA8D-1B2483CD663E}</a:tableStyleId>
              </a:tblPr>
              <a:tblGrid>
                <a:gridCol w="1356360">
                  <a:extLst>
                    <a:ext uri="{9D8B030D-6E8A-4147-A177-3AD203B41FA5}">
                      <a16:colId xmlns:a16="http://schemas.microsoft.com/office/drawing/2014/main" val="20000"/>
                    </a:ext>
                  </a:extLst>
                </a:gridCol>
                <a:gridCol w="10454640">
                  <a:extLst>
                    <a:ext uri="{9D8B030D-6E8A-4147-A177-3AD203B41FA5}">
                      <a16:colId xmlns:a16="http://schemas.microsoft.com/office/drawing/2014/main" val="20001"/>
                    </a:ext>
                  </a:extLst>
                </a:gridCol>
              </a:tblGrid>
              <a:tr h="1006295">
                <a:tc>
                  <a:txBody>
                    <a:bodyPr/>
                    <a:lstStyle/>
                    <a:p>
                      <a:pPr>
                        <a:lnSpc>
                          <a:spcPct val="100000"/>
                        </a:lnSpc>
                        <a:spcAft>
                          <a:spcPts val="0"/>
                        </a:spcAft>
                      </a:pPr>
                      <a:r>
                        <a:rPr lang="en-US" sz="1600" b="1" dirty="0">
                          <a:solidFill>
                            <a:schemeClr val="tx1"/>
                          </a:solidFill>
                          <a:effectLst/>
                        </a:rPr>
                        <a:t>Bullying</a:t>
                      </a:r>
                      <a:endParaRPr lang="el-GR" sz="1600" b="1" dirty="0">
                        <a:solidFill>
                          <a:schemeClr val="tx1"/>
                        </a:solidFill>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solidFill>
                      <a:schemeClr val="bg1"/>
                    </a:solidFill>
                  </a:tcPr>
                </a:tc>
                <a:tc>
                  <a:txBody>
                    <a:bodyPr/>
                    <a:lstStyle/>
                    <a:p>
                      <a:pPr>
                        <a:lnSpc>
                          <a:spcPct val="100000"/>
                        </a:lnSpc>
                        <a:spcAft>
                          <a:spcPts val="0"/>
                        </a:spcAft>
                      </a:pPr>
                      <a:r>
                        <a:rPr lang="en-US" sz="1600" b="0" dirty="0">
                          <a:solidFill>
                            <a:schemeClr val="tx1"/>
                          </a:solidFill>
                          <a:effectLst/>
                        </a:rPr>
                        <a:t>Bullying (or cyberbullying if conducted online) is unwanted, repeated and intentional, aggressive behavior  usually among peers, and can involve a real or perceived  power imbalance. Bullying can include actions such as making threats, spreading </a:t>
                      </a:r>
                      <a:r>
                        <a:rPr lang="en-US" sz="1600" b="0" dirty="0" err="1">
                          <a:solidFill>
                            <a:schemeClr val="tx1"/>
                          </a:solidFill>
                          <a:effectLst/>
                        </a:rPr>
                        <a:t>rumours</a:t>
                      </a:r>
                      <a:r>
                        <a:rPr lang="en-US" sz="1600" b="0" dirty="0">
                          <a:solidFill>
                            <a:schemeClr val="tx1"/>
                          </a:solidFill>
                          <a:effectLst/>
                        </a:rPr>
                        <a:t> or falsehoods, attacking someone physically or verbally and deliberately excluding someone.</a:t>
                      </a:r>
                      <a:endParaRPr lang="el-GR" sz="1600" b="0" dirty="0">
                        <a:solidFill>
                          <a:schemeClr val="tx1"/>
                        </a:solidFill>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0"/>
                  </a:ext>
                </a:extLst>
              </a:tr>
              <a:tr h="568776">
                <a:tc>
                  <a:txBody>
                    <a:bodyPr/>
                    <a:lstStyle/>
                    <a:p>
                      <a:pPr>
                        <a:lnSpc>
                          <a:spcPct val="100000"/>
                        </a:lnSpc>
                        <a:spcAft>
                          <a:spcPts val="0"/>
                        </a:spcAft>
                      </a:pPr>
                      <a:r>
                        <a:rPr lang="en-US" sz="1600" b="1">
                          <a:effectLst/>
                        </a:rPr>
                        <a:t>Hazing</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rPr>
                        <a:t>An organized, usually team-based, form of  bullying in sport, involving degrading and hazardous initiation of new team members by veteran team members</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70864">
                <a:tc>
                  <a:txBody>
                    <a:bodyPr/>
                    <a:lstStyle/>
                    <a:p>
                      <a:pPr>
                        <a:lnSpc>
                          <a:spcPct val="100000"/>
                        </a:lnSpc>
                        <a:spcAft>
                          <a:spcPts val="0"/>
                        </a:spcAft>
                      </a:pPr>
                      <a:r>
                        <a:rPr lang="en-US" sz="1600" b="1">
                          <a:effectLst/>
                        </a:rPr>
                        <a:t>Neglect</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rPr>
                        <a:t>The failure of parents or care givers to meet a child’s physical and emotional needs or failure to protect a child from exposure to danger. This definition equally applies to coaches and athlete entourages</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724659">
                <a:tc>
                  <a:txBody>
                    <a:bodyPr/>
                    <a:lstStyle/>
                    <a:p>
                      <a:pPr>
                        <a:lnSpc>
                          <a:spcPct val="100000"/>
                        </a:lnSpc>
                        <a:spcAft>
                          <a:spcPts val="0"/>
                        </a:spcAft>
                      </a:pPr>
                      <a:r>
                        <a:rPr lang="en-US" sz="1600" b="1">
                          <a:effectLst/>
                        </a:rPr>
                        <a:t>Negligence</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a:effectLst/>
                        </a:rPr>
                        <a:t>Acts of omission regarding athlete safety. For example, depriving an athlete of food/or drink; insufficient rest and recovery; failure to provide a safe physical training environment; or developmental age-inappropriate or physique-inappropriate training methods</a:t>
                      </a:r>
                      <a:endParaRPr lang="el-GR" sz="160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889624">
                <a:tc>
                  <a:txBody>
                    <a:bodyPr/>
                    <a:lstStyle/>
                    <a:p>
                      <a:pPr>
                        <a:lnSpc>
                          <a:spcPct val="100000"/>
                        </a:lnSpc>
                        <a:spcAft>
                          <a:spcPts val="0"/>
                        </a:spcAft>
                      </a:pPr>
                      <a:r>
                        <a:rPr lang="en-US" sz="1600" b="1">
                          <a:effectLst/>
                        </a:rPr>
                        <a:t>Physical abuse</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rPr>
                        <a:t>Non-accidental trauma or physical injury caused by punching, beating, kicking, biting, burning or otherwise harming an athlete. This could include forced  or mandated inappropriate physical activity (</a:t>
                      </a:r>
                      <a:r>
                        <a:rPr lang="en-US" sz="1600" dirty="0" err="1">
                          <a:effectLst/>
                        </a:rPr>
                        <a:t>eg</a:t>
                      </a:r>
                      <a:r>
                        <a:rPr lang="en-US" sz="1600" dirty="0">
                          <a:effectLst/>
                        </a:rPr>
                        <a:t>, age-inappropriate or physique-inappropriate training loads; when injured or in pain); forced alcohol consumption; or systematic doping practices.</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966212">
                <a:tc>
                  <a:txBody>
                    <a:bodyPr/>
                    <a:lstStyle/>
                    <a:p>
                      <a:pPr>
                        <a:lnSpc>
                          <a:spcPct val="100000"/>
                        </a:lnSpc>
                        <a:spcAft>
                          <a:spcPts val="0"/>
                        </a:spcAft>
                      </a:pPr>
                      <a:r>
                        <a:rPr lang="en-US" sz="1600" b="1">
                          <a:effectLst/>
                        </a:rPr>
                        <a:t>Psychological abuse</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rPr>
                        <a:t>A pattern of deliberate, prolonged, repeated non-contact </a:t>
                      </a:r>
                      <a:r>
                        <a:rPr lang="en-US" sz="1600" dirty="0" err="1">
                          <a:effectLst/>
                        </a:rPr>
                        <a:t>behaviours</a:t>
                      </a:r>
                      <a:r>
                        <a:rPr lang="en-US" sz="1600" dirty="0">
                          <a:effectLst/>
                        </a:rPr>
                        <a:t> within a power differentiated relationship. This form of abuse is at the core of all other forms. Some definitions refer to emotional or psychological abuse interchangeably. It also consists of cognitions, values and beliefs about oneself, and the world. </a:t>
                      </a:r>
                      <a:r>
                        <a:rPr lang="en-US" sz="1600">
                          <a:effectLst/>
                        </a:rPr>
                        <a:t>The behaviors </a:t>
                      </a:r>
                      <a:r>
                        <a:rPr lang="en-US" sz="1600" dirty="0">
                          <a:effectLst/>
                        </a:rPr>
                        <a:t>that constitute psychological abuse target a person’s inner life in all its profound scope.</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617860">
                <a:tc>
                  <a:txBody>
                    <a:bodyPr/>
                    <a:lstStyle/>
                    <a:p>
                      <a:pPr>
                        <a:lnSpc>
                          <a:spcPct val="100000"/>
                        </a:lnSpc>
                        <a:spcAft>
                          <a:spcPts val="0"/>
                        </a:spcAft>
                      </a:pPr>
                      <a:r>
                        <a:rPr lang="en-US" sz="1600" b="1">
                          <a:effectLst/>
                        </a:rPr>
                        <a:t>Sexual abuse</a:t>
                      </a:r>
                      <a:endParaRPr lang="el-GR" sz="1600" b="1">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a:effectLst/>
                        </a:rPr>
                        <a:t>Any conduct of a sexual nature, whether non-contact, contact or penetrative, where consent is coerced/manipulated or is not or cannot be given.</a:t>
                      </a:r>
                      <a:endParaRPr lang="el-GR" sz="160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682191">
                <a:tc>
                  <a:txBody>
                    <a:bodyPr/>
                    <a:lstStyle/>
                    <a:p>
                      <a:pPr>
                        <a:lnSpc>
                          <a:spcPct val="100000"/>
                        </a:lnSpc>
                        <a:spcAft>
                          <a:spcPts val="0"/>
                        </a:spcAft>
                      </a:pPr>
                      <a:r>
                        <a:rPr lang="en-US" sz="1600" b="1" dirty="0">
                          <a:effectLst/>
                        </a:rPr>
                        <a:t>Sexual harassment</a:t>
                      </a:r>
                      <a:endParaRPr lang="el-GR" sz="1600" b="1" dirty="0">
                        <a:effectLst/>
                        <a:latin typeface="Calibri"/>
                        <a:ea typeface="Calibri"/>
                        <a:cs typeface="Times New Roman"/>
                      </a:endParaRPr>
                    </a:p>
                  </a:txBody>
                  <a:tcPr marL="23009" marR="23009" marT="0" marB="0">
                    <a:lnR w="12700" cap="flat" cmpd="sng" algn="ctr">
                      <a:solidFill>
                        <a:schemeClr val="tx1"/>
                      </a:solidFill>
                      <a:prstDash val="solid"/>
                      <a:round/>
                      <a:headEnd type="none" w="med" len="med"/>
                      <a:tailEnd type="none" w="med" len="med"/>
                    </a:lnR>
                  </a:tcPr>
                </a:tc>
                <a:tc>
                  <a:txBody>
                    <a:bodyPr/>
                    <a:lstStyle/>
                    <a:p>
                      <a:pPr>
                        <a:lnSpc>
                          <a:spcPct val="100000"/>
                        </a:lnSpc>
                        <a:spcAft>
                          <a:spcPts val="0"/>
                        </a:spcAft>
                      </a:pPr>
                      <a:r>
                        <a:rPr lang="en-US" sz="1600" dirty="0">
                          <a:effectLst/>
                        </a:rPr>
                        <a:t>Any unwanted and unwelcome conduct of a sexual nature, whether verbal, non-verbal or physical</a:t>
                      </a:r>
                      <a:endParaRPr lang="el-GR" sz="1600" dirty="0">
                        <a:effectLst/>
                        <a:latin typeface="Calibri"/>
                        <a:ea typeface="Calibri"/>
                        <a:cs typeface="Times New Roman"/>
                      </a:endParaRPr>
                    </a:p>
                  </a:txBody>
                  <a:tcPr marL="23009" marR="2300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7533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 y="212725"/>
            <a:ext cx="10515600" cy="549275"/>
          </a:xfrm>
        </p:spPr>
        <p:txBody>
          <a:bodyPr>
            <a:noAutofit/>
          </a:bodyPr>
          <a:lstStyle/>
          <a:p>
            <a:r>
              <a:rPr lang="en-US" sz="2000" b="1" dirty="0"/>
              <a:t>IOC 2016 Conceptual model of harassment and abuse in sport showing cultural context, types of non-accidental violence, mechanisms and impacts</a:t>
            </a:r>
            <a:br>
              <a:rPr lang="en-US" sz="2000" b="1" dirty="0"/>
            </a:br>
            <a:endParaRPr lang="el-GR" sz="2000" b="1" dirty="0"/>
          </a:p>
        </p:txBody>
      </p:sp>
      <p:graphicFrame>
        <p:nvGraphicFramePr>
          <p:cNvPr id="3" name="Αντικείμενο 2"/>
          <p:cNvGraphicFramePr>
            <a:graphicFrameLocks noChangeAspect="1"/>
          </p:cNvGraphicFramePr>
          <p:nvPr>
            <p:extLst>
              <p:ext uri="{D42A27DB-BD31-4B8C-83A1-F6EECF244321}">
                <p14:modId xmlns:p14="http://schemas.microsoft.com/office/powerpoint/2010/main" val="385907455"/>
              </p:ext>
            </p:extLst>
          </p:nvPr>
        </p:nvGraphicFramePr>
        <p:xfrm>
          <a:off x="289560" y="960120"/>
          <a:ext cx="10789919" cy="5897879"/>
        </p:xfrm>
        <a:graphic>
          <a:graphicData uri="http://schemas.openxmlformats.org/presentationml/2006/ole">
            <mc:AlternateContent xmlns:mc="http://schemas.openxmlformats.org/markup-compatibility/2006">
              <mc:Choice xmlns:v="urn:schemas-microsoft-com:vml" Requires="v">
                <p:oleObj spid="_x0000_s1068" name="Document" r:id="rId3" imgW="4690448" imgH="2656153" progId="Word.Document.8">
                  <p:embed/>
                </p:oleObj>
              </mc:Choice>
              <mc:Fallback>
                <p:oleObj name="Document" r:id="rId3" imgW="4690448" imgH="2656153" progId="Word.Document.8">
                  <p:embed/>
                  <p:pic>
                    <p:nvPicPr>
                      <p:cNvPr id="0" name=""/>
                      <p:cNvPicPr/>
                      <p:nvPr/>
                    </p:nvPicPr>
                    <p:blipFill>
                      <a:blip r:embed="rId4"/>
                      <a:stretch>
                        <a:fillRect/>
                      </a:stretch>
                    </p:blipFill>
                    <p:spPr>
                      <a:xfrm>
                        <a:off x="289560" y="960120"/>
                        <a:ext cx="10789919" cy="5897879"/>
                      </a:xfrm>
                      <a:prstGeom prst="rect">
                        <a:avLst/>
                      </a:prstGeom>
                    </p:spPr>
                  </p:pic>
                </p:oleObj>
              </mc:Fallback>
            </mc:AlternateContent>
          </a:graphicData>
        </a:graphic>
      </p:graphicFrame>
    </p:spTree>
    <p:extLst>
      <p:ext uri="{BB962C8B-B14F-4D97-AF65-F5344CB8AC3E}">
        <p14:creationId xmlns:p14="http://schemas.microsoft.com/office/powerpoint/2010/main" val="308181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2:</a:t>
            </a:r>
          </a:p>
        </p:txBody>
      </p:sp>
      <p:sp>
        <p:nvSpPr>
          <p:cNvPr id="9" name="Rectangle 8">
            <a:extLst>
              <a:ext uri="{FF2B5EF4-FFF2-40B4-BE49-F238E27FC236}">
                <a16:creationId xmlns:a16="http://schemas.microsoft.com/office/drawing/2014/main" id="{86F84C82-0C8D-47D6-8F8B-A27812549F1C}"/>
              </a:ext>
            </a:extLst>
          </p:cNvPr>
          <p:cNvSpPr/>
          <p:nvPr/>
        </p:nvSpPr>
        <p:spPr>
          <a:xfrm>
            <a:off x="2717073" y="3706072"/>
            <a:ext cx="7545975" cy="707886"/>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In small groups, describe a hypothetical case  of sexual harassment or abuse in sport framing it within the IOC model of  mechanisms of abuse (previous slide)</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Introduction to the Ethics of Sports Governance</a:t>
            </a:r>
          </a:p>
        </p:txBody>
      </p:sp>
      <p:sp>
        <p:nvSpPr>
          <p:cNvPr id="11" name="TextBox 10">
            <a:extLst>
              <a:ext uri="{FF2B5EF4-FFF2-40B4-BE49-F238E27FC236}">
                <a16:creationId xmlns:a16="http://schemas.microsoft.com/office/drawing/2014/main"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3:</a:t>
            </a:r>
          </a:p>
        </p:txBody>
      </p:sp>
      <p:sp>
        <p:nvSpPr>
          <p:cNvPr id="12" name="Rectangle 11">
            <a:extLst>
              <a:ext uri="{FF2B5EF4-FFF2-40B4-BE49-F238E27FC236}">
                <a16:creationId xmlns:a16="http://schemas.microsoft.com/office/drawing/2014/main" id="{3B47C91A-CC71-46E9-B26A-9B9B76C753C2}"/>
              </a:ext>
            </a:extLst>
          </p:cNvPr>
          <p:cNvSpPr/>
          <p:nvPr/>
        </p:nvSpPr>
        <p:spPr>
          <a:xfrm>
            <a:off x="2717076" y="5052631"/>
            <a:ext cx="7545975" cy="707886"/>
          </a:xfrm>
          <a:prstGeom prst="rect">
            <a:avLst/>
          </a:prstGeom>
        </p:spPr>
        <p:txBody>
          <a:bodyPr wrap="square">
            <a:spAutoFit/>
          </a:bodyPr>
          <a:lstStyle/>
          <a:p>
            <a:pPr marL="285750" lvl="0" indent="-285750">
              <a:buFont typeface="Arial" panose="020B0604020202020204" pitchFamily="34" charset="0"/>
              <a:buChar char="•"/>
            </a:pPr>
            <a:r>
              <a:rPr lang="en-GB" sz="2000" dirty="0">
                <a:solidFill>
                  <a:schemeClr val="accent1">
                    <a:lumMod val="50000"/>
                  </a:schemeClr>
                </a:solidFill>
                <a:latin typeface="GillSans" pitchFamily="2" charset="0"/>
              </a:rPr>
              <a:t>In small groups, provide  examples of  abuse or  sexual harassment through one of the six proposed mechanisms (IOC model, previous slide) </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359183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709747" y="1784614"/>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Prevalence of Abuse</a:t>
            </a:r>
          </a:p>
        </p:txBody>
      </p:sp>
      <p:sp>
        <p:nvSpPr>
          <p:cNvPr id="12" name="Rectangle 11">
            <a:extLst>
              <a:ext uri="{FF2B5EF4-FFF2-40B4-BE49-F238E27FC236}">
                <a16:creationId xmlns:a16="http://schemas.microsoft.com/office/drawing/2014/main" id="{3B47C91A-CC71-46E9-B26A-9B9B76C753C2}"/>
              </a:ext>
            </a:extLst>
          </p:cNvPr>
          <p:cNvSpPr/>
          <p:nvPr/>
        </p:nvSpPr>
        <p:spPr>
          <a:xfrm>
            <a:off x="143690" y="2667216"/>
            <a:ext cx="10772503" cy="307777"/>
          </a:xfrm>
          <a:prstGeom prst="rect">
            <a:avLst/>
          </a:prstGeom>
        </p:spPr>
        <p:txBody>
          <a:bodyPr wrap="square">
            <a:spAutoFit/>
          </a:bodyPr>
          <a:lstStyle/>
          <a:p>
            <a:pPr lvl="0"/>
            <a:endParaRPr lang="en-GB" sz="1400" dirty="0">
              <a:solidFill>
                <a:schemeClr val="accent1">
                  <a:lumMod val="50000"/>
                </a:schemeClr>
              </a:solidFill>
              <a:latin typeface="GillSans" pitchFamily="2" charset="0"/>
            </a:endParaRPr>
          </a:p>
        </p:txBody>
      </p:sp>
      <p:sp>
        <p:nvSpPr>
          <p:cNvPr id="8" name="TextBox 7">
            <a:extLst>
              <a:ext uri="{FF2B5EF4-FFF2-40B4-BE49-F238E27FC236}">
                <a16:creationId xmlns:a16="http://schemas.microsoft.com/office/drawing/2014/main" id="{E906E643-55FC-4ED0-B0DA-27C9D92FC4E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2" name="TextBox 1"/>
          <p:cNvSpPr txBox="1"/>
          <p:nvPr/>
        </p:nvSpPr>
        <p:spPr>
          <a:xfrm>
            <a:off x="709744" y="2479081"/>
            <a:ext cx="9577253" cy="2308324"/>
          </a:xfrm>
          <a:prstGeom prst="rect">
            <a:avLst/>
          </a:prstGeom>
          <a:noFill/>
          <a:effectLst>
            <a:softEdge rad="12700"/>
          </a:effectLst>
        </p:spPr>
        <p:txBody>
          <a:bodyPr wrap="square" rtlCol="0">
            <a:spAutoFit/>
          </a:bodyPr>
          <a:lstStyle/>
          <a:p>
            <a:pPr marL="285750" indent="-285750">
              <a:buFont typeface="Arial" panose="020B0604020202020204" pitchFamily="34" charset="0"/>
              <a:buChar char="•"/>
            </a:pPr>
            <a:r>
              <a:rPr lang="en-US" u="sng" dirty="0"/>
              <a:t>Psychological, Physical &amp; Sexual Abuse</a:t>
            </a:r>
          </a:p>
          <a:p>
            <a:pPr marL="285750" indent="-285750">
              <a:buFont typeface="Arial" panose="020B0604020202020204" pitchFamily="34" charset="0"/>
              <a:buChar char="•"/>
            </a:pPr>
            <a:r>
              <a:rPr lang="en-US" dirty="0"/>
              <a:t>38% indicated at least one incident of psychological violence, </a:t>
            </a:r>
          </a:p>
          <a:p>
            <a:pPr marL="285750" indent="-285750">
              <a:buFont typeface="Arial" panose="020B0604020202020204" pitchFamily="34" charset="0"/>
              <a:buChar char="•"/>
            </a:pPr>
            <a:r>
              <a:rPr lang="en-US" dirty="0"/>
              <a:t>11% at least one event involving physical violence, </a:t>
            </a:r>
          </a:p>
          <a:p>
            <a:pPr marL="285750" indent="-285750">
              <a:buFont typeface="Arial" panose="020B0604020202020204" pitchFamily="34" charset="0"/>
              <a:buChar char="•"/>
            </a:pPr>
            <a:r>
              <a:rPr lang="en-US" dirty="0"/>
              <a:t>14% had experienced sexual violence at least once. </a:t>
            </a:r>
          </a:p>
          <a:p>
            <a:pPr marL="285750" indent="-285750">
              <a:buFont typeface="Arial" panose="020B0604020202020204" pitchFamily="34" charset="0"/>
              <a:buChar char="•"/>
            </a:pPr>
            <a:r>
              <a:rPr lang="en-US" dirty="0"/>
              <a:t>a total of 1,785 respondents (44%) reported </a:t>
            </a:r>
            <a:r>
              <a:rPr lang="en-US" u="sng" dirty="0"/>
              <a:t>at least one experience </a:t>
            </a:r>
            <a:r>
              <a:rPr lang="en-US" dirty="0"/>
              <a:t>with one of the three types of IV 167 of whom (4%) had experienced all three types.</a:t>
            </a:r>
          </a:p>
          <a:p>
            <a:endParaRPr lang="en-US" dirty="0"/>
          </a:p>
          <a:p>
            <a:r>
              <a:rPr lang="en-US" dirty="0"/>
              <a:t>							</a:t>
            </a:r>
            <a:r>
              <a:rPr lang="en-US" dirty="0" err="1"/>
              <a:t>Vertommen</a:t>
            </a:r>
            <a:r>
              <a:rPr lang="en-US" dirty="0"/>
              <a:t> et al. (2016)  </a:t>
            </a:r>
            <a:endParaRPr lang="el-GR" dirty="0"/>
          </a:p>
        </p:txBody>
      </p:sp>
      <p:sp>
        <p:nvSpPr>
          <p:cNvPr id="9" name="TextBox 8"/>
          <p:cNvSpPr txBox="1"/>
          <p:nvPr/>
        </p:nvSpPr>
        <p:spPr>
          <a:xfrm>
            <a:off x="709745" y="4565065"/>
            <a:ext cx="9577253" cy="1200329"/>
          </a:xfrm>
          <a:prstGeom prst="rect">
            <a:avLst/>
          </a:prstGeom>
          <a:noFill/>
        </p:spPr>
        <p:txBody>
          <a:bodyPr wrap="square" rtlCol="0">
            <a:spAutoFit/>
          </a:bodyPr>
          <a:lstStyle/>
          <a:p>
            <a:r>
              <a:rPr lang="en-US" u="sng" dirty="0"/>
              <a:t>Emotional Harm</a:t>
            </a:r>
          </a:p>
          <a:p>
            <a:r>
              <a:rPr lang="en-US" dirty="0"/>
              <a:t>71% experienced emotionally harmful behavior </a:t>
            </a:r>
            <a:r>
              <a:rPr lang="en-US" u="sng" dirty="0"/>
              <a:t>at least once</a:t>
            </a:r>
          </a:p>
          <a:p>
            <a:r>
              <a:rPr lang="en-US" dirty="0"/>
              <a:t>18% experienced emotionally harmful behavior </a:t>
            </a:r>
            <a:r>
              <a:rPr lang="en-US" u="sng" dirty="0"/>
              <a:t>regularly </a:t>
            </a:r>
          </a:p>
          <a:p>
            <a:r>
              <a:rPr lang="en-US" dirty="0"/>
              <a:t>							Stafford et al. (2015)</a:t>
            </a:r>
            <a:endParaRPr lang="el-GR" dirty="0"/>
          </a:p>
        </p:txBody>
      </p:sp>
    </p:spTree>
    <p:extLst>
      <p:ext uri="{BB962C8B-B14F-4D97-AF65-F5344CB8AC3E}">
        <p14:creationId xmlns:p14="http://schemas.microsoft.com/office/powerpoint/2010/main" val="205520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4966B7-776D-4B24-88E9-1B771C9719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6" name="Picture 5">
            <a:extLst>
              <a:ext uri="{FF2B5EF4-FFF2-40B4-BE49-F238E27FC236}">
                <a16:creationId xmlns:a16="http://schemas.microsoft.com/office/drawing/2014/main" id="{43275895-C270-4D01-9FD0-0FE4A27DD3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E735610F-696D-4C25-AADA-EA6FE96A55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Τίτλος 1"/>
          <p:cNvSpPr>
            <a:spLocks noGrp="1"/>
          </p:cNvSpPr>
          <p:nvPr>
            <p:ph type="title"/>
          </p:nvPr>
        </p:nvSpPr>
        <p:spPr>
          <a:xfrm>
            <a:off x="838199" y="2047957"/>
            <a:ext cx="10515600" cy="396875"/>
          </a:xfrm>
        </p:spPr>
        <p:txBody>
          <a:bodyPr>
            <a:noAutofit/>
          </a:bodyPr>
          <a:lstStyle/>
          <a:p>
            <a:pPr>
              <a:lnSpc>
                <a:spcPct val="100000"/>
              </a:lnSpc>
            </a:pPr>
            <a:r>
              <a:rPr lang="en-US" sz="2000" dirty="0">
                <a:solidFill>
                  <a:schemeClr val="accent1">
                    <a:lumMod val="50000"/>
                  </a:schemeClr>
                </a:solidFill>
                <a:latin typeface="GillSans" pitchFamily="2" charset="0"/>
                <a:ea typeface="+mn-ea"/>
                <a:cs typeface="+mn-cs"/>
              </a:rPr>
              <a:t>Response classification based on expert-rating event severity and responded rated event-frequency</a:t>
            </a:r>
            <a:endParaRPr lang="el-GR" sz="2000" dirty="0">
              <a:solidFill>
                <a:schemeClr val="accent1">
                  <a:lumMod val="50000"/>
                </a:schemeClr>
              </a:solidFill>
              <a:latin typeface="GillSans" pitchFamily="2" charset="0"/>
              <a:ea typeface="+mn-ea"/>
              <a:cs typeface="+mn-cs"/>
            </a:endParaRP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1408498000"/>
              </p:ext>
            </p:extLst>
          </p:nvPr>
        </p:nvGraphicFramePr>
        <p:xfrm>
          <a:off x="1004455" y="2397034"/>
          <a:ext cx="9951720" cy="4357285"/>
        </p:xfrm>
        <a:graphic>
          <a:graphicData uri="http://schemas.openxmlformats.org/presentationml/2006/ole">
            <mc:AlternateContent xmlns:mc="http://schemas.openxmlformats.org/markup-compatibility/2006">
              <mc:Choice xmlns:v="urn:schemas-microsoft-com:vml" Requires="v">
                <p:oleObj spid="_x0000_s2090" name="Document" r:id="rId6" imgW="5997070" imgH="1964391" progId="Word.Document.8">
                  <p:embed/>
                </p:oleObj>
              </mc:Choice>
              <mc:Fallback>
                <p:oleObj name="Document" r:id="rId6" imgW="5997070" imgH="1964391" progId="Word.Document.8">
                  <p:embed/>
                  <p:pic>
                    <p:nvPicPr>
                      <p:cNvPr id="0" name=""/>
                      <p:cNvPicPr/>
                      <p:nvPr/>
                    </p:nvPicPr>
                    <p:blipFill>
                      <a:blip r:embed="rId7"/>
                      <a:stretch>
                        <a:fillRect/>
                      </a:stretch>
                    </p:blipFill>
                    <p:spPr>
                      <a:xfrm>
                        <a:off x="1004455" y="2397034"/>
                        <a:ext cx="9951720" cy="4357285"/>
                      </a:xfrm>
                      <a:prstGeom prst="rect">
                        <a:avLst/>
                      </a:prstGeom>
                    </p:spPr>
                  </p:pic>
                </p:oleObj>
              </mc:Fallback>
            </mc:AlternateContent>
          </a:graphicData>
        </a:graphic>
      </p:graphicFrame>
    </p:spTree>
    <p:extLst>
      <p:ext uri="{BB962C8B-B14F-4D97-AF65-F5344CB8AC3E}">
        <p14:creationId xmlns:p14="http://schemas.microsoft.com/office/powerpoint/2010/main" val="4165024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GS" id="{E24C01F7-87B7-4BFA-AD87-974EC0271540}" vid="{0D87A437-1C59-4CC7-82CB-BB45930B3294}"/>
    </a:ext>
  </a:extLst>
</a:theme>
</file>

<file path=docProps/app.xml><?xml version="1.0" encoding="utf-8"?>
<Properties xmlns="http://schemas.openxmlformats.org/officeDocument/2006/extended-properties" xmlns:vt="http://schemas.openxmlformats.org/officeDocument/2006/docPropsVTypes">
  <Template/>
  <TotalTime>415</TotalTime>
  <Words>1157</Words>
  <Application>Microsoft Office PowerPoint</Application>
  <PresentationFormat>Widescreen</PresentationFormat>
  <Paragraphs>136</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Calibri Light</vt:lpstr>
      <vt:lpstr>Gill Sans MT</vt:lpstr>
      <vt:lpstr>GillSans</vt:lpstr>
      <vt:lpstr>Office Theme</vt:lpstr>
      <vt:lpstr>Document</vt:lpstr>
      <vt:lpstr>PowerPoint Presentation</vt:lpstr>
      <vt:lpstr>PowerPoint Presentation</vt:lpstr>
      <vt:lpstr>PowerPoint Presentation</vt:lpstr>
      <vt:lpstr>PowerPoint Presentation</vt:lpstr>
      <vt:lpstr>IOC Definitions (2016)</vt:lpstr>
      <vt:lpstr>IOC 2016 Conceptual model of harassment and abuse in sport showing cultural context, types of non-accidental violence, mechanisms and impacts </vt:lpstr>
      <vt:lpstr>PowerPoint Presentation</vt:lpstr>
      <vt:lpstr>PowerPoint Presentation</vt:lpstr>
      <vt:lpstr>Response classification based on expert-rating event severity and responded rated event-frequency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RYALL, Emily (Dr)</cp:lastModifiedBy>
  <cp:revision>40</cp:revision>
  <dcterms:created xsi:type="dcterms:W3CDTF">2019-07-25T13:00:08Z</dcterms:created>
  <dcterms:modified xsi:type="dcterms:W3CDTF">2019-10-22T12:33:29Z</dcterms:modified>
</cp:coreProperties>
</file>