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68" r:id="rId6"/>
    <p:sldId id="257" r:id="rId7"/>
    <p:sldId id="261" r:id="rId8"/>
    <p:sldId id="265" r:id="rId9"/>
    <p:sldId id="266" r:id="rId10"/>
    <p:sldId id="267"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5" d="100"/>
          <a:sy n="115" d="100"/>
        </p:scale>
        <p:origin x="23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98360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337123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68528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91387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51939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49720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23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2106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08352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24694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380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3F557-61A9-4AAF-8A09-CC2AA3C6AB83}" type="datetimeFigureOut">
              <a:rPr lang="en-GB" smtClean="0"/>
              <a:pPr/>
              <a:t>22/10/2019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3FA3F-4B33-4BB2-B5FD-740B26A41BF1}" type="slidenum">
              <a:rPr lang="en-GB" smtClean="0"/>
              <a:pPr/>
              <a:t>‹#›</a:t>
            </a:fld>
            <a:endParaRPr lang="en-GB"/>
          </a:p>
        </p:txBody>
      </p:sp>
    </p:spTree>
    <p:extLst>
      <p:ext uri="{BB962C8B-B14F-4D97-AF65-F5344CB8AC3E}">
        <p14:creationId xmlns:p14="http://schemas.microsoft.com/office/powerpoint/2010/main" val="21909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citeseerx.ist.psu.edu/viewdoc/download?doi=10.1.1.693.196&amp;rep=rep1&amp;type=pdf" TargetMode="External"/><Relationship Id="rId5" Type="http://schemas.openxmlformats.org/officeDocument/2006/relationships/hyperlink" Target="https://research.birmingham.ac.uk/portal/files/10893310/1997_Tenenbaum_Stewart_Singer_Duda._Aggression_and_Violence_in_Sport_An_ISSP_Position_Stand.pdf" TargetMode="Externa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hyperlink" Target="https://www.youtube.com/watch?v=-_2rjocv-Jo"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155B60-25EC-4394-846B-177BE7A52F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id="{816C0F6E-1236-4143-BA2B-E2CC3FD60A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9" name="Picture 8">
            <a:extLst>
              <a:ext uri="{FF2B5EF4-FFF2-40B4-BE49-F238E27FC236}">
                <a16:creationId xmlns:a16="http://schemas.microsoft.com/office/drawing/2014/main" id="{5BF28FFF-5A68-4ACC-AEED-387BD11C15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86875" y="0"/>
            <a:ext cx="2905125" cy="638685"/>
          </a:xfrm>
          <a:prstGeom prst="rect">
            <a:avLst/>
          </a:prstGeom>
        </p:spPr>
      </p:pic>
    </p:spTree>
    <p:extLst>
      <p:ext uri="{BB962C8B-B14F-4D97-AF65-F5344CB8AC3E}">
        <p14:creationId xmlns:p14="http://schemas.microsoft.com/office/powerpoint/2010/main" val="278674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 name="TextBox 1">
            <a:extLst>
              <a:ext uri="{FF2B5EF4-FFF2-40B4-BE49-F238E27FC236}">
                <a16:creationId xmlns:a16="http://schemas.microsoft.com/office/drawing/2014/main" id="{9A4CEDB3-C854-4781-BE94-41EA42C6F460}"/>
              </a:ext>
            </a:extLst>
          </p:cNvPr>
          <p:cNvSpPr txBox="1"/>
          <p:nvPr/>
        </p:nvSpPr>
        <p:spPr>
          <a:xfrm>
            <a:off x="272688" y="2753349"/>
            <a:ext cx="11484858" cy="276999"/>
          </a:xfrm>
          <a:prstGeom prst="rect">
            <a:avLst/>
          </a:prstGeom>
          <a:noFill/>
        </p:spPr>
        <p:txBody>
          <a:bodyPr wrap="square" rtlCol="0">
            <a:spAutoFit/>
          </a:bodyPr>
          <a:lstStyle/>
          <a:p>
            <a:pPr algn="ctr"/>
            <a:r>
              <a:rPr lang="en-US" sz="1200" dirty="0">
                <a:solidFill>
                  <a:schemeClr val="accent1">
                    <a:lumMod val="50000"/>
                  </a:schemeClr>
                </a:solidFill>
                <a:latin typeface="GillSans"/>
                <a:hlinkClick r:id="rId5"/>
              </a:rPr>
              <a:t>https://research.birmingham.ac.uk/portal/files/10893310/1997_Tenenbaum_Stewart_Singer_Duda._Aggression_and_Violence_in_Sport_An_ISSP_Position_Stand.pdf</a:t>
            </a:r>
            <a:endParaRPr lang="el-GR" sz="1200" dirty="0"/>
          </a:p>
        </p:txBody>
      </p:sp>
      <p:sp>
        <p:nvSpPr>
          <p:cNvPr id="18" name="TextBox 4"/>
          <p:cNvSpPr txBox="1"/>
          <p:nvPr/>
        </p:nvSpPr>
        <p:spPr>
          <a:xfrm>
            <a:off x="242114" y="2159453"/>
            <a:ext cx="11484858" cy="584775"/>
          </a:xfrm>
          <a:prstGeom prst="rect">
            <a:avLst/>
          </a:prstGeom>
          <a:noFill/>
        </p:spPr>
        <p:txBody>
          <a:bodyPr wrap="square" rtlCol="0">
            <a:spAutoFit/>
          </a:bodyPr>
          <a:lstStyle/>
          <a:p>
            <a:r>
              <a:rPr lang="en-GB" sz="1600" b="1" dirty="0">
                <a:solidFill>
                  <a:schemeClr val="accent1">
                    <a:lumMod val="50000"/>
                  </a:schemeClr>
                </a:solidFill>
                <a:latin typeface="GillSans"/>
              </a:rPr>
              <a:t>Task 7</a:t>
            </a:r>
            <a:r>
              <a:rPr lang="en-GB" sz="1600" dirty="0">
                <a:solidFill>
                  <a:schemeClr val="accent1">
                    <a:lumMod val="50000"/>
                  </a:schemeClr>
                </a:solidFill>
                <a:latin typeface="GillSans"/>
              </a:rPr>
              <a:t>: The International Society of Sport Psychology has provided several recommendations for reducing violence and aggression in sport settings. Use the paper in the following link and discuss these recommendations in small groups.</a:t>
            </a:r>
            <a:endParaRPr lang="el-GR" sz="1600" dirty="0">
              <a:solidFill>
                <a:schemeClr val="accent1">
                  <a:lumMod val="50000"/>
                </a:schemeClr>
              </a:solidFill>
            </a:endParaRPr>
          </a:p>
        </p:txBody>
      </p:sp>
      <p:sp>
        <p:nvSpPr>
          <p:cNvPr id="9" name="TextBox 1">
            <a:extLst>
              <a:ext uri="{FF2B5EF4-FFF2-40B4-BE49-F238E27FC236}">
                <a16:creationId xmlns:a16="http://schemas.microsoft.com/office/drawing/2014/main" id="{9A4CEDB3-C854-4781-BE94-41EA42C6F460}"/>
              </a:ext>
            </a:extLst>
          </p:cNvPr>
          <p:cNvSpPr txBox="1"/>
          <p:nvPr/>
        </p:nvSpPr>
        <p:spPr>
          <a:xfrm>
            <a:off x="242114" y="3213410"/>
            <a:ext cx="11546006" cy="3539430"/>
          </a:xfrm>
          <a:prstGeom prst="rect">
            <a:avLst/>
          </a:prstGeom>
          <a:noFill/>
        </p:spPr>
        <p:txBody>
          <a:bodyPr wrap="square" rtlCol="0">
            <a:spAutoFit/>
          </a:bodyPr>
          <a:lstStyle/>
          <a:p>
            <a:r>
              <a:rPr lang="en-US" sz="1600" b="1" dirty="0">
                <a:solidFill>
                  <a:schemeClr val="accent1">
                    <a:lumMod val="50000"/>
                  </a:schemeClr>
                </a:solidFill>
                <a:latin typeface="GillSans"/>
              </a:rPr>
              <a:t>Strategies to help athletes control their emotions</a:t>
            </a:r>
            <a:endParaRPr lang="el-GR" sz="1600" dirty="0">
              <a:solidFill>
                <a:schemeClr val="accent1">
                  <a:lumMod val="50000"/>
                </a:schemeClr>
              </a:solidFill>
            </a:endParaRPr>
          </a:p>
          <a:p>
            <a:pPr marL="285750" lvl="0" indent="-285750">
              <a:buFont typeface="Arial" panose="020B0604020202020204" pitchFamily="34" charset="0"/>
              <a:buChar char="•"/>
            </a:pPr>
            <a:r>
              <a:rPr lang="en-GB" sz="1600" dirty="0">
                <a:solidFill>
                  <a:schemeClr val="accent1">
                    <a:lumMod val="50000"/>
                  </a:schemeClr>
                </a:solidFill>
                <a:latin typeface="GillSans"/>
              </a:rPr>
              <a:t>Teach athletes to cope with failure. An opponent who says terrible things about the players’ family or teams should be ignored. </a:t>
            </a:r>
            <a:endParaRPr lang="el-GR" sz="1600" dirty="0">
              <a:solidFill>
                <a:schemeClr val="accent1">
                  <a:lumMod val="50000"/>
                </a:schemeClr>
              </a:solidFill>
            </a:endParaRPr>
          </a:p>
          <a:p>
            <a:pPr marL="285750" lvl="0" indent="-285750">
              <a:buFont typeface="Arial" panose="020B0604020202020204" pitchFamily="34" charset="0"/>
              <a:buChar char="•"/>
            </a:pPr>
            <a:r>
              <a:rPr lang="en-GB" sz="1600" dirty="0">
                <a:solidFill>
                  <a:schemeClr val="accent1">
                    <a:lumMod val="50000"/>
                  </a:schemeClr>
                </a:solidFill>
                <a:latin typeface="GillSans"/>
              </a:rPr>
              <a:t>Teach athletes how to react after a referee’s wrong decision. </a:t>
            </a:r>
            <a:endParaRPr lang="el-GR" sz="1600" dirty="0">
              <a:solidFill>
                <a:schemeClr val="accent1">
                  <a:lumMod val="50000"/>
                </a:schemeClr>
              </a:solidFill>
            </a:endParaRPr>
          </a:p>
          <a:p>
            <a:pPr marL="285750" lvl="0" indent="-285750">
              <a:buFont typeface="Arial" panose="020B0604020202020204" pitchFamily="34" charset="0"/>
              <a:buChar char="•"/>
            </a:pPr>
            <a:r>
              <a:rPr lang="en-GB" sz="1600" dirty="0">
                <a:solidFill>
                  <a:schemeClr val="accent1">
                    <a:lumMod val="50000"/>
                  </a:schemeClr>
                </a:solidFill>
                <a:latin typeface="GillSans"/>
              </a:rPr>
              <a:t>Use self talk “relax, calm, let it go, control”</a:t>
            </a:r>
            <a:endParaRPr lang="el-GR" sz="1600" dirty="0">
              <a:solidFill>
                <a:schemeClr val="accent1">
                  <a:lumMod val="50000"/>
                </a:schemeClr>
              </a:solidFill>
            </a:endParaRPr>
          </a:p>
          <a:p>
            <a:pPr marL="285750" lvl="0" indent="-285750">
              <a:buFont typeface="Arial" panose="020B0604020202020204" pitchFamily="34" charset="0"/>
              <a:buChar char="•"/>
            </a:pPr>
            <a:r>
              <a:rPr lang="en-GB" sz="1600" dirty="0">
                <a:solidFill>
                  <a:schemeClr val="accent1">
                    <a:lumMod val="50000"/>
                  </a:schemeClr>
                </a:solidFill>
                <a:latin typeface="GillSans"/>
              </a:rPr>
              <a:t>Teach athletes to use Imagery to control their emotions and stay calm</a:t>
            </a:r>
            <a:endParaRPr lang="el-GR" sz="1600" dirty="0">
              <a:solidFill>
                <a:schemeClr val="accent1">
                  <a:lumMod val="50000"/>
                </a:schemeClr>
              </a:solidFill>
            </a:endParaRPr>
          </a:p>
          <a:p>
            <a:pPr marL="285750" lvl="0" indent="-285750">
              <a:buFont typeface="Arial" panose="020B0604020202020204" pitchFamily="34" charset="0"/>
              <a:buChar char="•"/>
            </a:pPr>
            <a:r>
              <a:rPr lang="en-GB" sz="1600" dirty="0">
                <a:solidFill>
                  <a:schemeClr val="accent1">
                    <a:lumMod val="50000"/>
                  </a:schemeClr>
                </a:solidFill>
                <a:latin typeface="GillSans"/>
              </a:rPr>
              <a:t>Breathing exercise: Choose to breathe in and out slowly whenever you need to relax or before you perform. Choose to let go of any unnecessary stress, doubts, or worries. Let them flow away like water flowing gently down a stream.</a:t>
            </a:r>
            <a:endParaRPr lang="el-GR" sz="1600" dirty="0">
              <a:solidFill>
                <a:schemeClr val="accent1">
                  <a:lumMod val="50000"/>
                </a:schemeClr>
              </a:solidFill>
            </a:endParaRPr>
          </a:p>
          <a:p>
            <a:r>
              <a:rPr lang="en-GB" sz="1600" dirty="0">
                <a:solidFill>
                  <a:schemeClr val="accent1">
                    <a:lumMod val="50000"/>
                  </a:schemeClr>
                </a:solidFill>
                <a:latin typeface="GillSans"/>
              </a:rPr>
              <a:t> </a:t>
            </a:r>
            <a:endParaRPr lang="el-GR" sz="1600" dirty="0">
              <a:solidFill>
                <a:schemeClr val="accent1">
                  <a:lumMod val="50000"/>
                </a:schemeClr>
              </a:solidFill>
            </a:endParaRPr>
          </a:p>
          <a:p>
            <a:r>
              <a:rPr lang="en-GB" sz="1600" dirty="0">
                <a:solidFill>
                  <a:schemeClr val="accent1">
                    <a:lumMod val="50000"/>
                  </a:schemeClr>
                </a:solidFill>
                <a:latin typeface="GillSans"/>
              </a:rPr>
              <a:t>For a detail description about emotions and their associations with sport performance you can see the following paper: </a:t>
            </a:r>
            <a:r>
              <a:rPr lang="en-US" sz="1600" dirty="0">
                <a:solidFill>
                  <a:schemeClr val="accent1">
                    <a:lumMod val="50000"/>
                  </a:schemeClr>
                </a:solidFill>
                <a:latin typeface="GillSans"/>
              </a:rPr>
              <a:t>Jones, M. V. (2003). Controlling emotions in sport. </a:t>
            </a:r>
            <a:r>
              <a:rPr lang="en-US" sz="1600" i="1" dirty="0">
                <a:solidFill>
                  <a:schemeClr val="accent1">
                    <a:lumMod val="50000"/>
                  </a:schemeClr>
                </a:solidFill>
                <a:latin typeface="GillSans"/>
              </a:rPr>
              <a:t>The Sport Psychologist</a:t>
            </a:r>
            <a:r>
              <a:rPr lang="en-US" sz="1600" dirty="0">
                <a:solidFill>
                  <a:schemeClr val="accent1">
                    <a:lumMod val="50000"/>
                  </a:schemeClr>
                </a:solidFill>
                <a:latin typeface="GillSans"/>
              </a:rPr>
              <a:t>, </a:t>
            </a:r>
            <a:r>
              <a:rPr lang="en-US" sz="1600" i="1" dirty="0">
                <a:solidFill>
                  <a:schemeClr val="accent1">
                    <a:lumMod val="50000"/>
                  </a:schemeClr>
                </a:solidFill>
                <a:latin typeface="GillSans"/>
              </a:rPr>
              <a:t>17</a:t>
            </a:r>
            <a:r>
              <a:rPr lang="en-US" sz="1600" dirty="0">
                <a:solidFill>
                  <a:schemeClr val="accent1">
                    <a:lumMod val="50000"/>
                  </a:schemeClr>
                </a:solidFill>
                <a:latin typeface="GillSans"/>
              </a:rPr>
              <a:t>(4), 471-486. </a:t>
            </a:r>
            <a:r>
              <a:rPr lang="en-GB" sz="1600" u="sng" dirty="0">
                <a:solidFill>
                  <a:schemeClr val="accent1">
                    <a:lumMod val="50000"/>
                  </a:schemeClr>
                </a:solidFill>
                <a:latin typeface="GillSans"/>
                <a:hlinkClick r:id="rId6"/>
              </a:rPr>
              <a:t>http://citeseerx.ist.psu.edu/viewdoc/download?doi=10.1.1.693.196&amp;rep=rep1&amp;type=pdf</a:t>
            </a:r>
            <a:r>
              <a:rPr lang="en-GB" sz="1600" u="sng" dirty="0">
                <a:solidFill>
                  <a:schemeClr val="accent1">
                    <a:lumMod val="50000"/>
                  </a:schemeClr>
                </a:solidFill>
                <a:latin typeface="GillSans"/>
              </a:rPr>
              <a:t> </a:t>
            </a:r>
          </a:p>
          <a:p>
            <a:r>
              <a:rPr lang="en-GB" sz="1600" dirty="0">
                <a:solidFill>
                  <a:schemeClr val="accent1">
                    <a:lumMod val="50000"/>
                  </a:schemeClr>
                </a:solidFill>
                <a:latin typeface="GillSans"/>
              </a:rPr>
              <a:t>In this paper, several techniques for controlling emotions are described including comprise self-statement modification, imagery, </a:t>
            </a:r>
            <a:r>
              <a:rPr lang="en-GB" sz="1600" dirty="0" err="1">
                <a:solidFill>
                  <a:schemeClr val="accent1">
                    <a:lumMod val="50000"/>
                  </a:schemeClr>
                </a:solidFill>
                <a:latin typeface="GillSans"/>
              </a:rPr>
              <a:t>socratic</a:t>
            </a:r>
            <a:r>
              <a:rPr lang="en-GB" sz="1600" dirty="0">
                <a:solidFill>
                  <a:schemeClr val="accent1">
                    <a:lumMod val="50000"/>
                  </a:schemeClr>
                </a:solidFill>
                <a:latin typeface="GillSans"/>
              </a:rPr>
              <a:t> dialogue, corrective experiences, self-analysis, didactic approach, storytelling metaphors and poetry, reframing, cognitive paradox, and use of problem-solving skills.</a:t>
            </a:r>
            <a:endParaRPr lang="el-GR" sz="1600" dirty="0">
              <a:solidFill>
                <a:schemeClr val="accent1">
                  <a:lumMod val="50000"/>
                </a:schemeClr>
              </a:solidFill>
            </a:endParaRPr>
          </a:p>
        </p:txBody>
      </p:sp>
      <p:sp>
        <p:nvSpPr>
          <p:cNvPr id="10" name="TextBox 9">
            <a:extLst>
              <a:ext uri="{FF2B5EF4-FFF2-40B4-BE49-F238E27FC236}">
                <a16:creationId xmlns:a16="http://schemas.microsoft.com/office/drawing/2014/main" id="{9DC14501-B68C-42A7-BAA8-9B2DC2D76C5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696686" y="1757701"/>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References / Further Reading:</a:t>
            </a:r>
          </a:p>
        </p:txBody>
      </p:sp>
      <p:sp>
        <p:nvSpPr>
          <p:cNvPr id="12" name="Rectangle 11">
            <a:extLst>
              <a:ext uri="{FF2B5EF4-FFF2-40B4-BE49-F238E27FC236}">
                <a16:creationId xmlns:a16="http://schemas.microsoft.com/office/drawing/2014/main" id="{3B47C91A-CC71-46E9-B26A-9B9B76C753C2}"/>
              </a:ext>
            </a:extLst>
          </p:cNvPr>
          <p:cNvSpPr/>
          <p:nvPr/>
        </p:nvSpPr>
        <p:spPr>
          <a:xfrm>
            <a:off x="709747" y="2380595"/>
            <a:ext cx="10772503" cy="3785652"/>
          </a:xfrm>
          <a:prstGeom prst="rect">
            <a:avLst/>
          </a:prstGeom>
        </p:spPr>
        <p:txBody>
          <a:bodyPr wrap="square">
            <a:spAutoFit/>
          </a:bodyPr>
          <a:lstStyle/>
          <a:p>
            <a:pPr lvl="0"/>
            <a:r>
              <a:rPr lang="en-US" sz="1600" dirty="0">
                <a:solidFill>
                  <a:schemeClr val="accent1">
                    <a:lumMod val="50000"/>
                  </a:schemeClr>
                </a:solidFill>
                <a:latin typeface="GillSans" pitchFamily="2" charset="0"/>
              </a:rPr>
              <a:t>Fields, S. K., Collins, C. L., &amp; Comstock, R. D. (2007). Conflict on the courts: A review of sports-related violence literature. </a:t>
            </a:r>
            <a:r>
              <a:rPr lang="en-US" sz="1600" i="1" dirty="0">
                <a:solidFill>
                  <a:schemeClr val="accent1">
                    <a:lumMod val="50000"/>
                  </a:schemeClr>
                </a:solidFill>
                <a:latin typeface="GillSans" pitchFamily="2" charset="0"/>
              </a:rPr>
              <a:t>Trauma, Violence, &amp; Abuse</a:t>
            </a:r>
            <a:r>
              <a:rPr lang="en-US" sz="1600" dirty="0">
                <a:solidFill>
                  <a:schemeClr val="accent1">
                    <a:lumMod val="50000"/>
                  </a:schemeClr>
                </a:solidFill>
                <a:latin typeface="GillSans" pitchFamily="2" charset="0"/>
              </a:rPr>
              <a:t>, 8(4), 359-369.</a:t>
            </a:r>
          </a:p>
          <a:p>
            <a:pPr lvl="0"/>
            <a:endParaRPr lang="en-US" sz="1600" dirty="0">
              <a:solidFill>
                <a:schemeClr val="accent1">
                  <a:lumMod val="50000"/>
                </a:schemeClr>
              </a:solidFill>
              <a:latin typeface="GillSans" pitchFamily="2" charset="0"/>
            </a:endParaRPr>
          </a:p>
          <a:p>
            <a:pPr lvl="0"/>
            <a:r>
              <a:rPr lang="en-US" sz="1600" dirty="0" err="1">
                <a:solidFill>
                  <a:schemeClr val="accent1">
                    <a:lumMod val="50000"/>
                  </a:schemeClr>
                </a:solidFill>
                <a:latin typeface="GillSans" pitchFamily="2" charset="0"/>
              </a:rPr>
              <a:t>Loeber</a:t>
            </a:r>
            <a:r>
              <a:rPr lang="en-US" sz="1600" dirty="0">
                <a:solidFill>
                  <a:schemeClr val="accent1">
                    <a:lumMod val="50000"/>
                  </a:schemeClr>
                </a:solidFill>
                <a:latin typeface="GillSans" pitchFamily="2" charset="0"/>
              </a:rPr>
              <a:t>, R., &amp; Hay, D. (1997). Key issues in the development of aggression and violence from childhood to early adulthood. </a:t>
            </a:r>
            <a:r>
              <a:rPr lang="en-US" sz="1600" i="1" dirty="0">
                <a:solidFill>
                  <a:schemeClr val="accent1">
                    <a:lumMod val="50000"/>
                  </a:schemeClr>
                </a:solidFill>
                <a:latin typeface="GillSans" pitchFamily="2" charset="0"/>
              </a:rPr>
              <a:t>Annual review of psychology</a:t>
            </a:r>
            <a:r>
              <a:rPr lang="en-US" sz="1600" dirty="0">
                <a:solidFill>
                  <a:schemeClr val="accent1">
                    <a:lumMod val="50000"/>
                  </a:schemeClr>
                </a:solidFill>
                <a:latin typeface="GillSans" pitchFamily="2" charset="0"/>
              </a:rPr>
              <a:t>, 48(1), 371-410.</a:t>
            </a:r>
          </a:p>
          <a:p>
            <a:pPr lvl="0"/>
            <a:endParaRPr lang="en-US" sz="1600" dirty="0">
              <a:solidFill>
                <a:schemeClr val="accent1">
                  <a:lumMod val="50000"/>
                </a:schemeClr>
              </a:solidFill>
              <a:latin typeface="GillSans" pitchFamily="2" charset="0"/>
            </a:endParaRPr>
          </a:p>
          <a:p>
            <a:pPr lvl="0"/>
            <a:r>
              <a:rPr lang="en-US" sz="1600" dirty="0" err="1">
                <a:solidFill>
                  <a:schemeClr val="accent1">
                    <a:lumMod val="50000"/>
                  </a:schemeClr>
                </a:solidFill>
                <a:latin typeface="GillSans" pitchFamily="2" charset="0"/>
              </a:rPr>
              <a:t>Nucci</a:t>
            </a:r>
            <a:r>
              <a:rPr lang="en-US" sz="1600" dirty="0">
                <a:solidFill>
                  <a:schemeClr val="accent1">
                    <a:lumMod val="50000"/>
                  </a:schemeClr>
                </a:solidFill>
                <a:latin typeface="GillSans" pitchFamily="2" charset="0"/>
              </a:rPr>
              <a:t>, C., &amp; Young-Shim, K. (2005). Improving socialization through sport: An analytic review of literature on aggression and sportsmanship. </a:t>
            </a:r>
            <a:r>
              <a:rPr lang="en-US" sz="1600" i="1" dirty="0">
                <a:solidFill>
                  <a:schemeClr val="accent1">
                    <a:lumMod val="50000"/>
                  </a:schemeClr>
                </a:solidFill>
                <a:latin typeface="GillSans" pitchFamily="2" charset="0"/>
              </a:rPr>
              <a:t>Physical Educator</a:t>
            </a:r>
            <a:r>
              <a:rPr lang="en-US" sz="1600" dirty="0">
                <a:solidFill>
                  <a:schemeClr val="accent1">
                    <a:lumMod val="50000"/>
                  </a:schemeClr>
                </a:solidFill>
                <a:latin typeface="GillSans" pitchFamily="2" charset="0"/>
              </a:rPr>
              <a:t>, 62(3), 123.</a:t>
            </a:r>
          </a:p>
          <a:p>
            <a:pPr lvl="0"/>
            <a:endParaRPr lang="en-US" sz="1600" dirty="0">
              <a:solidFill>
                <a:schemeClr val="accent1">
                  <a:lumMod val="50000"/>
                </a:schemeClr>
              </a:solidFill>
              <a:latin typeface="GillSans" pitchFamily="2" charset="0"/>
            </a:endParaRPr>
          </a:p>
          <a:p>
            <a:pPr lvl="0"/>
            <a:r>
              <a:rPr lang="en-US" sz="1600" dirty="0" err="1">
                <a:solidFill>
                  <a:schemeClr val="accent1">
                    <a:lumMod val="50000"/>
                  </a:schemeClr>
                </a:solidFill>
                <a:latin typeface="GillSans" pitchFamily="2" charset="0"/>
              </a:rPr>
              <a:t>Sønderlund</a:t>
            </a:r>
            <a:r>
              <a:rPr lang="en-US" sz="1600" dirty="0">
                <a:solidFill>
                  <a:schemeClr val="accent1">
                    <a:lumMod val="50000"/>
                  </a:schemeClr>
                </a:solidFill>
                <a:latin typeface="GillSans" pitchFamily="2" charset="0"/>
              </a:rPr>
              <a:t>, A. L., O’Brien, K., Kremer, P., Rowland, B., De </a:t>
            </a:r>
            <a:r>
              <a:rPr lang="en-US" sz="1600" dirty="0" err="1">
                <a:solidFill>
                  <a:schemeClr val="accent1">
                    <a:lumMod val="50000"/>
                  </a:schemeClr>
                </a:solidFill>
                <a:latin typeface="GillSans" pitchFamily="2" charset="0"/>
              </a:rPr>
              <a:t>Groot</a:t>
            </a:r>
            <a:r>
              <a:rPr lang="en-US" sz="1600" dirty="0">
                <a:solidFill>
                  <a:schemeClr val="accent1">
                    <a:lumMod val="50000"/>
                  </a:schemeClr>
                </a:solidFill>
                <a:latin typeface="GillSans" pitchFamily="2" charset="0"/>
              </a:rPr>
              <a:t>, F., </a:t>
            </a:r>
            <a:r>
              <a:rPr lang="en-US" sz="1600" dirty="0" err="1">
                <a:solidFill>
                  <a:schemeClr val="accent1">
                    <a:lumMod val="50000"/>
                  </a:schemeClr>
                </a:solidFill>
                <a:latin typeface="GillSans" pitchFamily="2" charset="0"/>
              </a:rPr>
              <a:t>Staiger</a:t>
            </a:r>
            <a:r>
              <a:rPr lang="en-US" sz="1600" dirty="0">
                <a:solidFill>
                  <a:schemeClr val="accent1">
                    <a:lumMod val="50000"/>
                  </a:schemeClr>
                </a:solidFill>
                <a:latin typeface="GillSans" pitchFamily="2" charset="0"/>
              </a:rPr>
              <a:t>, P., ... &amp; Miller, P. G. (2014). The association between sports participation, alcohol use and aggression and violence: A systematic review. </a:t>
            </a:r>
            <a:r>
              <a:rPr lang="en-US" sz="1600" i="1" dirty="0">
                <a:solidFill>
                  <a:schemeClr val="accent1">
                    <a:lumMod val="50000"/>
                  </a:schemeClr>
                </a:solidFill>
                <a:latin typeface="GillSans" pitchFamily="2" charset="0"/>
              </a:rPr>
              <a:t>Journal of science and medicine in sport</a:t>
            </a:r>
            <a:r>
              <a:rPr lang="en-US" sz="1600" dirty="0">
                <a:solidFill>
                  <a:schemeClr val="accent1">
                    <a:lumMod val="50000"/>
                  </a:schemeClr>
                </a:solidFill>
                <a:latin typeface="GillSans" pitchFamily="2" charset="0"/>
              </a:rPr>
              <a:t>, 17(1), 2-7.</a:t>
            </a:r>
          </a:p>
          <a:p>
            <a:pPr lvl="0"/>
            <a:endParaRPr lang="en-US" sz="1600" dirty="0">
              <a:solidFill>
                <a:schemeClr val="accent1">
                  <a:lumMod val="50000"/>
                </a:schemeClr>
              </a:solidFill>
              <a:latin typeface="GillSans" pitchFamily="2" charset="0"/>
            </a:endParaRPr>
          </a:p>
          <a:p>
            <a:pPr lvl="0"/>
            <a:r>
              <a:rPr lang="en-US" sz="1600" dirty="0" err="1">
                <a:solidFill>
                  <a:schemeClr val="accent1">
                    <a:lumMod val="50000"/>
                  </a:schemeClr>
                </a:solidFill>
                <a:latin typeface="GillSans" pitchFamily="2" charset="0"/>
              </a:rPr>
              <a:t>Tenenbaum</a:t>
            </a:r>
            <a:r>
              <a:rPr lang="en-US" sz="1600" dirty="0">
                <a:solidFill>
                  <a:schemeClr val="accent1">
                    <a:lumMod val="50000"/>
                  </a:schemeClr>
                </a:solidFill>
                <a:latin typeface="GillSans" pitchFamily="2" charset="0"/>
              </a:rPr>
              <a:t>, G., Singer, R. N., Stewart, E., &amp; </a:t>
            </a:r>
            <a:r>
              <a:rPr lang="en-US" sz="1600" dirty="0" err="1">
                <a:solidFill>
                  <a:schemeClr val="accent1">
                    <a:lumMod val="50000"/>
                  </a:schemeClr>
                </a:solidFill>
                <a:latin typeface="GillSans" pitchFamily="2" charset="0"/>
              </a:rPr>
              <a:t>Duda</a:t>
            </a:r>
            <a:r>
              <a:rPr lang="en-US" sz="1600" dirty="0">
                <a:solidFill>
                  <a:schemeClr val="accent1">
                    <a:lumMod val="50000"/>
                  </a:schemeClr>
                </a:solidFill>
                <a:latin typeface="GillSans" pitchFamily="2" charset="0"/>
              </a:rPr>
              <a:t>, J. (1997). Aggression and violence in sport: An ISSP position stand. </a:t>
            </a:r>
            <a:r>
              <a:rPr lang="en-US" sz="1600" i="1" dirty="0">
                <a:solidFill>
                  <a:schemeClr val="accent1">
                    <a:lumMod val="50000"/>
                  </a:schemeClr>
                </a:solidFill>
                <a:latin typeface="GillSans" pitchFamily="2" charset="0"/>
              </a:rPr>
              <a:t>The sport psychologist</a:t>
            </a:r>
            <a:r>
              <a:rPr lang="en-US" sz="1600" dirty="0">
                <a:solidFill>
                  <a:schemeClr val="accent1">
                    <a:lumMod val="50000"/>
                  </a:schemeClr>
                </a:solidFill>
                <a:latin typeface="GillSans" pitchFamily="2" charset="0"/>
              </a:rPr>
              <a:t>, 11(1), 1-7.</a:t>
            </a:r>
          </a:p>
        </p:txBody>
      </p:sp>
      <p:sp>
        <p:nvSpPr>
          <p:cNvPr id="9" name="TextBox 8">
            <a:extLst>
              <a:ext uri="{FF2B5EF4-FFF2-40B4-BE49-F238E27FC236}">
                <a16:creationId xmlns:a16="http://schemas.microsoft.com/office/drawing/2014/main"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775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7" y="3198167"/>
            <a:ext cx="2886894" cy="461665"/>
          </a:xfrm>
          <a:prstGeom prst="rect">
            <a:avLst/>
          </a:prstGeom>
          <a:noFill/>
        </p:spPr>
        <p:txBody>
          <a:bodyPr wrap="square" rtlCol="0">
            <a:spAutoFit/>
          </a:bodyPr>
          <a:lstStyle/>
          <a:p>
            <a:r>
              <a:rPr lang="en-GB" sz="2400" i="1" dirty="0">
                <a:solidFill>
                  <a:schemeClr val="accent1">
                    <a:lumMod val="50000"/>
                  </a:schemeClr>
                </a:solidFill>
                <a:latin typeface="GillSans" pitchFamily="2" charset="0"/>
              </a:rPr>
              <a:t>Aims and Objectives</a:t>
            </a:r>
          </a:p>
        </p:txBody>
      </p:sp>
      <p:sp>
        <p:nvSpPr>
          <p:cNvPr id="9" name="Rectangle 8">
            <a:extLst>
              <a:ext uri="{FF2B5EF4-FFF2-40B4-BE49-F238E27FC236}">
                <a16:creationId xmlns:a16="http://schemas.microsoft.com/office/drawing/2014/main" id="{86F84C82-0C8D-47D6-8F8B-A27812549F1C}"/>
              </a:ext>
            </a:extLst>
          </p:cNvPr>
          <p:cNvSpPr/>
          <p:nvPr/>
        </p:nvSpPr>
        <p:spPr>
          <a:xfrm>
            <a:off x="1902820" y="3723386"/>
            <a:ext cx="8334103" cy="1938992"/>
          </a:xfrm>
          <a:prstGeom prst="rect">
            <a:avLst/>
          </a:prstGeom>
        </p:spPr>
        <p:txBody>
          <a:bodyPr wrap="square">
            <a:spAutoFit/>
          </a:bodyPr>
          <a:lstStyle/>
          <a:p>
            <a:pPr marL="285750" lvl="0" indent="-285750"/>
            <a:r>
              <a:rPr lang="en-US" sz="2000" dirty="0">
                <a:solidFill>
                  <a:schemeClr val="accent1">
                    <a:lumMod val="50000"/>
                  </a:schemeClr>
                </a:solidFill>
                <a:latin typeface="GillSans" pitchFamily="2" charset="0"/>
              </a:rPr>
              <a:t>By the end of the lecture, seminar and independent study tasks, students will be able to:</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define violence and aggression</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explain the causes of violence and aggression in sport settings</a:t>
            </a:r>
          </a:p>
          <a:p>
            <a:pPr marL="285750" indent="-285750">
              <a:buFont typeface="Arial" panose="020B0604020202020204" pitchFamily="34" charset="0"/>
              <a:buChar char="•"/>
            </a:pPr>
            <a:r>
              <a:rPr lang="en-US" sz="2000" dirty="0">
                <a:solidFill>
                  <a:schemeClr val="accent1">
                    <a:lumMod val="50000"/>
                  </a:schemeClr>
                </a:solidFill>
                <a:latin typeface="GillSans" pitchFamily="2" charset="0"/>
              </a:rPr>
              <a:t>discuss theoretical approaches explaining violence and aggression and the factors associated with</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discuss ethical issues related to violence and aggression</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provide recommendations for reducing violence and aggression in sport settings</a:t>
            </a: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Violence and aggression</a:t>
            </a:r>
          </a:p>
        </p:txBody>
      </p:sp>
      <p:sp>
        <p:nvSpPr>
          <p:cNvPr id="11" name="TextBox 10">
            <a:extLst>
              <a:ext uri="{FF2B5EF4-FFF2-40B4-BE49-F238E27FC236}">
                <a16:creationId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2792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1:</a:t>
            </a:r>
          </a:p>
        </p:txBody>
      </p:sp>
      <p:sp>
        <p:nvSpPr>
          <p:cNvPr id="9" name="Rectangle 8">
            <a:extLst>
              <a:ext uri="{FF2B5EF4-FFF2-40B4-BE49-F238E27FC236}">
                <a16:creationId xmlns:a16="http://schemas.microsoft.com/office/drawing/2014/main" id="{86F84C82-0C8D-47D6-8F8B-A27812549F1C}"/>
              </a:ext>
            </a:extLst>
          </p:cNvPr>
          <p:cNvSpPr/>
          <p:nvPr/>
        </p:nvSpPr>
        <p:spPr>
          <a:xfrm>
            <a:off x="2717074" y="3836840"/>
            <a:ext cx="7545975" cy="400110"/>
          </a:xfrm>
          <a:prstGeom prst="rect">
            <a:avLst/>
          </a:prstGeom>
        </p:spPr>
        <p:txBody>
          <a:bodyPr wrap="square">
            <a:spAutoFit/>
          </a:bodyPr>
          <a:lstStyle/>
          <a:p>
            <a:pPr marL="285750" indent="-285750">
              <a:buFont typeface="Arial" panose="020B0604020202020204" pitchFamily="34" charset="0"/>
              <a:buChar char="•"/>
            </a:pPr>
            <a:r>
              <a:rPr lang="en-GB" sz="2000" dirty="0">
                <a:solidFill>
                  <a:schemeClr val="accent1">
                    <a:lumMod val="50000"/>
                  </a:schemeClr>
                </a:solidFill>
                <a:latin typeface="GillSans" pitchFamily="2" charset="0"/>
              </a:rPr>
              <a:t>In small groups, discuss the definitions of Violence and aggression             </a:t>
            </a: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Violence and aggression</a:t>
            </a:r>
          </a:p>
        </p:txBody>
      </p:sp>
      <p:sp>
        <p:nvSpPr>
          <p:cNvPr id="11" name="TextBox 10">
            <a:extLst>
              <a:ext uri="{FF2B5EF4-FFF2-40B4-BE49-F238E27FC236}">
                <a16:creationId xmlns:a16="http://schemas.microsoft.com/office/drawing/2014/main" id="{E0EA06B2-4E54-4FCA-9501-2681E7F52579}"/>
              </a:ext>
            </a:extLst>
          </p:cNvPr>
          <p:cNvSpPr txBox="1"/>
          <p:nvPr/>
        </p:nvSpPr>
        <p:spPr>
          <a:xfrm>
            <a:off x="1928948" y="4413958"/>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2:</a:t>
            </a:r>
          </a:p>
        </p:txBody>
      </p:sp>
      <p:sp>
        <p:nvSpPr>
          <p:cNvPr id="12" name="Rectangle 11">
            <a:extLst>
              <a:ext uri="{FF2B5EF4-FFF2-40B4-BE49-F238E27FC236}">
                <a16:creationId xmlns:a16="http://schemas.microsoft.com/office/drawing/2014/main" id="{3B47C91A-CC71-46E9-B26A-9B9B76C753C2}"/>
              </a:ext>
            </a:extLst>
          </p:cNvPr>
          <p:cNvSpPr/>
          <p:nvPr/>
        </p:nvSpPr>
        <p:spPr>
          <a:xfrm>
            <a:off x="2717076" y="5052631"/>
            <a:ext cx="7545975" cy="1015663"/>
          </a:xfrm>
          <a:prstGeom prst="rect">
            <a:avLst/>
          </a:prstGeom>
        </p:spPr>
        <p:txBody>
          <a:bodyPr wrap="square">
            <a:spAutoFit/>
          </a:bodyPr>
          <a:lstStyle/>
          <a:p>
            <a:pPr marL="285750" indent="-285750">
              <a:buFont typeface="Arial" panose="020B0604020202020204" pitchFamily="34" charset="0"/>
              <a:buChar char="•"/>
            </a:pPr>
            <a:r>
              <a:rPr lang="en-GB" sz="2000" dirty="0">
                <a:solidFill>
                  <a:schemeClr val="accent1">
                    <a:lumMod val="50000"/>
                  </a:schemeClr>
                </a:solidFill>
                <a:latin typeface="GillSans" pitchFamily="2" charset="0"/>
              </a:rPr>
              <a:t>Look at the following definitions of Violence and aggression (next slide) – Then discus the characteristics of aggressive behaviour</a:t>
            </a:r>
          </a:p>
          <a:p>
            <a:pPr marL="285750" indent="-285750">
              <a:buFont typeface="Arial" panose="020B0604020202020204" pitchFamily="34" charset="0"/>
              <a:buChar char="•"/>
            </a:pPr>
            <a:endParaRPr lang="en-GB" sz="2000" dirty="0">
              <a:solidFill>
                <a:schemeClr val="accent1">
                  <a:lumMod val="50000"/>
                </a:schemeClr>
              </a:solidFill>
              <a:latin typeface="GillSans" pitchFamily="2" charset="0"/>
            </a:endParaRP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01300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510638" y="1471351"/>
            <a:ext cx="11170724" cy="3139321"/>
          </a:xfrm>
          <a:prstGeom prst="rect">
            <a:avLst/>
          </a:prstGeom>
          <a:noFill/>
        </p:spPr>
        <p:txBody>
          <a:bodyPr wrap="square" rtlCol="0">
            <a:spAutoFit/>
          </a:bodyPr>
          <a:lstStyle/>
          <a:p>
            <a:r>
              <a:rPr lang="en-GB" b="1" dirty="0">
                <a:solidFill>
                  <a:schemeClr val="accent1">
                    <a:lumMod val="50000"/>
                  </a:schemeClr>
                </a:solidFill>
                <a:latin typeface="GillSans"/>
              </a:rPr>
              <a:t>Definitions of violence and aggression</a:t>
            </a:r>
          </a:p>
          <a:p>
            <a:endParaRPr lang="el-GR" dirty="0">
              <a:solidFill>
                <a:schemeClr val="accent1">
                  <a:lumMod val="50000"/>
                </a:schemeClr>
              </a:solidFill>
            </a:endParaRPr>
          </a:p>
          <a:p>
            <a:r>
              <a:rPr lang="en-GB" dirty="0">
                <a:solidFill>
                  <a:schemeClr val="accent1">
                    <a:lumMod val="50000"/>
                  </a:schemeClr>
                </a:solidFill>
                <a:latin typeface="GillSans"/>
              </a:rPr>
              <a:t>Aggression and violence are terms often used interchangeably; however, the two differ.</a:t>
            </a:r>
          </a:p>
          <a:p>
            <a:endParaRPr lang="el-GR" dirty="0">
              <a:solidFill>
                <a:schemeClr val="accent1">
                  <a:lumMod val="50000"/>
                </a:schemeClr>
              </a:solidFill>
            </a:endParaRPr>
          </a:p>
          <a:p>
            <a:r>
              <a:rPr lang="en-US" dirty="0">
                <a:solidFill>
                  <a:schemeClr val="accent1">
                    <a:lumMod val="50000"/>
                  </a:schemeClr>
                </a:solidFill>
                <a:latin typeface="GillSans"/>
              </a:rPr>
              <a:t>In  social  psychology,  aggression  is  most  commonly  defined  as  a behavior that  is intended  to harm  another  person  who  is  motivated  to  avoid that  harm  (Bushman  &amp;  </a:t>
            </a:r>
            <a:r>
              <a:rPr lang="en-US" dirty="0" err="1">
                <a:solidFill>
                  <a:schemeClr val="accent1">
                    <a:lumMod val="50000"/>
                  </a:schemeClr>
                </a:solidFill>
                <a:latin typeface="GillSans"/>
              </a:rPr>
              <a:t>Huesmann</a:t>
            </a:r>
            <a:r>
              <a:rPr lang="en-US" dirty="0">
                <a:solidFill>
                  <a:schemeClr val="accent1">
                    <a:lumMod val="50000"/>
                  </a:schemeClr>
                </a:solidFill>
                <a:latin typeface="GillSans"/>
              </a:rPr>
              <a:t>,  2010; </a:t>
            </a:r>
            <a:r>
              <a:rPr lang="en-US" dirty="0" err="1">
                <a:solidFill>
                  <a:schemeClr val="accent1">
                    <a:lumMod val="50000"/>
                  </a:schemeClr>
                </a:solidFill>
                <a:latin typeface="GillSans"/>
              </a:rPr>
              <a:t>DeWall</a:t>
            </a:r>
            <a:r>
              <a:rPr lang="en-US" dirty="0">
                <a:solidFill>
                  <a:schemeClr val="accent1">
                    <a:lumMod val="50000"/>
                  </a:schemeClr>
                </a:solidFill>
                <a:latin typeface="GillSans"/>
              </a:rPr>
              <a:t>, Anderson, &amp; Bushman, 2012).</a:t>
            </a:r>
          </a:p>
          <a:p>
            <a:endParaRPr lang="el-GR" dirty="0">
              <a:solidFill>
                <a:schemeClr val="accent1">
                  <a:lumMod val="50000"/>
                </a:schemeClr>
              </a:solidFill>
            </a:endParaRPr>
          </a:p>
          <a:p>
            <a:r>
              <a:rPr lang="en-US" dirty="0">
                <a:solidFill>
                  <a:schemeClr val="accent1">
                    <a:lumMod val="50000"/>
                  </a:schemeClr>
                </a:solidFill>
                <a:latin typeface="GillSans"/>
              </a:rPr>
              <a:t>The  most  common  scientific definition of violence  is as an extreme form of aggression that has severe physical harm (e.g., serious  injury  or  death)  as  its  goal  (Anderson  &amp;  Bushman,  2002;  Bushman  &amp;  </a:t>
            </a:r>
            <a:r>
              <a:rPr lang="en-US" dirty="0" err="1">
                <a:solidFill>
                  <a:schemeClr val="accent1">
                    <a:lumMod val="50000"/>
                  </a:schemeClr>
                </a:solidFill>
                <a:latin typeface="GillSans"/>
              </a:rPr>
              <a:t>Huesmann</a:t>
            </a:r>
            <a:r>
              <a:rPr lang="en-US" dirty="0">
                <a:solidFill>
                  <a:schemeClr val="accent1">
                    <a:lumMod val="50000"/>
                  </a:schemeClr>
                </a:solidFill>
                <a:latin typeface="GillSans"/>
              </a:rPr>
              <a:t>, 2010; </a:t>
            </a:r>
            <a:r>
              <a:rPr lang="en-US" dirty="0" err="1">
                <a:solidFill>
                  <a:schemeClr val="accent1">
                    <a:lumMod val="50000"/>
                  </a:schemeClr>
                </a:solidFill>
                <a:latin typeface="GillSans"/>
              </a:rPr>
              <a:t>Huesmann</a:t>
            </a:r>
            <a:r>
              <a:rPr lang="en-US" dirty="0">
                <a:solidFill>
                  <a:schemeClr val="accent1">
                    <a:lumMod val="50000"/>
                  </a:schemeClr>
                </a:solidFill>
                <a:latin typeface="GillSans"/>
              </a:rPr>
              <a:t> &amp; Taylor, 2006).</a:t>
            </a:r>
            <a:endParaRPr lang="el-GR" dirty="0"/>
          </a:p>
        </p:txBody>
      </p:sp>
      <p:sp>
        <p:nvSpPr>
          <p:cNvPr id="7" name="6 - TextBox"/>
          <p:cNvSpPr txBox="1"/>
          <p:nvPr/>
        </p:nvSpPr>
        <p:spPr>
          <a:xfrm>
            <a:off x="510638" y="4743676"/>
            <a:ext cx="9654639" cy="2031325"/>
          </a:xfrm>
          <a:prstGeom prst="rect">
            <a:avLst/>
          </a:prstGeom>
          <a:noFill/>
        </p:spPr>
        <p:txBody>
          <a:bodyPr wrap="square" rtlCol="0">
            <a:spAutoFit/>
          </a:bodyPr>
          <a:lstStyle/>
          <a:p>
            <a:r>
              <a:rPr lang="en-US" b="1" dirty="0">
                <a:solidFill>
                  <a:schemeClr val="accent1">
                    <a:lumMod val="50000"/>
                  </a:schemeClr>
                </a:solidFill>
                <a:latin typeface="GillSans"/>
              </a:rPr>
              <a:t>Characteristics of </a:t>
            </a:r>
            <a:r>
              <a:rPr lang="en-GB" b="1" dirty="0">
                <a:solidFill>
                  <a:schemeClr val="accent1">
                    <a:lumMod val="50000"/>
                  </a:schemeClr>
                </a:solidFill>
                <a:latin typeface="GillSans"/>
              </a:rPr>
              <a:t>aggressive behaviour:</a:t>
            </a:r>
            <a:endParaRPr lang="el-GR" b="1" dirty="0">
              <a:solidFill>
                <a:schemeClr val="accent1">
                  <a:lumMod val="50000"/>
                </a:schemeClr>
              </a:solidFill>
            </a:endParaRPr>
          </a:p>
          <a:p>
            <a:pPr marL="285750" lvl="0" indent="-285750">
              <a:buFont typeface="Arial" panose="020B0604020202020204" pitchFamily="34" charset="0"/>
              <a:buChar char="•"/>
            </a:pPr>
            <a:r>
              <a:rPr lang="en-US" dirty="0">
                <a:solidFill>
                  <a:schemeClr val="accent1">
                    <a:lumMod val="50000"/>
                  </a:schemeClr>
                </a:solidFill>
                <a:latin typeface="GillSans"/>
              </a:rPr>
              <a:t>Any form of behavior directed toward the goal of harming or injuring another person. </a:t>
            </a:r>
            <a:endParaRPr lang="el-GR" dirty="0">
              <a:solidFill>
                <a:schemeClr val="accent1">
                  <a:lumMod val="50000"/>
                </a:schemeClr>
              </a:solidFill>
            </a:endParaRPr>
          </a:p>
          <a:p>
            <a:pPr marL="285750" lvl="0" indent="-285750">
              <a:buFont typeface="Arial" panose="020B0604020202020204" pitchFamily="34" charset="0"/>
              <a:buChar char="•"/>
            </a:pPr>
            <a:r>
              <a:rPr lang="en-US" dirty="0">
                <a:solidFill>
                  <a:schemeClr val="accent1">
                    <a:lumMod val="50000"/>
                  </a:schemeClr>
                </a:solidFill>
                <a:latin typeface="GillSans"/>
              </a:rPr>
              <a:t>Aggression is a behavior/not an attitude or emotion</a:t>
            </a:r>
            <a:endParaRPr lang="el-GR" dirty="0">
              <a:solidFill>
                <a:schemeClr val="accent1">
                  <a:lumMod val="50000"/>
                </a:schemeClr>
              </a:solidFill>
            </a:endParaRPr>
          </a:p>
          <a:p>
            <a:pPr marL="285750" lvl="0" indent="-285750">
              <a:buFont typeface="Arial" panose="020B0604020202020204" pitchFamily="34" charset="0"/>
              <a:buChar char="•"/>
            </a:pPr>
            <a:r>
              <a:rPr lang="en-US" dirty="0">
                <a:solidFill>
                  <a:schemeClr val="accent1">
                    <a:lumMod val="50000"/>
                  </a:schemeClr>
                </a:solidFill>
                <a:latin typeface="GillSans"/>
              </a:rPr>
              <a:t>It involves harm or injury/ physical or psychological</a:t>
            </a:r>
            <a:endParaRPr lang="el-GR" dirty="0">
              <a:solidFill>
                <a:schemeClr val="accent1">
                  <a:lumMod val="50000"/>
                </a:schemeClr>
              </a:solidFill>
            </a:endParaRPr>
          </a:p>
          <a:p>
            <a:pPr marL="285750" lvl="0" indent="-285750">
              <a:buFont typeface="Arial" panose="020B0604020202020204" pitchFamily="34" charset="0"/>
              <a:buChar char="•"/>
            </a:pPr>
            <a:r>
              <a:rPr lang="en-US" dirty="0">
                <a:solidFill>
                  <a:schemeClr val="accent1">
                    <a:lumMod val="50000"/>
                  </a:schemeClr>
                </a:solidFill>
                <a:latin typeface="GillSans"/>
              </a:rPr>
              <a:t>It is directed toward a living organism</a:t>
            </a:r>
            <a:endParaRPr lang="el-GR" dirty="0">
              <a:solidFill>
                <a:schemeClr val="accent1">
                  <a:lumMod val="50000"/>
                </a:schemeClr>
              </a:solidFill>
            </a:endParaRPr>
          </a:p>
          <a:p>
            <a:pPr marL="285750" lvl="0" indent="-285750">
              <a:buFont typeface="Arial" panose="020B0604020202020204" pitchFamily="34" charset="0"/>
              <a:buChar char="•"/>
            </a:pPr>
            <a:r>
              <a:rPr lang="en-US" dirty="0">
                <a:solidFill>
                  <a:schemeClr val="accent1">
                    <a:lumMod val="50000"/>
                  </a:schemeClr>
                </a:solidFill>
                <a:latin typeface="GillSans"/>
              </a:rPr>
              <a:t>It involves intention. Accidental harm is not aggressive if you did not intend to do harm </a:t>
            </a:r>
            <a:endParaRPr lang="el-GR" dirty="0">
              <a:solidFill>
                <a:schemeClr val="accent1">
                  <a:lumMod val="50000"/>
                </a:schemeClr>
              </a:solidFill>
            </a:endParaRPr>
          </a:p>
          <a:p>
            <a:endParaRPr lang="el-GR" dirty="0"/>
          </a:p>
        </p:txBody>
      </p:sp>
      <p:pic>
        <p:nvPicPr>
          <p:cNvPr id="4" name="Picture 3">
            <a:extLst>
              <a:ext uri="{FF2B5EF4-FFF2-40B4-BE49-F238E27FC236}">
                <a16:creationId xmlns:a16="http://schemas.microsoft.com/office/drawing/2014/main" id="{270DD2E7-1296-49B4-84CF-0D752D2CAC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29BD9C-FDCB-46FB-AAC5-B17B9D54A4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8" name="Picture 7">
            <a:extLst>
              <a:ext uri="{FF2B5EF4-FFF2-40B4-BE49-F238E27FC236}">
                <a16:creationId xmlns:a16="http://schemas.microsoft.com/office/drawing/2014/main" id="{D12B8323-4A7B-4CDD-9910-E506378DB0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Tree>
    <p:extLst>
      <p:ext uri="{BB962C8B-B14F-4D97-AF65-F5344CB8AC3E}">
        <p14:creationId xmlns:p14="http://schemas.microsoft.com/office/powerpoint/2010/main" val="233222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3:</a:t>
            </a:r>
          </a:p>
        </p:txBody>
      </p:sp>
      <p:sp>
        <p:nvSpPr>
          <p:cNvPr id="9" name="Rectangle 8">
            <a:extLst>
              <a:ext uri="{FF2B5EF4-FFF2-40B4-BE49-F238E27FC236}">
                <a16:creationId xmlns:a16="http://schemas.microsoft.com/office/drawing/2014/main" id="{86F84C82-0C8D-47D6-8F8B-A27812549F1C}"/>
              </a:ext>
            </a:extLst>
          </p:cNvPr>
          <p:cNvSpPr/>
          <p:nvPr/>
        </p:nvSpPr>
        <p:spPr>
          <a:xfrm>
            <a:off x="2717074" y="3836840"/>
            <a:ext cx="7545975" cy="1015663"/>
          </a:xfrm>
          <a:prstGeom prst="rect">
            <a:avLst/>
          </a:prstGeom>
        </p:spPr>
        <p:txBody>
          <a:bodyPr wrap="square">
            <a:spAutoFit/>
          </a:bodyPr>
          <a:lstStyle/>
          <a:p>
            <a:pPr marL="285750" indent="-285750">
              <a:buFont typeface="Arial" panose="020B0604020202020204" pitchFamily="34" charset="0"/>
              <a:buChar char="•"/>
            </a:pPr>
            <a:r>
              <a:rPr lang="en-GB" sz="2000" dirty="0">
                <a:solidFill>
                  <a:schemeClr val="accent1">
                    <a:lumMod val="50000"/>
                  </a:schemeClr>
                </a:solidFill>
                <a:latin typeface="GillSans"/>
              </a:rPr>
              <a:t>Evaluate the three t</a:t>
            </a:r>
            <a:r>
              <a:rPr lang="en-US" sz="2000" dirty="0" err="1">
                <a:solidFill>
                  <a:schemeClr val="accent1">
                    <a:lumMod val="50000"/>
                  </a:schemeClr>
                </a:solidFill>
                <a:latin typeface="GillSans"/>
              </a:rPr>
              <a:t>heoretical</a:t>
            </a:r>
            <a:r>
              <a:rPr lang="en-US" sz="2000" dirty="0">
                <a:solidFill>
                  <a:schemeClr val="accent1">
                    <a:lumMod val="50000"/>
                  </a:schemeClr>
                </a:solidFill>
                <a:latin typeface="GillSans"/>
              </a:rPr>
              <a:t> approaches on the next slide that explain violence and aggression</a:t>
            </a:r>
          </a:p>
          <a:p>
            <a:pPr marL="285750" indent="-285750">
              <a:buFont typeface="Arial" panose="020B0604020202020204" pitchFamily="34" charset="0"/>
              <a:buChar char="•"/>
            </a:pPr>
            <a:r>
              <a:rPr lang="en-US" sz="2000" dirty="0">
                <a:solidFill>
                  <a:schemeClr val="accent1">
                    <a:lumMod val="50000"/>
                  </a:schemeClr>
                </a:solidFill>
                <a:latin typeface="GillSans"/>
              </a:rPr>
              <a:t>What evidence supports them?</a:t>
            </a:r>
            <a:endParaRPr lang="en-GB" sz="2000" dirty="0">
              <a:solidFill>
                <a:schemeClr val="accent1">
                  <a:lumMod val="50000"/>
                </a:schemeClr>
              </a:solidFill>
              <a:latin typeface="GillSans" pitchFamily="2" charset="0"/>
            </a:endParaRP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Violence and aggression</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93013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6F27890-A546-4501-90DB-A585FD506A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8" name="Picture 7">
            <a:extLst>
              <a:ext uri="{FF2B5EF4-FFF2-40B4-BE49-F238E27FC236}">
                <a16:creationId xmlns:a16="http://schemas.microsoft.com/office/drawing/2014/main" id="{81DBF324-9D9D-4028-9682-29A77EC651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12" name="Picture 11">
            <a:extLst>
              <a:ext uri="{FF2B5EF4-FFF2-40B4-BE49-F238E27FC236}">
                <a16:creationId xmlns:a16="http://schemas.microsoft.com/office/drawing/2014/main" id="{D9657664-0A8E-4F9A-A603-1BD51347A9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9" name="8 - TextBox"/>
          <p:cNvSpPr txBox="1"/>
          <p:nvPr/>
        </p:nvSpPr>
        <p:spPr>
          <a:xfrm>
            <a:off x="267640" y="1703564"/>
            <a:ext cx="11708834" cy="1384995"/>
          </a:xfrm>
          <a:prstGeom prst="rect">
            <a:avLst/>
          </a:prstGeom>
          <a:noFill/>
        </p:spPr>
        <p:txBody>
          <a:bodyPr wrap="square" rtlCol="0">
            <a:spAutoFit/>
          </a:bodyPr>
          <a:lstStyle/>
          <a:p>
            <a:r>
              <a:rPr lang="en-GB" sz="1400" dirty="0">
                <a:solidFill>
                  <a:schemeClr val="accent1">
                    <a:lumMod val="50000"/>
                  </a:schemeClr>
                </a:solidFill>
                <a:latin typeface="GillSans"/>
              </a:rPr>
              <a:t>The </a:t>
            </a:r>
            <a:r>
              <a:rPr lang="en-GB" sz="1400" b="1" dirty="0">
                <a:solidFill>
                  <a:schemeClr val="accent1">
                    <a:lumMod val="50000"/>
                  </a:schemeClr>
                </a:solidFill>
                <a:latin typeface="GillSans"/>
              </a:rPr>
              <a:t>instinct theory</a:t>
            </a:r>
            <a:r>
              <a:rPr lang="en-GB" sz="1400" dirty="0">
                <a:solidFill>
                  <a:schemeClr val="accent1">
                    <a:lumMod val="50000"/>
                  </a:schemeClr>
                </a:solidFill>
                <a:latin typeface="GillSans"/>
              </a:rPr>
              <a:t> suggests that “we have an instinct to be aggressive that builds until we can release that aggression in some way”. Mostly this aggression is released in sport or socially acceptable means. However there can be times when you let it out on another being. For example you may be playing in the centre midfield in football; they were beating you to the ball every single time, occasionally nicking your ankles in the process….the next time an opportunity arises. You will snap, you will beat them to the ball even if it means you clatter them in the process, teaching them to not do it again. A lot of coaches say it’s all in the first tackle, or in the first cross. If you win that first one, you set yourself up for the rest of the game, you are a foot in front of the other, have shown them where you stand.</a:t>
            </a:r>
            <a:endParaRPr lang="el-GR" sz="1400" dirty="0"/>
          </a:p>
        </p:txBody>
      </p:sp>
      <p:sp>
        <p:nvSpPr>
          <p:cNvPr id="10" name="9 - TextBox"/>
          <p:cNvSpPr txBox="1"/>
          <p:nvPr/>
        </p:nvSpPr>
        <p:spPr>
          <a:xfrm>
            <a:off x="267640" y="3313142"/>
            <a:ext cx="11686854" cy="1169551"/>
          </a:xfrm>
          <a:prstGeom prst="rect">
            <a:avLst/>
          </a:prstGeom>
          <a:noFill/>
        </p:spPr>
        <p:txBody>
          <a:bodyPr wrap="square" rtlCol="0">
            <a:spAutoFit/>
          </a:bodyPr>
          <a:lstStyle/>
          <a:p>
            <a:r>
              <a:rPr lang="en-US" sz="1400" dirty="0">
                <a:solidFill>
                  <a:schemeClr val="accent1">
                    <a:lumMod val="50000"/>
                  </a:schemeClr>
                </a:solidFill>
                <a:latin typeface="GillSans"/>
              </a:rPr>
              <a:t>The </a:t>
            </a:r>
            <a:r>
              <a:rPr lang="en-US" sz="1400" b="1" dirty="0">
                <a:solidFill>
                  <a:schemeClr val="accent1">
                    <a:lumMod val="50000"/>
                  </a:schemeClr>
                </a:solidFill>
                <a:latin typeface="GillSans"/>
              </a:rPr>
              <a:t>frustration-aggression theory </a:t>
            </a:r>
            <a:r>
              <a:rPr lang="en-US" sz="1400" dirty="0">
                <a:solidFill>
                  <a:schemeClr val="accent1">
                    <a:lumMod val="50000"/>
                  </a:schemeClr>
                </a:solidFill>
                <a:latin typeface="GillSans"/>
              </a:rPr>
              <a:t>suggests that “aggression comes from you being frustrated by not achieving goals or having progress towards a goal blocked”. Now this theory doesn’t have a lot of support or evidence to back up the theory, as when you begin to become frustrated, there are ways to control it, before it gets to the aggression stage. There is a revised version which states the same, but combines it with the social learning theory, saying that aggression occurs in certain situations where you may become frustrated. If you cannot control this frustration and what comes along with it (anger and arousal) it is then when you are likely to become aggressive. “This theory states that you are only more likely to become aggressive if the aggressive acts are supported”</a:t>
            </a:r>
          </a:p>
        </p:txBody>
      </p:sp>
      <p:sp>
        <p:nvSpPr>
          <p:cNvPr id="11" name="10 - TextBox"/>
          <p:cNvSpPr txBox="1"/>
          <p:nvPr/>
        </p:nvSpPr>
        <p:spPr>
          <a:xfrm>
            <a:off x="245660" y="4707276"/>
            <a:ext cx="11714150" cy="1815882"/>
          </a:xfrm>
          <a:prstGeom prst="rect">
            <a:avLst/>
          </a:prstGeom>
          <a:noFill/>
        </p:spPr>
        <p:txBody>
          <a:bodyPr wrap="square" rtlCol="0">
            <a:spAutoFit/>
          </a:bodyPr>
          <a:lstStyle/>
          <a:p>
            <a:r>
              <a:rPr lang="en-US" sz="1400" dirty="0">
                <a:solidFill>
                  <a:schemeClr val="accent1">
                    <a:lumMod val="50000"/>
                  </a:schemeClr>
                </a:solidFill>
                <a:latin typeface="GillSans"/>
              </a:rPr>
              <a:t>The </a:t>
            </a:r>
            <a:r>
              <a:rPr lang="en-US" sz="1400" b="1" dirty="0">
                <a:solidFill>
                  <a:schemeClr val="accent1">
                    <a:lumMod val="50000"/>
                  </a:schemeClr>
                </a:solidFill>
                <a:latin typeface="GillSans"/>
              </a:rPr>
              <a:t>social learning theory </a:t>
            </a:r>
            <a:r>
              <a:rPr lang="en-US" sz="1400" dirty="0">
                <a:solidFill>
                  <a:schemeClr val="accent1">
                    <a:lumMod val="50000"/>
                  </a:schemeClr>
                </a:solidFill>
                <a:latin typeface="GillSans"/>
              </a:rPr>
              <a:t>suggests that “aggression is a </a:t>
            </a:r>
            <a:r>
              <a:rPr lang="en-US" sz="1400" dirty="0" err="1">
                <a:solidFill>
                  <a:schemeClr val="accent1">
                    <a:lumMod val="50000"/>
                  </a:schemeClr>
                </a:solidFill>
                <a:latin typeface="GillSans"/>
              </a:rPr>
              <a:t>behaviour</a:t>
            </a:r>
            <a:r>
              <a:rPr lang="en-US" sz="1400" dirty="0">
                <a:solidFill>
                  <a:schemeClr val="accent1">
                    <a:lumMod val="50000"/>
                  </a:schemeClr>
                </a:solidFill>
                <a:latin typeface="GillSans"/>
              </a:rPr>
              <a:t> that we learn from observing others and experiencing reinforcement for such </a:t>
            </a:r>
            <a:r>
              <a:rPr lang="en-US" sz="1400" dirty="0" err="1">
                <a:solidFill>
                  <a:schemeClr val="accent1">
                    <a:lumMod val="50000"/>
                  </a:schemeClr>
                </a:solidFill>
                <a:latin typeface="GillSans"/>
              </a:rPr>
              <a:t>behaviours</a:t>
            </a:r>
            <a:r>
              <a:rPr lang="en-US" sz="1400" dirty="0">
                <a:solidFill>
                  <a:schemeClr val="accent1">
                    <a:lumMod val="50000"/>
                  </a:schemeClr>
                </a:solidFill>
                <a:latin typeface="GillSans"/>
              </a:rPr>
              <a:t>”. Observing an individual perform aggressive acts will likely lead one to demonstrate similar </a:t>
            </a:r>
            <a:r>
              <a:rPr lang="en-US" sz="1400" dirty="0" err="1">
                <a:solidFill>
                  <a:schemeClr val="accent1">
                    <a:lumMod val="50000"/>
                  </a:schemeClr>
                </a:solidFill>
                <a:latin typeface="GillSans"/>
              </a:rPr>
              <a:t>behaviour</a:t>
            </a:r>
            <a:r>
              <a:rPr lang="en-US" sz="1400" dirty="0">
                <a:solidFill>
                  <a:schemeClr val="accent1">
                    <a:lumMod val="50000"/>
                  </a:schemeClr>
                </a:solidFill>
                <a:latin typeface="GillSans"/>
              </a:rPr>
              <a:t>. The observer is more likely to aggress after watching persons who are rewarded rather than punished for acting aggressively. For example a 10 year old could be sat watching his </a:t>
            </a:r>
            <a:r>
              <a:rPr lang="en-US" sz="1400" dirty="0" err="1">
                <a:solidFill>
                  <a:schemeClr val="accent1">
                    <a:lumMod val="50000"/>
                  </a:schemeClr>
                </a:solidFill>
                <a:latin typeface="GillSans"/>
              </a:rPr>
              <a:t>favourite</a:t>
            </a:r>
            <a:r>
              <a:rPr lang="en-US" sz="1400" dirty="0">
                <a:solidFill>
                  <a:schemeClr val="accent1">
                    <a:lumMod val="50000"/>
                  </a:schemeClr>
                </a:solidFill>
                <a:latin typeface="GillSans"/>
              </a:rPr>
              <a:t> player on television with his friends and parents. If this player then makes an awful challenge, taking out the opposition off the ball and doesn’t get a yellow/red card, and his parents and friends cheer at this, he will be more likely to re-enact this </a:t>
            </a:r>
            <a:r>
              <a:rPr lang="en-US" sz="1400" dirty="0" err="1">
                <a:solidFill>
                  <a:schemeClr val="accent1">
                    <a:lumMod val="50000"/>
                  </a:schemeClr>
                </a:solidFill>
                <a:latin typeface="GillSans"/>
              </a:rPr>
              <a:t>behaviour</a:t>
            </a:r>
            <a:r>
              <a:rPr lang="en-US" sz="1400" dirty="0">
                <a:solidFill>
                  <a:schemeClr val="accent1">
                    <a:lumMod val="50000"/>
                  </a:schemeClr>
                </a:solidFill>
                <a:latin typeface="GillSans"/>
              </a:rPr>
              <a:t> when playing with his own friends in the park. So the social learning theory, states that the reason for us acting in an aggressive manner whilst playing sports or otherwise, is because we have seen our idols and sporting heroes do the same, which has been applauded by friends, family and others, making us think that it is acceptable and correct to do such a thing. Social learning theory has considerable scientific support.</a:t>
            </a:r>
          </a:p>
        </p:txBody>
      </p:sp>
    </p:spTree>
    <p:extLst>
      <p:ext uri="{BB962C8B-B14F-4D97-AF65-F5344CB8AC3E}">
        <p14:creationId xmlns:p14="http://schemas.microsoft.com/office/powerpoint/2010/main" val="276601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 name="TextBox 1">
            <a:extLst>
              <a:ext uri="{FF2B5EF4-FFF2-40B4-BE49-F238E27FC236}">
                <a16:creationId xmlns:a16="http://schemas.microsoft.com/office/drawing/2014/main" id="{9A4CEDB3-C854-4781-BE94-41EA42C6F460}"/>
              </a:ext>
            </a:extLst>
          </p:cNvPr>
          <p:cNvSpPr txBox="1"/>
          <p:nvPr/>
        </p:nvSpPr>
        <p:spPr>
          <a:xfrm>
            <a:off x="368490" y="2934933"/>
            <a:ext cx="11546006" cy="3785652"/>
          </a:xfrm>
          <a:prstGeom prst="rect">
            <a:avLst/>
          </a:prstGeom>
          <a:noFill/>
        </p:spPr>
        <p:txBody>
          <a:bodyPr wrap="square" rtlCol="0">
            <a:spAutoFit/>
          </a:bodyPr>
          <a:lstStyle/>
          <a:p>
            <a:r>
              <a:rPr lang="en-US" sz="1600" b="1" i="1" dirty="0">
                <a:solidFill>
                  <a:schemeClr val="accent1">
                    <a:lumMod val="50000"/>
                  </a:schemeClr>
                </a:solidFill>
                <a:latin typeface="GillSans"/>
              </a:rPr>
              <a:t>Hostile aggression</a:t>
            </a:r>
            <a:r>
              <a:rPr lang="en-US" sz="1600" b="1" dirty="0">
                <a:solidFill>
                  <a:schemeClr val="accent1">
                    <a:lumMod val="50000"/>
                  </a:schemeClr>
                </a:solidFill>
                <a:latin typeface="GillSans"/>
              </a:rPr>
              <a:t>: </a:t>
            </a:r>
            <a:r>
              <a:rPr lang="en-US" sz="1600" dirty="0">
                <a:solidFill>
                  <a:schemeClr val="accent1">
                    <a:lumMod val="50000"/>
                  </a:schemeClr>
                </a:solidFill>
                <a:latin typeface="GillSans"/>
              </a:rPr>
              <a:t>Act of aggression stemming from a feeling of anger and </a:t>
            </a:r>
            <a:r>
              <a:rPr lang="en-US" sz="1600" i="1" dirty="0">
                <a:solidFill>
                  <a:schemeClr val="accent1">
                    <a:lumMod val="50000"/>
                  </a:schemeClr>
                </a:solidFill>
                <a:latin typeface="GillSans"/>
              </a:rPr>
              <a:t>intended to cause pain or injury</a:t>
            </a:r>
            <a:r>
              <a:rPr lang="en-US" sz="1600" b="1" dirty="0">
                <a:solidFill>
                  <a:schemeClr val="accent1">
                    <a:lumMod val="50000"/>
                  </a:schemeClr>
                </a:solidFill>
                <a:latin typeface="GillSans"/>
              </a:rPr>
              <a:t> </a:t>
            </a:r>
            <a:r>
              <a:rPr lang="en-US" sz="1600" dirty="0">
                <a:solidFill>
                  <a:schemeClr val="accent1">
                    <a:lumMod val="50000"/>
                  </a:schemeClr>
                </a:solidFill>
                <a:latin typeface="GillSans"/>
              </a:rPr>
              <a:t>(e.g. if a player believes his opponent has been playing dirty, he might become angry and go out of his way to hurt his opponent, even if doing so doesn’t increase his opportunity to tackle the ball carrier) </a:t>
            </a:r>
            <a:endParaRPr lang="el-GR" sz="1600" dirty="0">
              <a:solidFill>
                <a:schemeClr val="accent1">
                  <a:lumMod val="50000"/>
                </a:schemeClr>
              </a:solidFill>
            </a:endParaRPr>
          </a:p>
          <a:p>
            <a:endParaRPr lang="en-US" sz="1600" i="1" dirty="0">
              <a:solidFill>
                <a:schemeClr val="accent1">
                  <a:lumMod val="50000"/>
                </a:schemeClr>
              </a:solidFill>
              <a:latin typeface="GillSans"/>
            </a:endParaRPr>
          </a:p>
          <a:p>
            <a:r>
              <a:rPr lang="en-US" sz="1600" b="1" i="1" dirty="0">
                <a:solidFill>
                  <a:schemeClr val="accent1">
                    <a:lumMod val="50000"/>
                  </a:schemeClr>
                </a:solidFill>
                <a:latin typeface="GillSans"/>
              </a:rPr>
              <a:t>Instrumental aggression</a:t>
            </a:r>
            <a:r>
              <a:rPr lang="en-US" sz="1600" b="1" dirty="0">
                <a:solidFill>
                  <a:schemeClr val="accent1">
                    <a:lumMod val="50000"/>
                  </a:schemeClr>
                </a:solidFill>
                <a:latin typeface="GillSans"/>
              </a:rPr>
              <a:t>: </a:t>
            </a:r>
            <a:r>
              <a:rPr lang="en-US" sz="1600" dirty="0">
                <a:solidFill>
                  <a:schemeClr val="accent1">
                    <a:lumMod val="50000"/>
                  </a:schemeClr>
                </a:solidFill>
                <a:latin typeface="GillSans"/>
              </a:rPr>
              <a:t>An act of aggression that intends to hurt someone, but </a:t>
            </a:r>
            <a:r>
              <a:rPr lang="en-US" sz="1600" i="1" dirty="0">
                <a:solidFill>
                  <a:schemeClr val="accent1">
                    <a:lumMod val="50000"/>
                  </a:schemeClr>
                </a:solidFill>
                <a:latin typeface="GillSans"/>
              </a:rPr>
              <a:t>as a means to a goal other than causing pain</a:t>
            </a:r>
            <a:r>
              <a:rPr lang="en-US" sz="1600" b="1" dirty="0">
                <a:solidFill>
                  <a:schemeClr val="accent1">
                    <a:lumMod val="50000"/>
                  </a:schemeClr>
                </a:solidFill>
                <a:latin typeface="GillSans"/>
              </a:rPr>
              <a:t> </a:t>
            </a:r>
            <a:r>
              <a:rPr lang="en-US" sz="1600" dirty="0">
                <a:solidFill>
                  <a:schemeClr val="accent1">
                    <a:lumMod val="50000"/>
                  </a:schemeClr>
                </a:solidFill>
                <a:latin typeface="GillSans"/>
              </a:rPr>
              <a:t>(e.g., in football, a defensive lineman will usually do whatever it takes to thwart his opponent (the blocker) and tackle the ball carrier.  This often includes intentionally inflicting pain on his opponent if doing so is useful in helping him get the blocker out of the way so he can get the ball carrier.  </a:t>
            </a:r>
            <a:r>
              <a:rPr lang="en-US" sz="1600" b="1" dirty="0">
                <a:solidFill>
                  <a:schemeClr val="accent1">
                    <a:lumMod val="50000"/>
                  </a:schemeClr>
                </a:solidFill>
                <a:latin typeface="GillSans"/>
              </a:rPr>
              <a:t> </a:t>
            </a:r>
            <a:endParaRPr lang="el-GR" sz="1600" dirty="0">
              <a:solidFill>
                <a:schemeClr val="accent1">
                  <a:lumMod val="50000"/>
                </a:schemeClr>
              </a:solidFill>
            </a:endParaRPr>
          </a:p>
          <a:p>
            <a:endParaRPr lang="en-US" sz="1600" i="1" dirty="0">
              <a:solidFill>
                <a:schemeClr val="accent1">
                  <a:lumMod val="50000"/>
                </a:schemeClr>
              </a:solidFill>
              <a:latin typeface="GillSans"/>
            </a:endParaRPr>
          </a:p>
          <a:p>
            <a:r>
              <a:rPr lang="en-US" sz="1600" b="1" i="1" dirty="0">
                <a:solidFill>
                  <a:schemeClr val="accent1">
                    <a:lumMod val="50000"/>
                  </a:schemeClr>
                </a:solidFill>
                <a:latin typeface="GillSans"/>
              </a:rPr>
              <a:t>Assertive </a:t>
            </a:r>
            <a:r>
              <a:rPr lang="en-US" sz="1600" b="1" i="1" dirty="0" err="1">
                <a:solidFill>
                  <a:schemeClr val="accent1">
                    <a:lumMod val="50000"/>
                  </a:schemeClr>
                </a:solidFill>
                <a:latin typeface="GillSans"/>
              </a:rPr>
              <a:t>behaviour</a:t>
            </a:r>
            <a:r>
              <a:rPr lang="en-US" sz="1600" b="1" dirty="0">
                <a:solidFill>
                  <a:schemeClr val="accent1">
                    <a:lumMod val="50000"/>
                  </a:schemeClr>
                </a:solidFill>
                <a:latin typeface="GillSans"/>
              </a:rPr>
              <a:t> </a:t>
            </a:r>
            <a:r>
              <a:rPr lang="en-US" sz="1600" dirty="0">
                <a:solidFill>
                  <a:schemeClr val="accent1">
                    <a:lumMod val="50000"/>
                  </a:schemeClr>
                </a:solidFill>
                <a:latin typeface="GillSans"/>
              </a:rPr>
              <a:t>is different from aggressive </a:t>
            </a:r>
            <a:r>
              <a:rPr lang="en-US" sz="1600" dirty="0" err="1">
                <a:solidFill>
                  <a:schemeClr val="accent1">
                    <a:lumMod val="50000"/>
                  </a:schemeClr>
                </a:solidFill>
                <a:latin typeface="GillSans"/>
              </a:rPr>
              <a:t>behaviour</a:t>
            </a:r>
            <a:r>
              <a:rPr lang="en-US" sz="1600" dirty="0">
                <a:solidFill>
                  <a:schemeClr val="accent1">
                    <a:lumMod val="50000"/>
                  </a:schemeClr>
                </a:solidFill>
                <a:latin typeface="GillSans"/>
              </a:rPr>
              <a:t> because the play is playing within the rules of the game. Assertive </a:t>
            </a:r>
            <a:r>
              <a:rPr lang="en-US" sz="1600" dirty="0" err="1">
                <a:solidFill>
                  <a:schemeClr val="accent1">
                    <a:lumMod val="50000"/>
                  </a:schemeClr>
                </a:solidFill>
                <a:latin typeface="GillSans"/>
              </a:rPr>
              <a:t>behaviour</a:t>
            </a:r>
            <a:r>
              <a:rPr lang="en-US" sz="1600" dirty="0">
                <a:solidFill>
                  <a:schemeClr val="accent1">
                    <a:lumMod val="50000"/>
                  </a:schemeClr>
                </a:solidFill>
                <a:latin typeface="GillSans"/>
              </a:rPr>
              <a:t> links to four main criteria:</a:t>
            </a:r>
          </a:p>
          <a:p>
            <a:pPr marL="1200150" lvl="2" indent="-285750">
              <a:buFont typeface="Arial" panose="020B0604020202020204" pitchFamily="34" charset="0"/>
              <a:buChar char="•"/>
            </a:pPr>
            <a:r>
              <a:rPr lang="en-US" sz="1600" dirty="0">
                <a:solidFill>
                  <a:schemeClr val="accent1">
                    <a:lumMod val="50000"/>
                  </a:schemeClr>
                </a:solidFill>
                <a:latin typeface="GillSans"/>
              </a:rPr>
              <a:t>Is goal directed</a:t>
            </a:r>
          </a:p>
          <a:p>
            <a:pPr marL="1200150" lvl="2" indent="-285750">
              <a:buFont typeface="Arial" panose="020B0604020202020204" pitchFamily="34" charset="0"/>
              <a:buChar char="•"/>
            </a:pPr>
            <a:r>
              <a:rPr lang="en-US" sz="1600" dirty="0">
                <a:solidFill>
                  <a:schemeClr val="accent1">
                    <a:lumMod val="50000"/>
                  </a:schemeClr>
                </a:solidFill>
                <a:latin typeface="GillSans"/>
              </a:rPr>
              <a:t>Not intended to harm or injure</a:t>
            </a:r>
            <a:endParaRPr lang="el-GR" sz="1600" dirty="0">
              <a:solidFill>
                <a:schemeClr val="accent1">
                  <a:lumMod val="50000"/>
                </a:schemeClr>
              </a:solidFill>
            </a:endParaRPr>
          </a:p>
          <a:p>
            <a:pPr marL="1200150" lvl="2" indent="-285750">
              <a:buFont typeface="Arial" panose="020B0604020202020204" pitchFamily="34" charset="0"/>
              <a:buChar char="•"/>
            </a:pPr>
            <a:r>
              <a:rPr lang="en-US" sz="1600" dirty="0">
                <a:solidFill>
                  <a:schemeClr val="accent1">
                    <a:lumMod val="50000"/>
                  </a:schemeClr>
                </a:solidFill>
                <a:latin typeface="GillSans"/>
              </a:rPr>
              <a:t>Uses only legitimate force (even if this amount could be classed as aggression in a non-sport or non-game situation)</a:t>
            </a:r>
            <a:endParaRPr lang="el-GR" sz="1600" dirty="0">
              <a:solidFill>
                <a:schemeClr val="accent1">
                  <a:lumMod val="50000"/>
                </a:schemeClr>
              </a:solidFill>
            </a:endParaRPr>
          </a:p>
          <a:p>
            <a:pPr marL="1200150" lvl="2" indent="-285750">
              <a:buFont typeface="Arial" panose="020B0604020202020204" pitchFamily="34" charset="0"/>
              <a:buChar char="•"/>
            </a:pPr>
            <a:r>
              <a:rPr lang="en-US" sz="1600" dirty="0">
                <a:solidFill>
                  <a:schemeClr val="accent1">
                    <a:lumMod val="50000"/>
                  </a:schemeClr>
                </a:solidFill>
                <a:latin typeface="GillSans"/>
              </a:rPr>
              <a:t>Does not break any rules of the game</a:t>
            </a:r>
            <a:endParaRPr lang="en-GB" sz="1600" dirty="0">
              <a:solidFill>
                <a:schemeClr val="accent1">
                  <a:lumMod val="50000"/>
                </a:schemeClr>
              </a:solidFill>
              <a:latin typeface="GillSans"/>
            </a:endParaRPr>
          </a:p>
        </p:txBody>
      </p:sp>
      <p:sp>
        <p:nvSpPr>
          <p:cNvPr id="19" name="TextBox 18">
            <a:extLst>
              <a:ext uri="{FF2B5EF4-FFF2-40B4-BE49-F238E27FC236}">
                <a16:creationId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368489" y="2347138"/>
            <a:ext cx="9947605" cy="400110"/>
          </a:xfrm>
          <a:prstGeom prst="rect">
            <a:avLst/>
          </a:prstGeom>
          <a:noFill/>
        </p:spPr>
        <p:txBody>
          <a:bodyPr wrap="square" rtlCol="0">
            <a:spAutoFit/>
          </a:bodyPr>
          <a:lstStyle/>
          <a:p>
            <a:r>
              <a:rPr lang="en-GB" sz="2000" b="1" dirty="0">
                <a:solidFill>
                  <a:schemeClr val="accent1">
                    <a:lumMod val="50000"/>
                  </a:schemeClr>
                </a:solidFill>
                <a:latin typeface="GillSans"/>
              </a:rPr>
              <a:t>Task 4</a:t>
            </a:r>
            <a:r>
              <a:rPr lang="en-GB" sz="2000" dirty="0">
                <a:solidFill>
                  <a:schemeClr val="accent1">
                    <a:lumMod val="50000"/>
                  </a:schemeClr>
                </a:solidFill>
                <a:latin typeface="GillSans"/>
              </a:rPr>
              <a:t>: Discuss the </a:t>
            </a:r>
            <a:r>
              <a:rPr lang="en-US" sz="2000" dirty="0">
                <a:solidFill>
                  <a:schemeClr val="accent1">
                    <a:lumMod val="50000"/>
                  </a:schemeClr>
                </a:solidFill>
                <a:latin typeface="GillSans"/>
              </a:rPr>
              <a:t>types of aggressive </a:t>
            </a:r>
            <a:r>
              <a:rPr lang="en-US" sz="2000" dirty="0" err="1">
                <a:solidFill>
                  <a:schemeClr val="accent1">
                    <a:lumMod val="50000"/>
                  </a:schemeClr>
                </a:solidFill>
                <a:latin typeface="GillSans"/>
              </a:rPr>
              <a:t>behaviour</a:t>
            </a:r>
            <a:r>
              <a:rPr lang="en-US" sz="2000" dirty="0">
                <a:solidFill>
                  <a:schemeClr val="accent1">
                    <a:lumMod val="50000"/>
                  </a:schemeClr>
                </a:solidFill>
                <a:latin typeface="GillSans"/>
              </a:rPr>
              <a:t> and provide additional examples to illustrate</a:t>
            </a:r>
            <a:endParaRPr lang="en-GB" sz="2000" dirty="0">
              <a:solidFill>
                <a:schemeClr val="accent1">
                  <a:lumMod val="50000"/>
                </a:schemeClr>
              </a:solidFill>
              <a:latin typeface="GillSans"/>
            </a:endParaRPr>
          </a:p>
        </p:txBody>
      </p:sp>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 name="TextBox 1">
            <a:extLst>
              <a:ext uri="{FF2B5EF4-FFF2-40B4-BE49-F238E27FC236}">
                <a16:creationId xmlns:a16="http://schemas.microsoft.com/office/drawing/2014/main" id="{9A4CEDB3-C854-4781-BE94-41EA42C6F460}"/>
              </a:ext>
            </a:extLst>
          </p:cNvPr>
          <p:cNvSpPr txBox="1"/>
          <p:nvPr/>
        </p:nvSpPr>
        <p:spPr>
          <a:xfrm>
            <a:off x="286603" y="4135936"/>
            <a:ext cx="11546006" cy="523220"/>
          </a:xfrm>
          <a:prstGeom prst="rect">
            <a:avLst/>
          </a:prstGeom>
          <a:noFill/>
        </p:spPr>
        <p:txBody>
          <a:bodyPr wrap="square" rtlCol="0">
            <a:spAutoFit/>
          </a:bodyPr>
          <a:lstStyle/>
          <a:p>
            <a:pPr algn="ctr"/>
            <a:r>
              <a:rPr lang="en-US" dirty="0">
                <a:solidFill>
                  <a:schemeClr val="accent1">
                    <a:lumMod val="50000"/>
                  </a:schemeClr>
                </a:solidFill>
                <a:latin typeface="GillSans"/>
              </a:rPr>
              <a:t> </a:t>
            </a:r>
            <a:r>
              <a:rPr lang="en-US" sz="2800" dirty="0">
                <a:solidFill>
                  <a:schemeClr val="accent1">
                    <a:lumMod val="50000"/>
                  </a:schemeClr>
                </a:solidFill>
                <a:latin typeface="GillSans"/>
              </a:rPr>
              <a:t>https://www.youtube.com/watch?v=6hxxf4ztTpI</a:t>
            </a:r>
          </a:p>
        </p:txBody>
      </p:sp>
      <p:sp>
        <p:nvSpPr>
          <p:cNvPr id="19" name="TextBox 18">
            <a:extLst>
              <a:ext uri="{FF2B5EF4-FFF2-40B4-BE49-F238E27FC236}">
                <a16:creationId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856355" y="2921062"/>
            <a:ext cx="10732579" cy="400110"/>
          </a:xfrm>
          <a:prstGeom prst="rect">
            <a:avLst/>
          </a:prstGeom>
          <a:noFill/>
        </p:spPr>
        <p:txBody>
          <a:bodyPr wrap="square" rtlCol="0">
            <a:spAutoFit/>
          </a:bodyPr>
          <a:lstStyle/>
          <a:p>
            <a:r>
              <a:rPr lang="en-GB" sz="2000" b="1" dirty="0">
                <a:solidFill>
                  <a:schemeClr val="accent1">
                    <a:lumMod val="50000"/>
                  </a:schemeClr>
                </a:solidFill>
                <a:latin typeface="GillSans"/>
              </a:rPr>
              <a:t>Task 5</a:t>
            </a:r>
            <a:r>
              <a:rPr lang="en-GB" sz="2000" dirty="0">
                <a:solidFill>
                  <a:schemeClr val="accent1">
                    <a:lumMod val="50000"/>
                  </a:schemeClr>
                </a:solidFill>
                <a:latin typeface="GillSans"/>
              </a:rPr>
              <a:t>: </a:t>
            </a:r>
          </a:p>
        </p:txBody>
      </p:sp>
      <p:sp>
        <p:nvSpPr>
          <p:cNvPr id="8" name="TextBox 4"/>
          <p:cNvSpPr txBox="1"/>
          <p:nvPr/>
        </p:nvSpPr>
        <p:spPr>
          <a:xfrm>
            <a:off x="499527" y="2059983"/>
            <a:ext cx="10732579" cy="338554"/>
          </a:xfrm>
          <a:prstGeom prst="rect">
            <a:avLst/>
          </a:prstGeom>
          <a:noFill/>
        </p:spPr>
        <p:txBody>
          <a:bodyPr wrap="square" rtlCol="0">
            <a:spAutoFit/>
          </a:bodyPr>
          <a:lstStyle/>
          <a:p>
            <a:pPr algn="ctr"/>
            <a:r>
              <a:rPr lang="en-US" sz="1600" b="1" dirty="0">
                <a:solidFill>
                  <a:schemeClr val="accent1">
                    <a:lumMod val="50000"/>
                  </a:schemeClr>
                </a:solidFill>
              </a:rPr>
              <a:t>Aggression </a:t>
            </a:r>
            <a:r>
              <a:rPr lang="en-US" sz="1600" b="1" dirty="0" err="1">
                <a:solidFill>
                  <a:schemeClr val="accent1">
                    <a:lumMod val="50000"/>
                  </a:schemeClr>
                </a:solidFill>
              </a:rPr>
              <a:t>vs</a:t>
            </a:r>
            <a:r>
              <a:rPr lang="en-US" sz="1600" b="1" dirty="0">
                <a:solidFill>
                  <a:schemeClr val="accent1">
                    <a:lumMod val="50000"/>
                  </a:schemeClr>
                </a:solidFill>
              </a:rPr>
              <a:t> assertion</a:t>
            </a:r>
            <a:endParaRPr lang="en-GB" sz="1600" b="1" dirty="0">
              <a:solidFill>
                <a:schemeClr val="accent1">
                  <a:lumMod val="50000"/>
                </a:schemeClr>
              </a:solidFill>
              <a:latin typeface="GillSans" pitchFamily="2" charset="0"/>
            </a:endParaRPr>
          </a:p>
        </p:txBody>
      </p:sp>
      <p:sp>
        <p:nvSpPr>
          <p:cNvPr id="4" name="Rectangle 3">
            <a:extLst>
              <a:ext uri="{FF2B5EF4-FFF2-40B4-BE49-F238E27FC236}">
                <a16:creationId xmlns:a16="http://schemas.microsoft.com/office/drawing/2014/main" id="{82C06166-0F64-4C35-8631-A81B661FA027}"/>
              </a:ext>
            </a:extLst>
          </p:cNvPr>
          <p:cNvSpPr/>
          <p:nvPr/>
        </p:nvSpPr>
        <p:spPr>
          <a:xfrm>
            <a:off x="1874042" y="2910814"/>
            <a:ext cx="8109543" cy="646331"/>
          </a:xfrm>
          <a:prstGeom prst="rect">
            <a:avLst/>
          </a:prstGeom>
        </p:spPr>
        <p:txBody>
          <a:bodyPr wrap="square">
            <a:spAutoFit/>
          </a:bodyPr>
          <a:lstStyle/>
          <a:p>
            <a:r>
              <a:rPr lang="en-US" dirty="0">
                <a:solidFill>
                  <a:schemeClr val="accent1">
                    <a:lumMod val="50000"/>
                  </a:schemeClr>
                </a:solidFill>
                <a:latin typeface="GillSans"/>
              </a:rPr>
              <a:t>Use the video in the following link to discuss the issue of aggression vs assertion. What are the differences between the different types of aggression?</a:t>
            </a:r>
            <a:endParaRPr lang="en-GB" dirty="0"/>
          </a:p>
        </p:txBody>
      </p:sp>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 name="TextBox 1">
            <a:extLst>
              <a:ext uri="{FF2B5EF4-FFF2-40B4-BE49-F238E27FC236}">
                <a16:creationId xmlns:a16="http://schemas.microsoft.com/office/drawing/2014/main" id="{9A4CEDB3-C854-4781-BE94-41EA42C6F460}"/>
              </a:ext>
            </a:extLst>
          </p:cNvPr>
          <p:cNvSpPr txBox="1"/>
          <p:nvPr/>
        </p:nvSpPr>
        <p:spPr>
          <a:xfrm>
            <a:off x="286603" y="4135936"/>
            <a:ext cx="11546006" cy="523220"/>
          </a:xfrm>
          <a:prstGeom prst="rect">
            <a:avLst/>
          </a:prstGeom>
          <a:noFill/>
        </p:spPr>
        <p:txBody>
          <a:bodyPr wrap="square" rtlCol="0">
            <a:spAutoFit/>
          </a:bodyPr>
          <a:lstStyle/>
          <a:p>
            <a:pPr algn="ctr"/>
            <a:r>
              <a:rPr lang="en-US" dirty="0">
                <a:solidFill>
                  <a:schemeClr val="accent1">
                    <a:lumMod val="50000"/>
                  </a:schemeClr>
                </a:solidFill>
                <a:latin typeface="GillSans"/>
              </a:rPr>
              <a:t> </a:t>
            </a:r>
            <a:r>
              <a:rPr lang="en-GB" sz="2800" u="sng" dirty="0">
                <a:latin typeface="GillSans"/>
                <a:hlinkClick r:id="rId5"/>
              </a:rPr>
              <a:t>https://www.youtube.com/watch?v=-_2rjocv-Jo</a:t>
            </a:r>
            <a:endParaRPr lang="el-GR" sz="2800" dirty="0"/>
          </a:p>
        </p:txBody>
      </p:sp>
      <p:sp>
        <p:nvSpPr>
          <p:cNvPr id="19" name="TextBox 18">
            <a:extLst>
              <a:ext uri="{FF2B5EF4-FFF2-40B4-BE49-F238E27FC236}">
                <a16:creationId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1679314" y="2828835"/>
            <a:ext cx="10732579" cy="369332"/>
          </a:xfrm>
          <a:prstGeom prst="rect">
            <a:avLst/>
          </a:prstGeom>
          <a:noFill/>
        </p:spPr>
        <p:txBody>
          <a:bodyPr wrap="square" rtlCol="0">
            <a:spAutoFit/>
          </a:bodyPr>
          <a:lstStyle/>
          <a:p>
            <a:r>
              <a:rPr lang="en-GB" b="1" dirty="0">
                <a:solidFill>
                  <a:schemeClr val="accent1">
                    <a:lumMod val="50000"/>
                  </a:schemeClr>
                </a:solidFill>
                <a:latin typeface="GillSans"/>
              </a:rPr>
              <a:t>Task 6</a:t>
            </a:r>
            <a:r>
              <a:rPr lang="en-GB" dirty="0">
                <a:solidFill>
                  <a:schemeClr val="accent1">
                    <a:lumMod val="50000"/>
                  </a:schemeClr>
                </a:solidFill>
                <a:latin typeface="GillSans"/>
              </a:rPr>
              <a:t>: </a:t>
            </a:r>
            <a:endParaRPr lang="el-GR" dirty="0">
              <a:solidFill>
                <a:schemeClr val="accent1">
                  <a:lumMod val="50000"/>
                </a:schemeClr>
              </a:solidFill>
            </a:endParaRPr>
          </a:p>
        </p:txBody>
      </p:sp>
      <p:sp>
        <p:nvSpPr>
          <p:cNvPr id="4" name="Rectangle 3">
            <a:extLst>
              <a:ext uri="{FF2B5EF4-FFF2-40B4-BE49-F238E27FC236}">
                <a16:creationId xmlns:a16="http://schemas.microsoft.com/office/drawing/2014/main" id="{FD9C0FD1-B7EE-4A67-9BFD-1081499D580A}"/>
              </a:ext>
            </a:extLst>
          </p:cNvPr>
          <p:cNvSpPr/>
          <p:nvPr/>
        </p:nvSpPr>
        <p:spPr>
          <a:xfrm>
            <a:off x="2461865" y="2828835"/>
            <a:ext cx="8311429" cy="923330"/>
          </a:xfrm>
          <a:prstGeom prst="rect">
            <a:avLst/>
          </a:prstGeom>
        </p:spPr>
        <p:txBody>
          <a:bodyPr wrap="square">
            <a:spAutoFit/>
          </a:bodyPr>
          <a:lstStyle/>
          <a:p>
            <a:r>
              <a:rPr lang="en-US" dirty="0">
                <a:solidFill>
                  <a:schemeClr val="accent1">
                    <a:lumMod val="50000"/>
                  </a:schemeClr>
                </a:solidFill>
                <a:latin typeface="GillSans"/>
              </a:rPr>
              <a:t>Use the </a:t>
            </a:r>
            <a:r>
              <a:rPr lang="en-GB" dirty="0">
                <a:solidFill>
                  <a:schemeClr val="accent1">
                    <a:lumMod val="50000"/>
                  </a:schemeClr>
                </a:solidFill>
                <a:latin typeface="GillSans"/>
              </a:rPr>
              <a:t>Case #33: ITF v Player P for discussing with students the issue of aggravated behaviour and threats against officials during matches. You can also use the video in the following link </a:t>
            </a:r>
            <a:r>
              <a:rPr lang="en-US" dirty="0">
                <a:solidFill>
                  <a:schemeClr val="accent1">
                    <a:lumMod val="50000"/>
                  </a:schemeClr>
                </a:solidFill>
                <a:latin typeface="GillSans"/>
              </a:rPr>
              <a:t>for furthering this discussion</a:t>
            </a:r>
            <a:endParaRPr lang="en-GB" dirty="0"/>
          </a:p>
        </p:txBody>
      </p:sp>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1526</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GillSans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Gloucestershire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RYALL, Emily (Dr)</dc:creator>
  <cp:lastModifiedBy>RYALL, Emily (Dr)</cp:lastModifiedBy>
  <cp:revision>37</cp:revision>
  <dcterms:created xsi:type="dcterms:W3CDTF">2019-01-08T15:51:19Z</dcterms:created>
  <dcterms:modified xsi:type="dcterms:W3CDTF">2019-10-22T14:03:12Z</dcterms:modified>
</cp:coreProperties>
</file>