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89" r:id="rId4"/>
    <p:sldId id="280" r:id="rId5"/>
    <p:sldId id="286" r:id="rId6"/>
    <p:sldId id="288" r:id="rId7"/>
    <p:sldId id="290" r:id="rId8"/>
    <p:sldId id="283" r:id="rId9"/>
    <p:sldId id="291" r:id="rId10"/>
    <p:sldId id="284" r:id="rId11"/>
    <p:sldId id="293" r:id="rId12"/>
    <p:sldId id="292" r:id="rId13"/>
    <p:sldId id="285" r:id="rId14"/>
    <p:sldId id="268" r:id="rId15"/>
    <p:sldId id="265" r:id="rId16"/>
    <p:sldId id="294"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91" autoAdjust="0"/>
    <p:restoredTop sz="87416" autoAdjust="0"/>
  </p:normalViewPr>
  <p:slideViewPr>
    <p:cSldViewPr snapToGrid="0">
      <p:cViewPr varScale="1">
        <p:scale>
          <a:sx n="100" d="100"/>
          <a:sy n="100" d="100"/>
        </p:scale>
        <p:origin x="12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39657-36CB-4279-B913-9CDB87E52674}" type="datetimeFigureOut">
              <a:rPr lang="cs-CZ" smtClean="0"/>
              <a:t>29.10.2019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C2A2F3-953E-47B7-8FB4-02DD69C07B4B}" type="slidenum">
              <a:rPr lang="cs-CZ" smtClean="0"/>
              <a:t>‹#›</a:t>
            </a:fld>
            <a:endParaRPr lang="cs-CZ"/>
          </a:p>
        </p:txBody>
      </p:sp>
    </p:spTree>
    <p:extLst>
      <p:ext uri="{BB962C8B-B14F-4D97-AF65-F5344CB8AC3E}">
        <p14:creationId xmlns:p14="http://schemas.microsoft.com/office/powerpoint/2010/main" val="1055389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books.google.com/books?id=YMUola6pDnkC&amp;pg=PT1217&amp;dq=race+social+construction"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britannica.com/topic/race-human" TargetMode="External"/><Relationship Id="rId5" Type="http://schemas.openxmlformats.org/officeDocument/2006/relationships/hyperlink" Target="https://en.wikipedia.org/wiki/Special:BookSources/978-1-45-226586-5" TargetMode="External"/><Relationship Id="rId4" Type="http://schemas.openxmlformats.org/officeDocument/2006/relationships/hyperlink" Target="https://en.wikipedia.org/wiki/International_Standard_Book_Number"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who.int/gender-equity-rights/understanding/gender-definition/e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elegraph.co.uk/athletics/2019/09/30/caster-semenyas-absence-casts-shadow-800m-halimah-nakaayi-win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thinkprogress.org/this-is-discrimination-top-athletes-demand-an-immediate-end-to-hijab-ban-in-basketball-fb6d89bb156c/"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2</a:t>
            </a:fld>
            <a:endParaRPr lang="cs-CZ"/>
          </a:p>
        </p:txBody>
      </p:sp>
    </p:spTree>
    <p:extLst>
      <p:ext uri="{BB962C8B-B14F-4D97-AF65-F5344CB8AC3E}">
        <p14:creationId xmlns:p14="http://schemas.microsoft.com/office/powerpoint/2010/main" val="2715498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a:solidFill>
                  <a:schemeClr val="tx1"/>
                </a:solidFill>
                <a:effectLst/>
                <a:latin typeface="+mn-lt"/>
                <a:ea typeface="+mn-ea"/>
                <a:cs typeface="+mn-cs"/>
              </a:rPr>
              <a:t>Nielsen, G., </a:t>
            </a:r>
            <a:r>
              <a:rPr lang="en-US" sz="1200" b="0" i="0" kern="1200" dirty="0" err="1">
                <a:solidFill>
                  <a:schemeClr val="tx1"/>
                </a:solidFill>
                <a:effectLst/>
                <a:latin typeface="+mn-lt"/>
                <a:ea typeface="+mn-ea"/>
                <a:cs typeface="+mn-cs"/>
              </a:rPr>
              <a:t>Grønfeldt</a:t>
            </a:r>
            <a:r>
              <a:rPr lang="en-US" sz="1200" b="0" i="0" kern="1200" dirty="0">
                <a:solidFill>
                  <a:schemeClr val="tx1"/>
                </a:solidFill>
                <a:effectLst/>
                <a:latin typeface="+mn-lt"/>
                <a:ea typeface="+mn-ea"/>
                <a:cs typeface="+mn-cs"/>
              </a:rPr>
              <a:t>, V., </a:t>
            </a:r>
            <a:r>
              <a:rPr lang="en-US" sz="1200" b="0" i="0" kern="1200" dirty="0" err="1">
                <a:solidFill>
                  <a:schemeClr val="tx1"/>
                </a:solidFill>
                <a:effectLst/>
                <a:latin typeface="+mn-lt"/>
                <a:ea typeface="+mn-ea"/>
                <a:cs typeface="+mn-cs"/>
              </a:rPr>
              <a:t>Toftegaard-Støckel</a:t>
            </a:r>
            <a:r>
              <a:rPr lang="en-US" sz="1200" b="0" i="0" kern="1200" dirty="0">
                <a:solidFill>
                  <a:schemeClr val="tx1"/>
                </a:solidFill>
                <a:effectLst/>
                <a:latin typeface="+mn-lt"/>
                <a:ea typeface="+mn-ea"/>
                <a:cs typeface="+mn-cs"/>
              </a:rPr>
              <a:t>, J., &amp; Andersen, L. B. (2012). </a:t>
            </a:r>
            <a:r>
              <a:rPr lang="en-US" sz="1200" b="0" i="1" kern="1200" dirty="0">
                <a:solidFill>
                  <a:schemeClr val="tx1"/>
                </a:solidFill>
                <a:effectLst/>
                <a:latin typeface="+mn-lt"/>
                <a:ea typeface="+mn-ea"/>
                <a:cs typeface="+mn-cs"/>
              </a:rPr>
              <a:t>Predisposed to participate? The influence of family socio-economic background on children’s sports participation and daily amount of physical activity. Sport in Society, 15(1), 1–27.</a:t>
            </a:r>
            <a:r>
              <a:rPr lang="en-US" sz="1200" b="0" i="0" kern="1200" dirty="0">
                <a:solidFill>
                  <a:schemeClr val="tx1"/>
                </a:solidFill>
                <a:effectLst/>
                <a:latin typeface="+mn-lt"/>
                <a:ea typeface="+mn-ea"/>
                <a:cs typeface="+mn-cs"/>
              </a:rPr>
              <a:t> doi:10.1080/03031853.2011.625271 </a:t>
            </a:r>
            <a:endParaRPr lang="cs-CZ" dirty="0"/>
          </a:p>
          <a:p>
            <a:endParaRPr lang="cs-CZ" dirty="0"/>
          </a:p>
          <a:p>
            <a:r>
              <a:rPr lang="en-US" dirty="0"/>
              <a:t>how children’s family background influences their participation in physical activity</a:t>
            </a:r>
            <a:endParaRPr lang="cs-CZ" dirty="0"/>
          </a:p>
          <a:p>
            <a:endParaRPr lang="cs-CZ" dirty="0"/>
          </a:p>
          <a:p>
            <a:endParaRPr lang="cs-CZ" dirty="0"/>
          </a:p>
          <a:p>
            <a:r>
              <a:rPr lang="en-US" dirty="0"/>
              <a:t>In this sample of more than 500 Danish suburban schoolchildren, no clear association was found between SEP and physical activity at either preschool or third grade age. Furthermore, no significant associations were found between the material, social and sporting resources of families and their children’s physical activity. The only measurable association found between family background and children’s physical activity levels resulted from parents’ normative values regarding physical activity, which was associated with children’s amount of physical activity at preschool </a:t>
            </a:r>
            <a:r>
              <a:rPr lang="en-US" dirty="0" err="1"/>
              <a:t>ageg</a:t>
            </a:r>
            <a:endParaRPr lang="cs-CZ" dirty="0"/>
          </a:p>
          <a:p>
            <a:endParaRPr lang="cs-CZ" dirty="0"/>
          </a:p>
          <a:p>
            <a:r>
              <a:rPr lang="en-US" dirty="0"/>
              <a:t>This study supports previous research showing that family background influences the rate of children’s participation in organized sports. Children from the lowest SEP had a significantly lower participation rate in organized sports.</a:t>
            </a:r>
            <a:endParaRPr lang="cs-CZ" dirty="0"/>
          </a:p>
          <a:p>
            <a:endParaRPr lang="cs-CZ" dirty="0"/>
          </a:p>
          <a:p>
            <a:r>
              <a:rPr lang="en-US" dirty="0"/>
              <a:t>However, despite inequalities in sports participation, no association was found between families’ SEP and their children’s physical activity as children were equally active in many other settings for physical activity such as school-breaks, afterschool day care and </a:t>
            </a:r>
            <a:r>
              <a:rPr lang="en-US" dirty="0" err="1"/>
              <a:t>neighbourhood</a:t>
            </a:r>
            <a:r>
              <a:rPr lang="en-US" dirty="0"/>
              <a:t> playgrounds and as club-organized sport contributed a relatively small amount to the overall amount of physical activity of the children. These findings have important implications for both health promotion and social integration work through physical activity.</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11</a:t>
            </a:fld>
            <a:endParaRPr lang="cs-CZ"/>
          </a:p>
        </p:txBody>
      </p:sp>
    </p:spTree>
    <p:extLst>
      <p:ext uri="{BB962C8B-B14F-4D97-AF65-F5344CB8AC3E}">
        <p14:creationId xmlns:p14="http://schemas.microsoft.com/office/powerpoint/2010/main" val="2618225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err="1">
                <a:solidFill>
                  <a:schemeClr val="tx1"/>
                </a:solidFill>
                <a:effectLst/>
                <a:latin typeface="+mn-lt"/>
                <a:ea typeface="+mn-ea"/>
                <a:cs typeface="+mn-cs"/>
              </a:rPr>
              <a:t>Barnshaw</a:t>
            </a:r>
            <a:r>
              <a:rPr lang="en-US" sz="1200" b="0" i="0" kern="1200" dirty="0">
                <a:solidFill>
                  <a:schemeClr val="tx1"/>
                </a:solidFill>
                <a:effectLst/>
                <a:latin typeface="+mn-lt"/>
                <a:ea typeface="+mn-ea"/>
                <a:cs typeface="+mn-cs"/>
              </a:rPr>
              <a:t>, John (2008). </a:t>
            </a:r>
            <a:r>
              <a:rPr lang="en-US" sz="1200" b="0" i="0" u="none" strike="noStrike" kern="1200" dirty="0">
                <a:solidFill>
                  <a:schemeClr val="tx1"/>
                </a:solidFill>
                <a:effectLst/>
                <a:latin typeface="+mn-lt"/>
                <a:ea typeface="+mn-ea"/>
                <a:cs typeface="+mn-cs"/>
                <a:hlinkClick r:id="rId3"/>
              </a:rPr>
              <a:t>"Race"</a:t>
            </a:r>
            <a:r>
              <a:rPr lang="en-US" sz="1200" b="0" i="0" kern="1200" dirty="0">
                <a:solidFill>
                  <a:schemeClr val="tx1"/>
                </a:solidFill>
                <a:effectLst/>
                <a:latin typeface="+mn-lt"/>
                <a:ea typeface="+mn-ea"/>
                <a:cs typeface="+mn-cs"/>
              </a:rPr>
              <a:t>. In Schaefer, Richard T. (ed.). </a:t>
            </a:r>
            <a:r>
              <a:rPr lang="en-US" sz="1200" b="0" i="1" kern="1200" dirty="0">
                <a:solidFill>
                  <a:schemeClr val="tx1"/>
                </a:solidFill>
                <a:effectLst/>
                <a:latin typeface="+mn-lt"/>
                <a:ea typeface="+mn-ea"/>
                <a:cs typeface="+mn-cs"/>
              </a:rPr>
              <a:t>Encyclopedia of Race, Ethnicity, and Society, Volume 1</a:t>
            </a:r>
            <a:r>
              <a:rPr lang="en-US" sz="1200" b="0" i="0" kern="1200" dirty="0">
                <a:solidFill>
                  <a:schemeClr val="tx1"/>
                </a:solidFill>
                <a:effectLst/>
                <a:latin typeface="+mn-lt"/>
                <a:ea typeface="+mn-ea"/>
                <a:cs typeface="+mn-cs"/>
              </a:rPr>
              <a:t>. SAGE Publications. pp. 1091–3. </a:t>
            </a:r>
            <a:r>
              <a:rPr lang="en-US" sz="1200" b="0" i="0" u="none" strike="noStrike" kern="1200" dirty="0">
                <a:solidFill>
                  <a:schemeClr val="tx1"/>
                </a:solidFill>
                <a:effectLst/>
                <a:latin typeface="+mn-lt"/>
                <a:ea typeface="+mn-ea"/>
                <a:cs typeface="+mn-cs"/>
                <a:hlinkClick r:id="rId4" tooltip="International Standard Book Number"/>
              </a:rPr>
              <a:t>ISBN</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5" tooltip="Special:BookSources/978-1-45-226586-5"/>
              </a:rPr>
              <a:t>978-1-45-226586-5</a:t>
            </a:r>
            <a:r>
              <a:rPr lang="en-US" sz="1200" b="0" i="0" kern="1200" dirty="0">
                <a:solidFill>
                  <a:schemeClr val="tx1"/>
                </a:solidFill>
                <a:effectLst/>
                <a:latin typeface="+mn-lt"/>
                <a:ea typeface="+mn-ea"/>
                <a:cs typeface="+mn-cs"/>
              </a:rPr>
              <a:t>.</a:t>
            </a:r>
            <a:endParaRPr lang="cs-CZ" sz="1200" b="0" i="0" kern="1200" dirty="0">
              <a:solidFill>
                <a:schemeClr val="tx1"/>
              </a:solidFill>
              <a:effectLst/>
              <a:latin typeface="+mn-lt"/>
              <a:ea typeface="+mn-ea"/>
              <a:cs typeface="+mn-cs"/>
            </a:endParaRPr>
          </a:p>
          <a:p>
            <a:r>
              <a:rPr lang="cs-CZ" sz="1200" b="0" i="0" kern="1200" dirty="0" err="1">
                <a:solidFill>
                  <a:schemeClr val="tx1"/>
                </a:solidFill>
                <a:effectLst/>
                <a:latin typeface="+mn-lt"/>
                <a:ea typeface="+mn-ea"/>
                <a:cs typeface="+mn-cs"/>
              </a:rPr>
              <a:t>Smedley</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Audrey</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Takezawa</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Yasuko</a:t>
            </a:r>
            <a:r>
              <a:rPr lang="cs-CZ" sz="1200" b="0" i="0" kern="1200" dirty="0">
                <a:solidFill>
                  <a:schemeClr val="tx1"/>
                </a:solidFill>
                <a:effectLst/>
                <a:latin typeface="+mn-lt"/>
                <a:ea typeface="+mn-ea"/>
                <a:cs typeface="+mn-cs"/>
              </a:rPr>
              <a:t> I.; </a:t>
            </a:r>
            <a:r>
              <a:rPr lang="cs-CZ" sz="1200" b="0" i="0" kern="1200" dirty="0" err="1">
                <a:solidFill>
                  <a:schemeClr val="tx1"/>
                </a:solidFill>
                <a:effectLst/>
                <a:latin typeface="+mn-lt"/>
                <a:ea typeface="+mn-ea"/>
                <a:cs typeface="+mn-cs"/>
              </a:rPr>
              <a:t>Wade</a:t>
            </a:r>
            <a:r>
              <a:rPr lang="cs-CZ" sz="1200" b="0" i="0" kern="1200" dirty="0">
                <a:solidFill>
                  <a:schemeClr val="tx1"/>
                </a:solidFill>
                <a:effectLst/>
                <a:latin typeface="+mn-lt"/>
                <a:ea typeface="+mn-ea"/>
                <a:cs typeface="+mn-cs"/>
              </a:rPr>
              <a:t>, Peter. </a:t>
            </a:r>
            <a:r>
              <a:rPr lang="cs-CZ" sz="1200" b="0" i="0" u="none" strike="noStrike" kern="1200" dirty="0">
                <a:solidFill>
                  <a:schemeClr val="tx1"/>
                </a:solidFill>
                <a:effectLst/>
                <a:latin typeface="+mn-lt"/>
                <a:ea typeface="+mn-ea"/>
                <a:cs typeface="+mn-cs"/>
                <a:hlinkClick r:id="rId6"/>
              </a:rPr>
              <a:t>"</a:t>
            </a:r>
            <a:r>
              <a:rPr lang="cs-CZ" sz="1200" b="0" i="0" u="none" strike="noStrike" kern="1200" dirty="0" err="1">
                <a:solidFill>
                  <a:schemeClr val="tx1"/>
                </a:solidFill>
                <a:effectLst/>
                <a:latin typeface="+mn-lt"/>
                <a:ea typeface="+mn-ea"/>
                <a:cs typeface="+mn-cs"/>
                <a:hlinkClick r:id="rId6"/>
              </a:rPr>
              <a:t>Race</a:t>
            </a:r>
            <a:r>
              <a:rPr lang="cs-CZ" sz="1200" b="0" i="0" u="none" strike="noStrike" kern="1200" dirty="0">
                <a:solidFill>
                  <a:schemeClr val="tx1"/>
                </a:solidFill>
                <a:effectLst/>
                <a:latin typeface="+mn-lt"/>
                <a:ea typeface="+mn-ea"/>
                <a:cs typeface="+mn-cs"/>
                <a:hlinkClick r:id="rId6"/>
              </a:rPr>
              <a:t>: </a:t>
            </a:r>
            <a:r>
              <a:rPr lang="cs-CZ" sz="1200" b="0" i="0" u="none" strike="noStrike" kern="1200" dirty="0" err="1">
                <a:solidFill>
                  <a:schemeClr val="tx1"/>
                </a:solidFill>
                <a:effectLst/>
                <a:latin typeface="+mn-lt"/>
                <a:ea typeface="+mn-ea"/>
                <a:cs typeface="+mn-cs"/>
                <a:hlinkClick r:id="rId6"/>
              </a:rPr>
              <a:t>Human</a:t>
            </a:r>
            <a:r>
              <a:rPr lang="cs-CZ" sz="1200" b="0" i="0" u="none" strike="noStrike" kern="1200" dirty="0">
                <a:solidFill>
                  <a:schemeClr val="tx1"/>
                </a:solidFill>
                <a:effectLst/>
                <a:latin typeface="+mn-lt"/>
                <a:ea typeface="+mn-ea"/>
                <a:cs typeface="+mn-cs"/>
                <a:hlinkClick r:id="rId6"/>
              </a:rPr>
              <a:t>"</a:t>
            </a:r>
            <a:r>
              <a:rPr lang="cs-CZ" sz="1200" b="0" i="0" kern="1200" dirty="0">
                <a:solidFill>
                  <a:schemeClr val="tx1"/>
                </a:solidFill>
                <a:effectLst/>
                <a:latin typeface="+mn-lt"/>
                <a:ea typeface="+mn-ea"/>
                <a:cs typeface="+mn-cs"/>
              </a:rPr>
              <a:t>. </a:t>
            </a:r>
            <a:r>
              <a:rPr lang="cs-CZ" sz="1200" b="0" i="1" kern="1200" dirty="0" err="1">
                <a:solidFill>
                  <a:schemeClr val="tx1"/>
                </a:solidFill>
                <a:effectLst/>
                <a:latin typeface="+mn-lt"/>
                <a:ea typeface="+mn-ea"/>
                <a:cs typeface="+mn-cs"/>
              </a:rPr>
              <a:t>Encyclopædia</a:t>
            </a:r>
            <a:r>
              <a:rPr lang="cs-CZ" sz="1200" b="0" i="1" kern="1200" dirty="0">
                <a:solidFill>
                  <a:schemeClr val="tx1"/>
                </a:solidFill>
                <a:effectLst/>
                <a:latin typeface="+mn-lt"/>
                <a:ea typeface="+mn-ea"/>
                <a:cs typeface="+mn-cs"/>
              </a:rPr>
              <a:t> </a:t>
            </a:r>
            <a:r>
              <a:rPr lang="cs-CZ" sz="1200" b="0" i="1" kern="1200" dirty="0" err="1">
                <a:solidFill>
                  <a:schemeClr val="tx1"/>
                </a:solidFill>
                <a:effectLst/>
                <a:latin typeface="+mn-lt"/>
                <a:ea typeface="+mn-ea"/>
                <a:cs typeface="+mn-cs"/>
              </a:rPr>
              <a:t>Britannica</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Encyclopædia</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Britannica</a:t>
            </a:r>
            <a:r>
              <a:rPr lang="cs-CZ" sz="1200" b="0" i="0" kern="1200" dirty="0">
                <a:solidFill>
                  <a:schemeClr val="tx1"/>
                </a:solidFill>
                <a:effectLst/>
                <a:latin typeface="+mn-lt"/>
                <a:ea typeface="+mn-ea"/>
                <a:cs typeface="+mn-cs"/>
              </a:rPr>
              <a:t> Inc. </a:t>
            </a:r>
            <a:r>
              <a:rPr lang="cs-CZ" sz="1200" b="0" i="0" kern="1200" dirty="0" err="1">
                <a:solidFill>
                  <a:schemeClr val="tx1"/>
                </a:solidFill>
                <a:effectLst/>
                <a:latin typeface="+mn-lt"/>
                <a:ea typeface="+mn-ea"/>
                <a:cs typeface="+mn-cs"/>
              </a:rPr>
              <a:t>Retrieved</a:t>
            </a:r>
            <a:r>
              <a:rPr lang="cs-CZ" sz="1200" b="0" i="0" kern="1200" dirty="0">
                <a:solidFill>
                  <a:schemeClr val="tx1"/>
                </a:solidFill>
                <a:effectLst/>
                <a:latin typeface="+mn-lt"/>
                <a:ea typeface="+mn-ea"/>
                <a:cs typeface="+mn-cs"/>
              </a:rPr>
              <a:t> 22 August 2017.</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12</a:t>
            </a:fld>
            <a:endParaRPr lang="cs-CZ"/>
          </a:p>
        </p:txBody>
      </p:sp>
    </p:spTree>
    <p:extLst>
      <p:ext uri="{BB962C8B-B14F-4D97-AF65-F5344CB8AC3E}">
        <p14:creationId xmlns:p14="http://schemas.microsoft.com/office/powerpoint/2010/main" val="749324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13</a:t>
            </a:fld>
            <a:endParaRPr lang="cs-CZ"/>
          </a:p>
        </p:txBody>
      </p:sp>
    </p:spTree>
    <p:extLst>
      <p:ext uri="{BB962C8B-B14F-4D97-AF65-F5344CB8AC3E}">
        <p14:creationId xmlns:p14="http://schemas.microsoft.com/office/powerpoint/2010/main" val="2062634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https://thesportjournal.org/article/ethical-considerations-of-genetic-manipulation-in-sport/</a:t>
            </a:r>
          </a:p>
          <a:p>
            <a:endParaRPr lang="cs-CZ" dirty="0"/>
          </a:p>
          <a:p>
            <a:r>
              <a:rPr lang="en-US" dirty="0"/>
              <a:t>FROM GENE DOPING TO ATHLETE BIOLOGICAL PASSPORT </a:t>
            </a:r>
            <a:r>
              <a:rPr lang="en-US" dirty="0" err="1"/>
              <a:t>Filomena</a:t>
            </a:r>
            <a:r>
              <a:rPr lang="en-US" dirty="0"/>
              <a:t> </a:t>
            </a:r>
            <a:r>
              <a:rPr lang="en-US" dirty="0" err="1"/>
              <a:t>Mazzeo</a:t>
            </a:r>
            <a:r>
              <a:rPr lang="en-US" dirty="0"/>
              <a:t> and Rosa Ada Volpe University of Naples Parthenope, Department of Science and Technology</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14</a:t>
            </a:fld>
            <a:endParaRPr lang="cs-CZ"/>
          </a:p>
        </p:txBody>
      </p:sp>
    </p:spTree>
    <p:extLst>
      <p:ext uri="{BB962C8B-B14F-4D97-AF65-F5344CB8AC3E}">
        <p14:creationId xmlns:p14="http://schemas.microsoft.com/office/powerpoint/2010/main" val="246129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15</a:t>
            </a:fld>
            <a:endParaRPr lang="cs-CZ"/>
          </a:p>
        </p:txBody>
      </p:sp>
    </p:spTree>
    <p:extLst>
      <p:ext uri="{BB962C8B-B14F-4D97-AF65-F5344CB8AC3E}">
        <p14:creationId xmlns:p14="http://schemas.microsoft.com/office/powerpoint/2010/main" val="3014586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hlinkClick r:id="rId3"/>
              </a:rPr>
              <a:t>https://www.who.int/gender-equity-rights/understanding/gender-definition/en/</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3</a:t>
            </a:fld>
            <a:endParaRPr lang="cs-CZ"/>
          </a:p>
        </p:txBody>
      </p:sp>
    </p:spTree>
    <p:extLst>
      <p:ext uri="{BB962C8B-B14F-4D97-AF65-F5344CB8AC3E}">
        <p14:creationId xmlns:p14="http://schemas.microsoft.com/office/powerpoint/2010/main" val="44729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solidFill>
                  <a:schemeClr val="accent1">
                    <a:lumMod val="50000"/>
                  </a:schemeClr>
                </a:solidFill>
                <a:latin typeface="Gill Sans "/>
              </a:rPr>
              <a:t>Is </a:t>
            </a:r>
            <a:r>
              <a:rPr lang="cs-CZ" dirty="0">
                <a:solidFill>
                  <a:schemeClr val="accent1">
                    <a:lumMod val="50000"/>
                  </a:schemeClr>
                </a:solidFill>
                <a:latin typeface="Gill Sans "/>
              </a:rPr>
              <a:t>i</a:t>
            </a:r>
            <a:r>
              <a:rPr lang="en-US" dirty="0">
                <a:solidFill>
                  <a:schemeClr val="accent1">
                    <a:lumMod val="50000"/>
                  </a:schemeClr>
                </a:solidFill>
                <a:latin typeface="Gill Sans "/>
              </a:rPr>
              <a:t>t ok</a:t>
            </a:r>
            <a:r>
              <a:rPr lang="cs-CZ" dirty="0">
                <a:solidFill>
                  <a:schemeClr val="accent1">
                    <a:lumMod val="50000"/>
                  </a:schemeClr>
                </a:solidFill>
                <a:latin typeface="Gill Sans "/>
              </a:rPr>
              <a:t>,</a:t>
            </a:r>
            <a:r>
              <a:rPr lang="en-US" dirty="0">
                <a:solidFill>
                  <a:schemeClr val="accent1">
                    <a:lumMod val="50000"/>
                  </a:schemeClr>
                </a:solidFill>
                <a:latin typeface="Gill Sans "/>
              </a:rPr>
              <a:t> strictly divide sport to male and female categories? </a:t>
            </a:r>
            <a:endParaRPr lang="cs-CZ" dirty="0">
              <a:solidFill>
                <a:schemeClr val="accent1">
                  <a:lumMod val="50000"/>
                </a:schemeClr>
              </a:solidFill>
              <a:latin typeface="Gill Sans "/>
            </a:endParaRPr>
          </a:p>
          <a:p>
            <a:endParaRPr lang="cs-CZ" sz="1200" b="1" kern="1200" dirty="0">
              <a:solidFill>
                <a:schemeClr val="accent1">
                  <a:lumMod val="50000"/>
                </a:schemeClr>
              </a:solidFill>
              <a:effectLst/>
              <a:latin typeface="Gill Sans "/>
              <a:ea typeface="+mn-ea"/>
              <a:cs typeface="+mn-cs"/>
            </a:endParaRPr>
          </a:p>
          <a:p>
            <a:r>
              <a:rPr lang="en-US" dirty="0">
                <a:solidFill>
                  <a:schemeClr val="accent1">
                    <a:lumMod val="50000"/>
                  </a:schemeClr>
                </a:solidFill>
                <a:latin typeface="Gill Sans "/>
              </a:rPr>
              <a:t>article:</a:t>
            </a:r>
            <a:r>
              <a:rPr lang="cs-CZ" dirty="0">
                <a:solidFill>
                  <a:schemeClr val="accent1">
                    <a:lumMod val="50000"/>
                  </a:schemeClr>
                </a:solidFill>
                <a:latin typeface="Gill Sans "/>
              </a:rPr>
              <a:t> </a:t>
            </a:r>
            <a:r>
              <a:rPr lang="en-US" sz="1200" b="0" i="0" kern="1200" dirty="0">
                <a:solidFill>
                  <a:schemeClr val="tx1"/>
                </a:solidFill>
                <a:effectLst/>
                <a:latin typeface="+mn-lt"/>
                <a:ea typeface="+mn-ea"/>
                <a:cs typeface="+mn-cs"/>
              </a:rPr>
              <a:t>Edwards, L., Davis, P., &amp; Forbes, A. (2015). Challenging sex segregation:  philosophical evaluation of the football association’s rules on mixed football. Sport, Ethics and Philosophy, 9(4), 389–400. doi:10.1080/17511321.2015.1127995</a:t>
            </a:r>
            <a:endParaRPr lang="cs-CZ" sz="1200" b="1" kern="1200" dirty="0">
              <a:solidFill>
                <a:schemeClr val="accent1">
                  <a:lumMod val="50000"/>
                </a:schemeClr>
              </a:solidFill>
              <a:effectLst/>
              <a:latin typeface="Gill Sans "/>
              <a:ea typeface="+mn-ea"/>
              <a:cs typeface="+mn-cs"/>
            </a:endParaRPr>
          </a:p>
          <a:p>
            <a:endParaRPr lang="cs-CZ" sz="1200" b="1" kern="1200" dirty="0">
              <a:solidFill>
                <a:schemeClr val="accent1">
                  <a:lumMod val="50000"/>
                </a:schemeClr>
              </a:solidFill>
              <a:effectLst/>
              <a:latin typeface="Gill Sans "/>
              <a:ea typeface="+mn-ea"/>
              <a:cs typeface="+mn-cs"/>
            </a:endParaRPr>
          </a:p>
          <a:p>
            <a:r>
              <a:rPr lang="en-GB" sz="1200" b="1" kern="1200" dirty="0">
                <a:solidFill>
                  <a:schemeClr val="tx1"/>
                </a:solidFill>
                <a:effectLst/>
                <a:latin typeface="+mn-lt"/>
                <a:ea typeface="+mn-ea"/>
                <a:cs typeface="+mn-cs"/>
              </a:rPr>
              <a:t>underlines precondition there is no absolute equality between people, because they are not the same, but relative equality of chances and opportunities. </a:t>
            </a:r>
            <a:r>
              <a:rPr lang="cs-CZ" sz="1200" b="1" kern="1200" dirty="0">
                <a:solidFill>
                  <a:schemeClr val="tx1"/>
                </a:solidFill>
                <a:effectLst/>
                <a:latin typeface="+mn-lt"/>
                <a:ea typeface="+mn-ea"/>
                <a:cs typeface="+mn-cs"/>
              </a:rPr>
              <a:t> </a:t>
            </a:r>
          </a:p>
          <a:p>
            <a:endParaRPr lang="cs-CZ" sz="1200" b="1" kern="1200" dirty="0">
              <a:solidFill>
                <a:schemeClr val="tx1"/>
              </a:solidFill>
              <a:effectLst/>
              <a:latin typeface="+mn-lt"/>
              <a:ea typeface="+mn-ea"/>
              <a:cs typeface="+mn-cs"/>
            </a:endParaRPr>
          </a:p>
          <a:p>
            <a:endParaRPr lang="cs-CZ" sz="1200" b="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Do the “better” genes for performances provides are more chances in sport? How does it influence equality?</a:t>
            </a:r>
            <a:endParaRPr lang="cs-CZ"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How does talent identification influence equality in sport?</a:t>
            </a:r>
            <a:endParaRPr lang="cs-CZ"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4</a:t>
            </a:fld>
            <a:endParaRPr lang="cs-CZ"/>
          </a:p>
        </p:txBody>
      </p:sp>
    </p:spTree>
    <p:extLst>
      <p:ext uri="{BB962C8B-B14F-4D97-AF65-F5344CB8AC3E}">
        <p14:creationId xmlns:p14="http://schemas.microsoft.com/office/powerpoint/2010/main" val="98865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hlinkClick r:id="rId3"/>
              </a:rPr>
              <a:t>https://www.telegraph.co.uk/athletics/2019/09/30/caster-semenyas-absence-casts-shadow-800m-halimah-nakaayi-wins/</a:t>
            </a:r>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b="0"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5</a:t>
            </a:fld>
            <a:endParaRPr lang="cs-CZ"/>
          </a:p>
        </p:txBody>
      </p:sp>
    </p:spTree>
    <p:extLst>
      <p:ext uri="{BB962C8B-B14F-4D97-AF65-F5344CB8AC3E}">
        <p14:creationId xmlns:p14="http://schemas.microsoft.com/office/powerpoint/2010/main" val="1119410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err="1">
                <a:solidFill>
                  <a:schemeClr val="tx1"/>
                </a:solidFill>
                <a:effectLst/>
                <a:latin typeface="+mn-lt"/>
                <a:ea typeface="+mn-ea"/>
                <a:cs typeface="+mn-cs"/>
              </a:rPr>
              <a:t>Beilock</a:t>
            </a:r>
            <a:r>
              <a:rPr lang="en-US" sz="1200" b="0" i="0" kern="1200" dirty="0">
                <a:solidFill>
                  <a:schemeClr val="tx1"/>
                </a:solidFill>
                <a:effectLst/>
                <a:latin typeface="+mn-lt"/>
                <a:ea typeface="+mn-ea"/>
                <a:cs typeface="+mn-cs"/>
              </a:rPr>
              <a:t>, S. L., &amp; McConnell, A. R. (2004). </a:t>
            </a:r>
            <a:r>
              <a:rPr lang="en-US" sz="1200" b="0" i="1" kern="1200" dirty="0">
                <a:solidFill>
                  <a:schemeClr val="tx1"/>
                </a:solidFill>
                <a:effectLst/>
                <a:latin typeface="+mn-lt"/>
                <a:ea typeface="+mn-ea"/>
                <a:cs typeface="+mn-cs"/>
              </a:rPr>
              <a:t>Stereotype Threat and Sport: Can Athletic Performance Be Threatened? Journal of Sport and Exercise Psychology, 26(4), 597–609.</a:t>
            </a:r>
            <a:r>
              <a:rPr lang="en-US" sz="1200" b="0" i="0" kern="1200" dirty="0">
                <a:solidFill>
                  <a:schemeClr val="tx1"/>
                </a:solidFill>
                <a:effectLst/>
                <a:latin typeface="+mn-lt"/>
                <a:ea typeface="+mn-ea"/>
                <a:cs typeface="+mn-cs"/>
              </a:rPr>
              <a:t> doi:10.1123/jsep.26.4.597</a:t>
            </a:r>
            <a:endParaRPr lang="cs-CZ" sz="1200" b="0" i="0" kern="1200" dirty="0">
              <a:solidFill>
                <a:schemeClr val="tx1"/>
              </a:solidFill>
              <a:effectLst/>
              <a:latin typeface="+mn-lt"/>
              <a:ea typeface="+mn-ea"/>
              <a:cs typeface="+mn-cs"/>
            </a:endParaRPr>
          </a:p>
          <a:p>
            <a:endParaRPr lang="cs-CZ"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Essays, UK. (November 2018). Effect Of Commercialization On Sporting Events Media Essay. Retrieved from https://www.ukessays.com/essays/media/effect-of-commercialization-on-sporting-events-media-essay.php?vref=1</a:t>
            </a:r>
            <a:endParaRPr lang="cs-CZ" sz="1200" b="0" i="0" kern="1200" dirty="0">
              <a:solidFill>
                <a:schemeClr val="tx1"/>
              </a:solidFill>
              <a:effectLst/>
              <a:latin typeface="+mn-lt"/>
              <a:ea typeface="+mn-ea"/>
              <a:cs typeface="+mn-cs"/>
            </a:endParaRPr>
          </a:p>
          <a:p>
            <a:endParaRPr lang="cs-CZ"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To What Extent Is the Commercialization of Sport a Positive Trend?</a:t>
            </a:r>
            <a:r>
              <a:rPr lang="cs-CZ" sz="1200" b="0" i="0" kern="1200" dirty="0">
                <a:solidFill>
                  <a:schemeClr val="tx1"/>
                </a:solidFill>
                <a:effectLst/>
                <a:latin typeface="+mn-lt"/>
                <a:ea typeface="+mn-ea"/>
                <a:cs typeface="+mn-cs"/>
              </a:rPr>
              <a:t>. (2017, May28). </a:t>
            </a:r>
            <a:r>
              <a:rPr lang="cs-CZ" sz="1200" b="0" i="0" kern="1200" dirty="0" err="1">
                <a:solidFill>
                  <a:schemeClr val="tx1"/>
                </a:solidFill>
                <a:effectLst/>
                <a:latin typeface="+mn-lt"/>
                <a:ea typeface="+mn-ea"/>
                <a:cs typeface="+mn-cs"/>
              </a:rPr>
              <a:t>Retrieved</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October</a:t>
            </a:r>
            <a:r>
              <a:rPr lang="cs-CZ" sz="1200" b="0" i="0" kern="1200" dirty="0">
                <a:solidFill>
                  <a:schemeClr val="tx1"/>
                </a:solidFill>
                <a:effectLst/>
                <a:latin typeface="+mn-lt"/>
                <a:ea typeface="+mn-ea"/>
                <a:cs typeface="+mn-cs"/>
              </a:rPr>
              <a:t> 2, 2019,</a:t>
            </a:r>
            <a:r>
              <a:rPr lang="cs-CZ" sz="1200" b="0" i="0" kern="1200" baseline="0" dirty="0">
                <a:solidFill>
                  <a:schemeClr val="tx1"/>
                </a:solidFill>
                <a:effectLst/>
                <a:latin typeface="+mn-lt"/>
                <a:ea typeface="+mn-ea"/>
                <a:cs typeface="+mn-cs"/>
              </a:rPr>
              <a:t> </a:t>
            </a:r>
            <a:r>
              <a:rPr lang="cs-CZ" sz="1200" b="0" i="0" kern="1200" baseline="0" dirty="0" err="1">
                <a:solidFill>
                  <a:schemeClr val="tx1"/>
                </a:solidFill>
                <a:effectLst/>
                <a:latin typeface="+mn-lt"/>
                <a:ea typeface="+mn-ea"/>
                <a:cs typeface="+mn-cs"/>
              </a:rPr>
              <a:t>from</a:t>
            </a:r>
            <a:r>
              <a:rPr lang="cs-CZ" sz="1200" b="0" i="0" kern="1200" baseline="0" dirty="0">
                <a:solidFill>
                  <a:schemeClr val="tx1"/>
                </a:solidFill>
                <a:effectLst/>
                <a:latin typeface="+mn-lt"/>
                <a:ea typeface="+mn-ea"/>
                <a:cs typeface="+mn-cs"/>
              </a:rPr>
              <a:t> https://</a:t>
            </a:r>
            <a:r>
              <a:rPr lang="cs-CZ" dirty="0"/>
              <a:t>https://phdessay.com/</a:t>
            </a:r>
            <a:r>
              <a:rPr lang="cs-CZ" dirty="0" err="1"/>
              <a:t>extent</a:t>
            </a:r>
            <a:r>
              <a:rPr lang="cs-CZ" dirty="0"/>
              <a:t>-</a:t>
            </a:r>
            <a:r>
              <a:rPr lang="cs-CZ" dirty="0" err="1"/>
              <a:t>commercialization</a:t>
            </a:r>
            <a:r>
              <a:rPr lang="cs-CZ" dirty="0"/>
              <a:t>-sport-positive-trend/.</a:t>
            </a:r>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6</a:t>
            </a:fld>
            <a:endParaRPr lang="cs-CZ"/>
          </a:p>
        </p:txBody>
      </p:sp>
    </p:spTree>
    <p:extLst>
      <p:ext uri="{BB962C8B-B14F-4D97-AF65-F5344CB8AC3E}">
        <p14:creationId xmlns:p14="http://schemas.microsoft.com/office/powerpoint/2010/main" val="161048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hlinkClick r:id="rId3"/>
              </a:rPr>
              <a:t>https://thinkprogress.org/this-is-discrimination-top-athletes-demand-an-immediate-end-to-hijab-ban-in-basketball-fb6d89bb156c/</a:t>
            </a:r>
            <a:endParaRPr lang="cs-CZ" dirty="0"/>
          </a:p>
          <a:p>
            <a:endParaRPr lang="cs-CZ" dirty="0"/>
          </a:p>
          <a:p>
            <a:r>
              <a:rPr lang="en-US" sz="1200" b="0" i="0" kern="1200" dirty="0" err="1">
                <a:solidFill>
                  <a:schemeClr val="tx1"/>
                </a:solidFill>
                <a:effectLst/>
                <a:latin typeface="+mn-lt"/>
                <a:ea typeface="+mn-ea"/>
                <a:cs typeface="+mn-cs"/>
              </a:rPr>
              <a:t>Agergaard</a:t>
            </a:r>
            <a:r>
              <a:rPr lang="en-US" sz="1200" b="0" i="0" kern="1200" dirty="0">
                <a:solidFill>
                  <a:schemeClr val="tx1"/>
                </a:solidFill>
                <a:effectLst/>
                <a:latin typeface="+mn-lt"/>
                <a:ea typeface="+mn-ea"/>
                <a:cs typeface="+mn-cs"/>
              </a:rPr>
              <a:t>, S. (2015). </a:t>
            </a:r>
            <a:r>
              <a:rPr lang="en-US" sz="1200" b="0" i="1" kern="1200" dirty="0">
                <a:solidFill>
                  <a:schemeClr val="tx1"/>
                </a:solidFill>
                <a:effectLst/>
                <a:latin typeface="+mn-lt"/>
                <a:ea typeface="+mn-ea"/>
                <a:cs typeface="+mn-cs"/>
              </a:rPr>
              <a:t>Religious culture as a barrier? A counter-narrative of Danish Muslim girls’ participation in sports. Qualitative Research in Sport, Exercise and Health, 8(2), 213–224.</a:t>
            </a:r>
            <a:r>
              <a:rPr lang="en-US" sz="1200" b="0" i="0" kern="1200" dirty="0">
                <a:solidFill>
                  <a:schemeClr val="tx1"/>
                </a:solidFill>
                <a:effectLst/>
                <a:latin typeface="+mn-lt"/>
                <a:ea typeface="+mn-ea"/>
                <a:cs typeface="+mn-cs"/>
              </a:rPr>
              <a:t> doi:10.1080/2159676x.2015.1121914 </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7</a:t>
            </a:fld>
            <a:endParaRPr lang="cs-CZ"/>
          </a:p>
        </p:txBody>
      </p:sp>
    </p:spTree>
    <p:extLst>
      <p:ext uri="{BB962C8B-B14F-4D97-AF65-F5344CB8AC3E}">
        <p14:creationId xmlns:p14="http://schemas.microsoft.com/office/powerpoint/2010/main" val="4220950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u="none" strike="noStrike" kern="1200" baseline="0" dirty="0">
              <a:solidFill>
                <a:schemeClr val="tx1"/>
              </a:solidFill>
              <a:latin typeface="+mn-lt"/>
              <a:ea typeface="+mn-ea"/>
              <a:cs typeface="+mn-cs"/>
            </a:endParaRPr>
          </a:p>
          <a:p>
            <a:r>
              <a:rPr lang="en-US" sz="1200" b="0" i="0" kern="1200" dirty="0" err="1">
                <a:solidFill>
                  <a:schemeClr val="tx1"/>
                </a:solidFill>
                <a:effectLst/>
                <a:latin typeface="+mn-lt"/>
                <a:ea typeface="+mn-ea"/>
                <a:cs typeface="+mn-cs"/>
              </a:rPr>
              <a:t>Maranise</a:t>
            </a:r>
            <a:r>
              <a:rPr lang="en-US" sz="1200" b="0" i="0" kern="1200" dirty="0">
                <a:solidFill>
                  <a:schemeClr val="tx1"/>
                </a:solidFill>
                <a:effectLst/>
                <a:latin typeface="+mn-lt"/>
                <a:ea typeface="+mn-ea"/>
                <a:cs typeface="+mn-cs"/>
              </a:rPr>
              <a:t>, A. M. J. (2013). </a:t>
            </a:r>
            <a:r>
              <a:rPr lang="en-US" sz="1200" b="0" i="0" u="none" kern="1200" dirty="0">
                <a:solidFill>
                  <a:schemeClr val="tx1"/>
                </a:solidFill>
                <a:effectLst/>
                <a:latin typeface="+mn-lt"/>
                <a:ea typeface="+mn-ea"/>
                <a:cs typeface="+mn-cs"/>
              </a:rPr>
              <a:t>Superstition &amp; Religious Ritual: An Examination of Their Effects and Utilization in Sport</a:t>
            </a:r>
            <a:r>
              <a:rPr lang="en-US" sz="1200" b="0" i="1" kern="1200" dirty="0">
                <a:solidFill>
                  <a:schemeClr val="tx1"/>
                </a:solidFill>
                <a:effectLst/>
                <a:latin typeface="+mn-lt"/>
                <a:ea typeface="+mn-ea"/>
                <a:cs typeface="+mn-cs"/>
              </a:rPr>
              <a:t>. The Sport Psychologist, 27(1), 83–91.</a:t>
            </a:r>
            <a:r>
              <a:rPr lang="en-US" sz="1200" b="0" i="0" kern="1200" dirty="0">
                <a:solidFill>
                  <a:schemeClr val="tx1"/>
                </a:solidFill>
                <a:effectLst/>
                <a:latin typeface="+mn-lt"/>
                <a:ea typeface="+mn-ea"/>
                <a:cs typeface="+mn-cs"/>
              </a:rPr>
              <a:t> doi:10.1123/tsp.27.1.83 </a:t>
            </a:r>
            <a:endParaRPr lang="cs-CZ" sz="1200" b="1" i="0" u="none" strike="noStrike" kern="1200" baseline="0" dirty="0">
              <a:solidFill>
                <a:schemeClr val="tx1"/>
              </a:solidFill>
              <a:latin typeface="+mn-lt"/>
              <a:ea typeface="+mn-ea"/>
              <a:cs typeface="+mn-cs"/>
            </a:endParaRPr>
          </a:p>
          <a:p>
            <a:endParaRPr lang="cs-CZ" sz="1200" b="1" i="0" u="none" strike="noStrike" kern="1200" baseline="0" dirty="0">
              <a:solidFill>
                <a:schemeClr val="tx1"/>
              </a:solidFill>
              <a:latin typeface="+mn-lt"/>
              <a:ea typeface="+mn-ea"/>
              <a:cs typeface="+mn-cs"/>
            </a:endParaRPr>
          </a:p>
          <a:p>
            <a:pPr marL="0" indent="0">
              <a:buNone/>
            </a:pPr>
            <a:r>
              <a:rPr lang="pl-PL" sz="1200" b="0" i="0" u="none" strike="noStrike" kern="1200" baseline="0" dirty="0">
                <a:solidFill>
                  <a:schemeClr val="tx1"/>
                </a:solidFill>
                <a:latin typeface="+mn-lt"/>
                <a:ea typeface="+mn-ea"/>
                <a:cs typeface="+mn-cs"/>
              </a:rPr>
              <a:t>N. Jona1 &amp; F. T. Okou.(2013). Sport and Religion. </a:t>
            </a:r>
            <a:r>
              <a:rPr lang="pl-PL" sz="1200" b="0" i="1" u="none" strike="noStrike" kern="1200" baseline="0" dirty="0">
                <a:solidFill>
                  <a:schemeClr val="tx1"/>
                </a:solidFill>
                <a:latin typeface="+mn-lt"/>
                <a:ea typeface="+mn-ea"/>
                <a:cs typeface="+mn-cs"/>
              </a:rPr>
              <a:t>Asian Journal of management sciences and education.</a:t>
            </a:r>
            <a:r>
              <a:rPr lang="pl-PL" sz="1200" b="0" i="0" u="none" strike="noStrike" kern="1200" baseline="0" dirty="0">
                <a:solidFill>
                  <a:schemeClr val="tx1"/>
                </a:solidFill>
                <a:latin typeface="+mn-lt"/>
                <a:ea typeface="+mn-ea"/>
                <a:cs typeface="+mn-cs"/>
              </a:rPr>
              <a:t> Vol.2. No.1. </a:t>
            </a:r>
            <a:endParaRPr lang="cs-CZ" sz="1200" b="0" i="0" u="none" strike="noStrike" kern="1200" baseline="0" dirty="0">
              <a:solidFill>
                <a:schemeClr val="tx1"/>
              </a:solidFill>
              <a:effectLst/>
              <a:latin typeface="+mn-lt"/>
              <a:ea typeface="+mn-ea"/>
              <a:cs typeface="+mn-cs"/>
            </a:endParaRPr>
          </a:p>
          <a:p>
            <a:pPr marL="0" indent="0">
              <a:buNone/>
            </a:pPr>
            <a:endParaRPr lang="cs-CZ" sz="1200" kern="1200" dirty="0">
              <a:solidFill>
                <a:schemeClr val="tx1"/>
              </a:solidFill>
              <a:effectLst/>
              <a:latin typeface="+mn-lt"/>
              <a:ea typeface="+mn-ea"/>
              <a:cs typeface="+mn-cs"/>
            </a:endParaRPr>
          </a:p>
          <a:p>
            <a:pPr marL="0" indent="0">
              <a:buNone/>
            </a:pPr>
            <a:r>
              <a:rPr lang="cs-CZ" sz="1200" kern="1200" dirty="0">
                <a:solidFill>
                  <a:schemeClr val="tx1"/>
                </a:solidFill>
                <a:effectLst/>
                <a:latin typeface="+mn-lt"/>
                <a:ea typeface="+mn-ea"/>
                <a:cs typeface="+mn-cs"/>
              </a:rPr>
              <a:t>Jirásek, I. (2018). Christian </a:t>
            </a:r>
            <a:r>
              <a:rPr lang="cs-CZ" sz="1200" kern="1200" dirty="0" err="1">
                <a:solidFill>
                  <a:schemeClr val="tx1"/>
                </a:solidFill>
                <a:effectLst/>
                <a:latin typeface="+mn-lt"/>
                <a:ea typeface="+mn-ea"/>
                <a:cs typeface="+mn-cs"/>
              </a:rPr>
              <a:t>instrumentality</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of</a:t>
            </a:r>
            <a:r>
              <a:rPr lang="cs-CZ" sz="1200" kern="1200" dirty="0">
                <a:solidFill>
                  <a:schemeClr val="tx1"/>
                </a:solidFill>
                <a:effectLst/>
                <a:latin typeface="+mn-lt"/>
                <a:ea typeface="+mn-ea"/>
                <a:cs typeface="+mn-cs"/>
              </a:rPr>
              <a:t> sport as a </a:t>
            </a:r>
            <a:r>
              <a:rPr lang="cs-CZ" sz="1200" kern="1200" dirty="0" err="1">
                <a:solidFill>
                  <a:schemeClr val="tx1"/>
                </a:solidFill>
                <a:effectLst/>
                <a:latin typeface="+mn-lt"/>
                <a:ea typeface="+mn-ea"/>
                <a:cs typeface="+mn-cs"/>
              </a:rPr>
              <a:t>possible</a:t>
            </a:r>
            <a:r>
              <a:rPr lang="cs-CZ" sz="1200" kern="1200" dirty="0">
                <a:solidFill>
                  <a:schemeClr val="tx1"/>
                </a:solidFill>
                <a:effectLst/>
                <a:latin typeface="+mn-lt"/>
                <a:ea typeface="+mn-ea"/>
                <a:cs typeface="+mn-cs"/>
              </a:rPr>
              <a:t> source </a:t>
            </a:r>
            <a:r>
              <a:rPr lang="cs-CZ" sz="1200" kern="1200" dirty="0" err="1">
                <a:solidFill>
                  <a:schemeClr val="tx1"/>
                </a:solidFill>
                <a:effectLst/>
                <a:latin typeface="+mn-lt"/>
                <a:ea typeface="+mn-ea"/>
                <a:cs typeface="+mn-cs"/>
              </a:rPr>
              <a:t>of</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goodness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for</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atheists</a:t>
            </a:r>
            <a:r>
              <a:rPr lang="cs-CZ" sz="1200" kern="1200" dirty="0">
                <a:solidFill>
                  <a:schemeClr val="tx1"/>
                </a:solidFill>
                <a:effectLst/>
                <a:latin typeface="+mn-lt"/>
                <a:ea typeface="+mn-ea"/>
                <a:cs typeface="+mn-cs"/>
              </a:rPr>
              <a:t>. </a:t>
            </a:r>
            <a:r>
              <a:rPr lang="cs-CZ" sz="1200" i="1" kern="1200" dirty="0">
                <a:solidFill>
                  <a:schemeClr val="tx1"/>
                </a:solidFill>
                <a:effectLst/>
                <a:latin typeface="+mn-lt"/>
                <a:ea typeface="+mn-ea"/>
                <a:cs typeface="+mn-cs"/>
              </a:rPr>
              <a:t>Sport, </a:t>
            </a:r>
            <a:r>
              <a:rPr lang="cs-CZ" sz="1200" i="1" kern="1200" dirty="0" err="1">
                <a:solidFill>
                  <a:schemeClr val="tx1"/>
                </a:solidFill>
                <a:effectLst/>
                <a:latin typeface="+mn-lt"/>
                <a:ea typeface="+mn-ea"/>
                <a:cs typeface="+mn-cs"/>
              </a:rPr>
              <a:t>Ethics</a:t>
            </a:r>
            <a:r>
              <a:rPr lang="cs-CZ" sz="1200" i="1" kern="1200" dirty="0">
                <a:solidFill>
                  <a:schemeClr val="tx1"/>
                </a:solidFill>
                <a:effectLst/>
                <a:latin typeface="+mn-lt"/>
                <a:ea typeface="+mn-ea"/>
                <a:cs typeface="+mn-cs"/>
              </a:rPr>
              <a:t> and </a:t>
            </a:r>
            <a:r>
              <a:rPr lang="cs-CZ" sz="1200" i="1" kern="1200" dirty="0" err="1">
                <a:solidFill>
                  <a:schemeClr val="tx1"/>
                </a:solidFill>
                <a:effectLst/>
                <a:latin typeface="+mn-lt"/>
                <a:ea typeface="+mn-ea"/>
                <a:cs typeface="+mn-cs"/>
              </a:rPr>
              <a:t>Philosophy</a:t>
            </a:r>
            <a:r>
              <a:rPr lang="cs-CZ" sz="1200" i="1" kern="1200" dirty="0">
                <a:solidFill>
                  <a:schemeClr val="tx1"/>
                </a:solidFill>
                <a:effectLst/>
                <a:latin typeface="+mn-lt"/>
                <a:ea typeface="+mn-ea"/>
                <a:cs typeface="+mn-cs"/>
              </a:rPr>
              <a:t>, 12</a:t>
            </a:r>
            <a:r>
              <a:rPr lang="cs-CZ" sz="1200" kern="1200" dirty="0">
                <a:solidFill>
                  <a:schemeClr val="tx1"/>
                </a:solidFill>
                <a:effectLst/>
                <a:latin typeface="+mn-lt"/>
                <a:ea typeface="+mn-ea"/>
                <a:cs typeface="+mn-cs"/>
              </a:rPr>
              <a:t>(1), 30-49. </a:t>
            </a:r>
            <a:r>
              <a:rPr lang="cs-CZ" sz="1200" kern="1200" dirty="0" err="1">
                <a:solidFill>
                  <a:schemeClr val="tx1"/>
                </a:solidFill>
                <a:effectLst/>
                <a:latin typeface="+mn-lt"/>
                <a:ea typeface="+mn-ea"/>
                <a:cs typeface="+mn-cs"/>
              </a:rPr>
              <a:t>doi</a:t>
            </a:r>
            <a:r>
              <a:rPr lang="cs-CZ" sz="1200" kern="1200" dirty="0">
                <a:solidFill>
                  <a:schemeClr val="tx1"/>
                </a:solidFill>
                <a:effectLst/>
                <a:latin typeface="+mn-lt"/>
                <a:ea typeface="+mn-ea"/>
                <a:cs typeface="+mn-cs"/>
              </a:rPr>
              <a:t>: 10.1080/17511321.2017.1307266</a:t>
            </a:r>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8</a:t>
            </a:fld>
            <a:endParaRPr lang="cs-CZ"/>
          </a:p>
        </p:txBody>
      </p:sp>
    </p:spTree>
    <p:extLst>
      <p:ext uri="{BB962C8B-B14F-4D97-AF65-F5344CB8AC3E}">
        <p14:creationId xmlns:p14="http://schemas.microsoft.com/office/powerpoint/2010/main" val="1226513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9</a:t>
            </a:fld>
            <a:endParaRPr lang="cs-CZ"/>
          </a:p>
        </p:txBody>
      </p:sp>
    </p:spTree>
    <p:extLst>
      <p:ext uri="{BB962C8B-B14F-4D97-AF65-F5344CB8AC3E}">
        <p14:creationId xmlns:p14="http://schemas.microsoft.com/office/powerpoint/2010/main" val="1705149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solidFill>
                  <a:schemeClr val="accent1">
                    <a:lumMod val="50000"/>
                  </a:schemeClr>
                </a:solidFill>
                <a:latin typeface="Gill Sans "/>
              </a:rPr>
              <a:t>S. </a:t>
            </a:r>
            <a:r>
              <a:rPr lang="cs-CZ" dirty="0" err="1">
                <a:solidFill>
                  <a:schemeClr val="accent1">
                    <a:lumMod val="50000"/>
                  </a:schemeClr>
                </a:solidFill>
                <a:latin typeface="Gill Sans "/>
              </a:rPr>
              <a:t>Cosh</a:t>
            </a:r>
            <a:r>
              <a:rPr lang="cs-CZ" dirty="0">
                <a:solidFill>
                  <a:schemeClr val="accent1">
                    <a:lumMod val="50000"/>
                  </a:schemeClr>
                </a:solidFill>
                <a:latin typeface="Gill Sans "/>
              </a:rPr>
              <a:t>,</a:t>
            </a:r>
            <a:r>
              <a:rPr lang="cs-CZ" baseline="0" dirty="0">
                <a:solidFill>
                  <a:schemeClr val="accent1">
                    <a:lumMod val="50000"/>
                  </a:schemeClr>
                </a:solidFill>
                <a:latin typeface="Gill Sans "/>
              </a:rPr>
              <a:t> S. </a:t>
            </a:r>
            <a:r>
              <a:rPr lang="cs-CZ" baseline="0" dirty="0" err="1">
                <a:solidFill>
                  <a:schemeClr val="accent1">
                    <a:lumMod val="50000"/>
                  </a:schemeClr>
                </a:solidFill>
                <a:latin typeface="Gill Sans "/>
              </a:rPr>
              <a:t>Crabb</a:t>
            </a:r>
            <a:r>
              <a:rPr lang="cs-CZ" baseline="0" dirty="0">
                <a:solidFill>
                  <a:schemeClr val="accent1">
                    <a:lumMod val="50000"/>
                  </a:schemeClr>
                </a:solidFill>
                <a:latin typeface="Gill Sans "/>
              </a:rPr>
              <a:t> &amp; A. </a:t>
            </a:r>
            <a:r>
              <a:rPr lang="cs-CZ" baseline="0" dirty="0" err="1">
                <a:solidFill>
                  <a:schemeClr val="accent1">
                    <a:lumMod val="50000"/>
                  </a:schemeClr>
                </a:solidFill>
                <a:latin typeface="Gill Sans "/>
              </a:rPr>
              <a:t>LeCouteur</a:t>
            </a:r>
            <a:r>
              <a:rPr lang="cs-CZ" baseline="0" dirty="0">
                <a:solidFill>
                  <a:schemeClr val="accent1">
                    <a:lumMod val="50000"/>
                  </a:schemeClr>
                </a:solidFill>
                <a:latin typeface="Gill Sans "/>
              </a:rPr>
              <a:t> (2012). </a:t>
            </a:r>
            <a:r>
              <a:rPr lang="en-US" sz="1200" b="0" i="0" kern="1200" dirty="0">
                <a:solidFill>
                  <a:schemeClr val="tx1"/>
                </a:solidFill>
                <a:effectLst/>
                <a:latin typeface="+mn-lt"/>
                <a:ea typeface="+mn-ea"/>
                <a:cs typeface="+mn-cs"/>
              </a:rPr>
              <a:t>Elite athletes and retirement: Identity, choice, and agency</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Australian</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Journal</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of</a:t>
            </a:r>
            <a:r>
              <a:rPr lang="cs-CZ" sz="1200" b="0" i="0" kern="1200" dirty="0">
                <a:solidFill>
                  <a:schemeClr val="tx1"/>
                </a:solidFill>
                <a:effectLst/>
                <a:latin typeface="+mn-lt"/>
                <a:ea typeface="+mn-ea"/>
                <a:cs typeface="+mn-cs"/>
              </a:rPr>
              <a:t> Psychology.</a:t>
            </a:r>
            <a:r>
              <a:rPr lang="en-US" sz="1200" b="0" i="0" u="none" strike="noStrike" kern="1200" dirty="0">
                <a:solidFill>
                  <a:schemeClr val="tx1"/>
                </a:solidFill>
                <a:effectLst/>
                <a:latin typeface="+mn-lt"/>
                <a:ea typeface="+mn-ea"/>
                <a:cs typeface="+mn-cs"/>
              </a:rPr>
              <a:t>doi.org/10.1111/j.1742-9536.2012.00060.x</a:t>
            </a:r>
            <a:endParaRPr lang="en-US"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t>10</a:t>
            </a:fld>
            <a:endParaRPr lang="cs-CZ"/>
          </a:p>
        </p:txBody>
      </p:sp>
    </p:spTree>
    <p:extLst>
      <p:ext uri="{BB962C8B-B14F-4D97-AF65-F5344CB8AC3E}">
        <p14:creationId xmlns:p14="http://schemas.microsoft.com/office/powerpoint/2010/main" val="918747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6F502FBA-89DF-4359-BABA-F7682D4080FB}"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156280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F502FBA-89DF-4359-BABA-F7682D4080FB}"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364660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F502FBA-89DF-4359-BABA-F7682D4080FB}"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2109112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F502FBA-89DF-4359-BABA-F7682D4080FB}"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202011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6F502FBA-89DF-4359-BABA-F7682D4080FB}"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334658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F502FBA-89DF-4359-BABA-F7682D4080FB}" type="datetimeFigureOut">
              <a:rPr lang="cs-CZ" smtClean="0"/>
              <a:t>29.10.2019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52986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F502FBA-89DF-4359-BABA-F7682D4080FB}" type="datetimeFigureOut">
              <a:rPr lang="cs-CZ" smtClean="0"/>
              <a:t>29.10.2019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383567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F502FBA-89DF-4359-BABA-F7682D4080FB}" type="datetimeFigureOut">
              <a:rPr lang="cs-CZ" smtClean="0"/>
              <a:t>29.10.2019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3820967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F502FBA-89DF-4359-BABA-F7682D4080FB}" type="datetimeFigureOut">
              <a:rPr lang="cs-CZ" smtClean="0"/>
              <a:t>29.10.2019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192907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F502FBA-89DF-4359-BABA-F7682D4080FB}" type="datetimeFigureOut">
              <a:rPr lang="cs-CZ" smtClean="0"/>
              <a:t>29.10.2019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300622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F502FBA-89DF-4359-BABA-F7682D4080FB}" type="datetimeFigureOut">
              <a:rPr lang="cs-CZ" smtClean="0"/>
              <a:t>29.10.2019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E1900F-6E42-4EA4-806A-8510F87100C5}" type="slidenum">
              <a:rPr lang="cs-CZ" smtClean="0"/>
              <a:t>‹#›</a:t>
            </a:fld>
            <a:endParaRPr lang="cs-CZ"/>
          </a:p>
        </p:txBody>
      </p:sp>
    </p:spTree>
    <p:extLst>
      <p:ext uri="{BB962C8B-B14F-4D97-AF65-F5344CB8AC3E}">
        <p14:creationId xmlns:p14="http://schemas.microsoft.com/office/powerpoint/2010/main" val="106309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02FBA-89DF-4359-BABA-F7682D4080FB}" type="datetimeFigureOut">
              <a:rPr lang="cs-CZ" smtClean="0"/>
              <a:t>29.10.2019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1900F-6E42-4EA4-806A-8510F87100C5}" type="slidenum">
              <a:rPr lang="cs-CZ" smtClean="0"/>
              <a:t>‹#›</a:t>
            </a:fld>
            <a:endParaRPr lang="cs-CZ"/>
          </a:p>
        </p:txBody>
      </p:sp>
    </p:spTree>
    <p:extLst>
      <p:ext uri="{BB962C8B-B14F-4D97-AF65-F5344CB8AC3E}">
        <p14:creationId xmlns:p14="http://schemas.microsoft.com/office/powerpoint/2010/main" val="3352171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Special:BookSources/978-1-45-226586-5" TargetMode="External"/><Relationship Id="rId3" Type="http://schemas.openxmlformats.org/officeDocument/2006/relationships/image" Target="../media/image2.JPG"/><Relationship Id="rId7" Type="http://schemas.openxmlformats.org/officeDocument/2006/relationships/hyperlink" Target="https://en.wikipedia.org/wiki/International_Standard_Book_Numb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books.google.com/books?id=YMUola6pDnkC&amp;pg=PT1217&amp;dq=race+social+construction" TargetMode="External"/><Relationship Id="rId5" Type="http://schemas.openxmlformats.org/officeDocument/2006/relationships/image" Target="../media/image3.jpeg"/><Relationship Id="rId4" Type="http://schemas.openxmlformats.org/officeDocument/2006/relationships/image" Target="../media/image1.JPG"/><Relationship Id="rId9" Type="http://schemas.openxmlformats.org/officeDocument/2006/relationships/hyperlink" Target="http://www.britannica.com/topic/race-huma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who.int/gender-equity-rights/understanding/gender-definition/en/" TargetMode="External"/><Relationship Id="rId5" Type="http://schemas.openxmlformats.org/officeDocument/2006/relationships/image" Target="../media/image3.jpe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155B60-25EC-4394-846B-177BE7A52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a16="http://schemas.microsoft.com/office/drawing/2014/main" id="{816C0F6E-1236-4143-BA2B-E2CC3FD60A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8487" y="0"/>
            <a:ext cx="5915025" cy="5248275"/>
          </a:xfrm>
          <a:prstGeom prst="rect">
            <a:avLst/>
          </a:prstGeom>
        </p:spPr>
      </p:pic>
      <p:pic>
        <p:nvPicPr>
          <p:cNvPr id="6" name="Picture 5">
            <a:extLst>
              <a:ext uri="{FF2B5EF4-FFF2-40B4-BE49-F238E27FC236}">
                <a16:creationId xmlns:a16="http://schemas.microsoft.com/office/drawing/2014/main" id="{C706446A-116A-4D0C-8A25-DBA5C6A9B6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70385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2116993"/>
            <a:ext cx="10807700" cy="688520"/>
          </a:xfrm>
        </p:spPr>
        <p:txBody>
          <a:bodyPr>
            <a:normAutofit/>
          </a:bodyPr>
          <a:lstStyle/>
          <a:p>
            <a:r>
              <a:rPr lang="cs-CZ" sz="3200" dirty="0">
                <a:solidFill>
                  <a:schemeClr val="accent1">
                    <a:lumMod val="50000"/>
                  </a:schemeClr>
                </a:solidFill>
                <a:latin typeface="Gill Sans "/>
              </a:rPr>
              <a:t>Age </a:t>
            </a:r>
          </a:p>
        </p:txBody>
      </p:sp>
      <p:sp>
        <p:nvSpPr>
          <p:cNvPr id="3" name="Zástupný symbol pro obsah 2"/>
          <p:cNvSpPr>
            <a:spLocks noGrp="1"/>
          </p:cNvSpPr>
          <p:nvPr>
            <p:ph idx="1"/>
          </p:nvPr>
        </p:nvSpPr>
        <p:spPr>
          <a:xfrm>
            <a:off x="546100" y="3057980"/>
            <a:ext cx="10807700" cy="3705034"/>
          </a:xfrm>
        </p:spPr>
        <p:txBody>
          <a:bodyPr/>
          <a:lstStyle/>
          <a:p>
            <a:r>
              <a:rPr lang="en-US" dirty="0">
                <a:solidFill>
                  <a:schemeClr val="accent1">
                    <a:lumMod val="50000"/>
                  </a:schemeClr>
                </a:solidFill>
                <a:latin typeface="Gill Sans "/>
              </a:rPr>
              <a:t>Too young for the Olympics competition?</a:t>
            </a:r>
            <a:endParaRPr lang="cs-CZ" dirty="0">
              <a:solidFill>
                <a:schemeClr val="accent1">
                  <a:lumMod val="50000"/>
                </a:schemeClr>
              </a:solidFill>
              <a:latin typeface="Gill Sans "/>
            </a:endParaRPr>
          </a:p>
          <a:p>
            <a:r>
              <a:rPr lang="cs-CZ" dirty="0">
                <a:solidFill>
                  <a:schemeClr val="accent1">
                    <a:lumMod val="50000"/>
                  </a:schemeClr>
                </a:solidFill>
                <a:latin typeface="Gill Sans "/>
              </a:rPr>
              <a:t>R</a:t>
            </a:r>
            <a:r>
              <a:rPr lang="en-US" dirty="0" err="1">
                <a:solidFill>
                  <a:schemeClr val="accent1">
                    <a:lumMod val="50000"/>
                  </a:schemeClr>
                </a:solidFill>
                <a:latin typeface="Gill Sans "/>
              </a:rPr>
              <a:t>etirement</a:t>
            </a:r>
            <a:r>
              <a:rPr lang="en-US" dirty="0">
                <a:solidFill>
                  <a:schemeClr val="accent1">
                    <a:lumMod val="50000"/>
                  </a:schemeClr>
                </a:solidFill>
                <a:latin typeface="Gill Sans "/>
              </a:rPr>
              <a:t> and acceptance of life beyond glory</a:t>
            </a:r>
            <a:r>
              <a:rPr lang="cs-CZ" dirty="0">
                <a:solidFill>
                  <a:schemeClr val="accent1">
                    <a:lumMod val="50000"/>
                  </a:schemeClr>
                </a:solidFill>
                <a:latin typeface="Gill Sans "/>
              </a:rPr>
              <a:t> </a:t>
            </a:r>
          </a:p>
        </p:txBody>
      </p:sp>
      <p:sp>
        <p:nvSpPr>
          <p:cNvPr id="8" name="Zaoblený obdélník 7"/>
          <p:cNvSpPr/>
          <p:nvPr/>
        </p:nvSpPr>
        <p:spPr>
          <a:xfrm>
            <a:off x="5175003" y="4557584"/>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Relevant</a:t>
            </a:r>
            <a:r>
              <a:rPr lang="cs-CZ" dirty="0"/>
              <a:t> article: </a:t>
            </a:r>
            <a:r>
              <a:rPr lang="cs-CZ" dirty="0">
                <a:solidFill>
                  <a:schemeClr val="tx1"/>
                </a:solidFill>
              </a:rPr>
              <a:t>M. M. </a:t>
            </a:r>
            <a:r>
              <a:rPr lang="cs-CZ" dirty="0" err="1">
                <a:solidFill>
                  <a:schemeClr val="tx1"/>
                </a:solidFill>
              </a:rPr>
              <a:t>Yanga</a:t>
            </a:r>
            <a:r>
              <a:rPr lang="cs-CZ" dirty="0">
                <a:solidFill>
                  <a:schemeClr val="tx1"/>
                </a:solidFill>
              </a:rPr>
              <a:t>. (201</a:t>
            </a:r>
            <a:r>
              <a:rPr lang="en-GB" dirty="0">
                <a:solidFill>
                  <a:schemeClr val="tx1"/>
                </a:solidFill>
              </a:rPr>
              <a:t>4</a:t>
            </a:r>
            <a:r>
              <a:rPr lang="cs-CZ" dirty="0">
                <a:solidFill>
                  <a:schemeClr val="tx1"/>
                </a:solidFill>
              </a:rPr>
              <a:t>). </a:t>
            </a:r>
            <a:r>
              <a:rPr lang="cs-CZ" dirty="0" err="1">
                <a:solidFill>
                  <a:schemeClr val="tx1"/>
                </a:solidFill>
              </a:rPr>
              <a:t>Guilty</a:t>
            </a:r>
            <a:r>
              <a:rPr lang="cs-CZ" dirty="0">
                <a:solidFill>
                  <a:schemeClr val="tx1"/>
                </a:solidFill>
              </a:rPr>
              <a:t> </a:t>
            </a:r>
            <a:r>
              <a:rPr lang="cs-CZ" dirty="0" err="1">
                <a:solidFill>
                  <a:schemeClr val="tx1"/>
                </a:solidFill>
              </a:rPr>
              <a:t>without</a:t>
            </a:r>
            <a:r>
              <a:rPr lang="cs-CZ" dirty="0">
                <a:solidFill>
                  <a:schemeClr val="tx1"/>
                </a:solidFill>
              </a:rPr>
              <a:t> trial: </a:t>
            </a:r>
            <a:r>
              <a:rPr lang="cs-CZ" dirty="0" err="1">
                <a:solidFill>
                  <a:schemeClr val="tx1"/>
                </a:solidFill>
              </a:rPr>
              <a:t>state-sponsored</a:t>
            </a:r>
            <a:r>
              <a:rPr lang="cs-CZ" dirty="0">
                <a:solidFill>
                  <a:schemeClr val="tx1"/>
                </a:solidFill>
              </a:rPr>
              <a:t> </a:t>
            </a:r>
            <a:r>
              <a:rPr lang="en-US" dirty="0">
                <a:solidFill>
                  <a:schemeClr val="tx1"/>
                </a:solidFill>
              </a:rPr>
              <a:t>cheating and the 2008 Beijing Olympic</a:t>
            </a:r>
            <a:r>
              <a:rPr lang="cs-CZ" dirty="0">
                <a:solidFill>
                  <a:schemeClr val="tx1"/>
                </a:solidFill>
              </a:rPr>
              <a:t> women's gymnastics competition. </a:t>
            </a:r>
            <a:r>
              <a:rPr lang="en-GB" dirty="0">
                <a:solidFill>
                  <a:schemeClr val="tx1"/>
                </a:solidFill>
              </a:rPr>
              <a:t>Chinese Journal of Communication. 7 (1): 80-105.</a:t>
            </a:r>
            <a:endParaRPr lang="cs-CZ" dirty="0"/>
          </a:p>
        </p:txBody>
      </p:sp>
    </p:spTree>
    <p:extLst>
      <p:ext uri="{BB962C8B-B14F-4D97-AF65-F5344CB8AC3E}">
        <p14:creationId xmlns:p14="http://schemas.microsoft.com/office/powerpoint/2010/main" val="180115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
        <p:nvSpPr>
          <p:cNvPr id="2" name="Nadpis 1"/>
          <p:cNvSpPr>
            <a:spLocks noGrp="1"/>
          </p:cNvSpPr>
          <p:nvPr>
            <p:ph type="title"/>
          </p:nvPr>
        </p:nvSpPr>
        <p:spPr>
          <a:xfrm>
            <a:off x="838200" y="1959455"/>
            <a:ext cx="10515600" cy="1555068"/>
          </a:xfrm>
        </p:spPr>
        <p:txBody>
          <a:bodyPr/>
          <a:lstStyle/>
          <a:p>
            <a:r>
              <a:rPr lang="cs-CZ" dirty="0">
                <a:solidFill>
                  <a:schemeClr val="accent1">
                    <a:lumMod val="50000"/>
                  </a:schemeClr>
                </a:solidFill>
                <a:latin typeface="Gill Sans "/>
              </a:rPr>
              <a:t>S</a:t>
            </a:r>
            <a:r>
              <a:rPr lang="en-GB" dirty="0" err="1">
                <a:solidFill>
                  <a:schemeClr val="accent1">
                    <a:lumMod val="50000"/>
                  </a:schemeClr>
                </a:solidFill>
                <a:latin typeface="Gill Sans "/>
              </a:rPr>
              <a:t>ocio</a:t>
            </a:r>
            <a:r>
              <a:rPr lang="en-GB" dirty="0">
                <a:solidFill>
                  <a:schemeClr val="accent1">
                    <a:lumMod val="50000"/>
                  </a:schemeClr>
                </a:solidFill>
                <a:latin typeface="Gill Sans "/>
              </a:rPr>
              <a:t>-economic background</a:t>
            </a:r>
            <a:endParaRPr lang="cs-CZ" dirty="0"/>
          </a:p>
        </p:txBody>
      </p:sp>
      <p:sp>
        <p:nvSpPr>
          <p:cNvPr id="3" name="Zástupný symbol pro obsah 2"/>
          <p:cNvSpPr>
            <a:spLocks noGrp="1"/>
          </p:cNvSpPr>
          <p:nvPr>
            <p:ph idx="1"/>
          </p:nvPr>
        </p:nvSpPr>
        <p:spPr>
          <a:xfrm>
            <a:off x="838200" y="3476847"/>
            <a:ext cx="10515600" cy="2700116"/>
          </a:xfrm>
        </p:spPr>
        <p:txBody>
          <a:bodyPr/>
          <a:lstStyle/>
          <a:p>
            <a:r>
              <a:rPr lang="en-US" dirty="0">
                <a:solidFill>
                  <a:schemeClr val="accent1">
                    <a:lumMod val="50000"/>
                  </a:schemeClr>
                </a:solidFill>
              </a:rPr>
              <a:t>How the family environment of children affects their participation in physical activity</a:t>
            </a:r>
            <a:r>
              <a:rPr lang="cs-CZ" dirty="0">
                <a:solidFill>
                  <a:schemeClr val="accent1">
                    <a:lumMod val="50000"/>
                  </a:schemeClr>
                </a:solidFill>
              </a:rPr>
              <a:t>?</a:t>
            </a:r>
          </a:p>
          <a:p>
            <a:r>
              <a:rPr lang="cs-CZ" dirty="0">
                <a:solidFill>
                  <a:schemeClr val="accent1">
                    <a:lumMod val="50000"/>
                  </a:schemeClr>
                </a:solidFill>
              </a:rPr>
              <a:t>Sport-club </a:t>
            </a:r>
            <a:r>
              <a:rPr lang="cs-CZ" dirty="0" err="1">
                <a:solidFill>
                  <a:schemeClr val="accent1">
                    <a:lumMod val="50000"/>
                  </a:schemeClr>
                </a:solidFill>
              </a:rPr>
              <a:t>activities</a:t>
            </a:r>
            <a:r>
              <a:rPr lang="cs-CZ" dirty="0">
                <a:solidFill>
                  <a:schemeClr val="accent1">
                    <a:lumMod val="50000"/>
                  </a:schemeClr>
                </a:solidFill>
              </a:rPr>
              <a:t> and </a:t>
            </a:r>
            <a:r>
              <a:rPr lang="en-US" dirty="0">
                <a:solidFill>
                  <a:schemeClr val="accent1">
                    <a:lumMod val="50000"/>
                  </a:schemeClr>
                </a:solidFill>
              </a:rPr>
              <a:t>children’s socialization </a:t>
            </a:r>
            <a:endParaRPr lang="cs-CZ" dirty="0">
              <a:solidFill>
                <a:schemeClr val="accent1">
                  <a:lumMod val="50000"/>
                </a:schemeClr>
              </a:solidFill>
            </a:endParaRPr>
          </a:p>
          <a:p>
            <a:endParaRPr lang="cs-CZ" dirty="0"/>
          </a:p>
        </p:txBody>
      </p:sp>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Zaoblený obdélník 6"/>
          <p:cNvSpPr/>
          <p:nvPr/>
        </p:nvSpPr>
        <p:spPr>
          <a:xfrm>
            <a:off x="4509312" y="5196441"/>
            <a:ext cx="6741042"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Relevant</a:t>
            </a:r>
            <a:r>
              <a:rPr lang="cs-CZ" dirty="0"/>
              <a:t> article: </a:t>
            </a:r>
            <a:r>
              <a:rPr lang="en-US" dirty="0">
                <a:solidFill>
                  <a:schemeClr val="tx1"/>
                </a:solidFill>
              </a:rPr>
              <a:t>Nielsen, G., </a:t>
            </a:r>
            <a:r>
              <a:rPr lang="en-US" dirty="0" err="1">
                <a:solidFill>
                  <a:schemeClr val="tx1"/>
                </a:solidFill>
              </a:rPr>
              <a:t>Grønfeldt</a:t>
            </a:r>
            <a:r>
              <a:rPr lang="en-US" dirty="0">
                <a:solidFill>
                  <a:schemeClr val="tx1"/>
                </a:solidFill>
              </a:rPr>
              <a:t>, V., </a:t>
            </a:r>
            <a:r>
              <a:rPr lang="en-US" dirty="0" err="1">
                <a:solidFill>
                  <a:schemeClr val="tx1"/>
                </a:solidFill>
              </a:rPr>
              <a:t>Toftegaard-Støckel</a:t>
            </a:r>
            <a:r>
              <a:rPr lang="en-US" dirty="0">
                <a:solidFill>
                  <a:schemeClr val="tx1"/>
                </a:solidFill>
              </a:rPr>
              <a:t>, J., &amp; Andersen, L. B. (2012). Predisposed to participate? The influence of family socio-economic background on children’s sports participation and daily amount of physical activity</a:t>
            </a:r>
            <a:r>
              <a:rPr lang="cs-CZ" dirty="0">
                <a:solidFill>
                  <a:schemeClr val="tx1"/>
                </a:solidFill>
              </a:rPr>
              <a:t>.</a:t>
            </a:r>
            <a:r>
              <a:rPr lang="en-GB" dirty="0">
                <a:solidFill>
                  <a:schemeClr val="tx1"/>
                </a:solidFill>
              </a:rPr>
              <a:t> </a:t>
            </a:r>
            <a:r>
              <a:rPr lang="en-GB" i="1" dirty="0">
                <a:solidFill>
                  <a:schemeClr val="tx1"/>
                </a:solidFill>
              </a:rPr>
              <a:t>Sport in Society</a:t>
            </a:r>
            <a:r>
              <a:rPr lang="en-GB" dirty="0">
                <a:solidFill>
                  <a:schemeClr val="tx1"/>
                </a:solidFill>
              </a:rPr>
              <a:t>. 15(1): 1-27.</a:t>
            </a:r>
            <a:endParaRPr lang="cs-CZ" dirty="0"/>
          </a:p>
        </p:txBody>
      </p:sp>
      <p:sp>
        <p:nvSpPr>
          <p:cNvPr id="8" name="TextBox 7">
            <a:extLst>
              <a:ext uri="{FF2B5EF4-FFF2-40B4-BE49-F238E27FC236}">
                <a16:creationId xmlns:a16="http://schemas.microsoft.com/office/drawing/2014/main" id="{108101F2-F93D-4D45-B028-7AE98F8DCF79}"/>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91570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696355"/>
            <a:ext cx="10515600" cy="978195"/>
          </a:xfrm>
        </p:spPr>
        <p:txBody>
          <a:bodyPr/>
          <a:lstStyle/>
          <a:p>
            <a:r>
              <a:rPr lang="cs-CZ" dirty="0" err="1">
                <a:solidFill>
                  <a:schemeClr val="accent1">
                    <a:lumMod val="50000"/>
                  </a:schemeClr>
                </a:solidFill>
              </a:rPr>
              <a:t>Race</a:t>
            </a:r>
            <a:endParaRPr lang="cs-CZ" dirty="0">
              <a:solidFill>
                <a:schemeClr val="accent1">
                  <a:lumMod val="50000"/>
                </a:schemeClr>
              </a:solidFill>
            </a:endParaRPr>
          </a:p>
        </p:txBody>
      </p:sp>
      <p:sp>
        <p:nvSpPr>
          <p:cNvPr id="3" name="Zástupný symbol pro obsah 2"/>
          <p:cNvSpPr>
            <a:spLocks noGrp="1"/>
          </p:cNvSpPr>
          <p:nvPr>
            <p:ph idx="1"/>
          </p:nvPr>
        </p:nvSpPr>
        <p:spPr>
          <a:xfrm>
            <a:off x="838200" y="2775097"/>
            <a:ext cx="10515600" cy="3401865"/>
          </a:xfrm>
        </p:spPr>
        <p:txBody>
          <a:bodyPr>
            <a:normAutofit/>
          </a:bodyPr>
          <a:lstStyle/>
          <a:p>
            <a:r>
              <a:rPr lang="en-US" sz="2400" dirty="0">
                <a:solidFill>
                  <a:schemeClr val="accent1">
                    <a:lumMod val="50000"/>
                  </a:schemeClr>
                </a:solidFill>
              </a:rPr>
              <a:t>A </a:t>
            </a:r>
            <a:r>
              <a:rPr lang="en-US" sz="2400" b="1" dirty="0">
                <a:solidFill>
                  <a:schemeClr val="accent1">
                    <a:lumMod val="50000"/>
                  </a:schemeClr>
                </a:solidFill>
              </a:rPr>
              <a:t>race</a:t>
            </a:r>
            <a:r>
              <a:rPr lang="en-US" sz="2400" dirty="0">
                <a:solidFill>
                  <a:schemeClr val="accent1">
                    <a:lumMod val="50000"/>
                  </a:schemeClr>
                </a:solidFill>
              </a:rPr>
              <a:t> is a grouping of</a:t>
            </a:r>
            <a:r>
              <a:rPr lang="cs-CZ" sz="2400" dirty="0">
                <a:solidFill>
                  <a:schemeClr val="accent1">
                    <a:lumMod val="50000"/>
                  </a:schemeClr>
                </a:solidFill>
              </a:rPr>
              <a:t> </a:t>
            </a:r>
            <a:r>
              <a:rPr lang="cs-CZ" sz="2400" dirty="0" err="1">
                <a:solidFill>
                  <a:schemeClr val="accent1">
                    <a:lumMod val="50000"/>
                  </a:schemeClr>
                </a:solidFill>
              </a:rPr>
              <a:t>humans</a:t>
            </a:r>
            <a:r>
              <a:rPr lang="cs-CZ" sz="2400" dirty="0">
                <a:solidFill>
                  <a:schemeClr val="accent1">
                    <a:lumMod val="50000"/>
                  </a:schemeClr>
                </a:solidFill>
              </a:rPr>
              <a:t> </a:t>
            </a:r>
            <a:r>
              <a:rPr lang="en-US" sz="2400" dirty="0">
                <a:solidFill>
                  <a:schemeClr val="accent1">
                    <a:lumMod val="50000"/>
                  </a:schemeClr>
                </a:solidFill>
              </a:rPr>
              <a:t>based on shared physical or social qualities into categories generally viewed as distinct by society.</a:t>
            </a:r>
            <a:r>
              <a:rPr lang="cs-CZ" sz="2400" dirty="0">
                <a:solidFill>
                  <a:schemeClr val="accent1">
                    <a:lumMod val="50000"/>
                  </a:schemeClr>
                </a:solidFill>
              </a:rPr>
              <a:t> </a:t>
            </a:r>
            <a:r>
              <a:rPr lang="en-US" sz="2400" dirty="0">
                <a:solidFill>
                  <a:schemeClr val="accent1">
                    <a:lumMod val="50000"/>
                  </a:schemeClr>
                </a:solidFill>
              </a:rPr>
              <a:t>The term was first used to refer to speakers of a common </a:t>
            </a:r>
            <a:r>
              <a:rPr lang="en-US" sz="2400" dirty="0" err="1">
                <a:solidFill>
                  <a:schemeClr val="accent1">
                    <a:lumMod val="50000"/>
                  </a:schemeClr>
                </a:solidFill>
              </a:rPr>
              <a:t>lan</a:t>
            </a:r>
            <a:r>
              <a:rPr lang="cs-CZ" sz="2400" dirty="0" err="1">
                <a:solidFill>
                  <a:schemeClr val="accent1">
                    <a:lumMod val="50000"/>
                  </a:schemeClr>
                </a:solidFill>
              </a:rPr>
              <a:t>guage</a:t>
            </a:r>
            <a:r>
              <a:rPr lang="en-US" sz="2400" dirty="0">
                <a:solidFill>
                  <a:schemeClr val="accent1">
                    <a:lumMod val="50000"/>
                  </a:schemeClr>
                </a:solidFill>
              </a:rPr>
              <a:t> and then to denote national</a:t>
            </a:r>
            <a:r>
              <a:rPr lang="cs-CZ" sz="2400" dirty="0">
                <a:solidFill>
                  <a:schemeClr val="accent1">
                    <a:lumMod val="50000"/>
                  </a:schemeClr>
                </a:solidFill>
              </a:rPr>
              <a:t> </a:t>
            </a:r>
            <a:r>
              <a:rPr lang="en-US" sz="2400" dirty="0">
                <a:solidFill>
                  <a:schemeClr val="accent1">
                    <a:lumMod val="50000"/>
                  </a:schemeClr>
                </a:solidFill>
              </a:rPr>
              <a:t>affiliations. By the 17th century the term began to refer to physical (phenotypical</a:t>
            </a:r>
            <a:r>
              <a:rPr lang="cs-CZ" sz="2400" dirty="0">
                <a:solidFill>
                  <a:schemeClr val="accent1">
                    <a:lumMod val="50000"/>
                  </a:schemeClr>
                </a:solidFill>
              </a:rPr>
              <a:t>)</a:t>
            </a:r>
            <a:r>
              <a:rPr lang="en-US" sz="2400" dirty="0">
                <a:solidFill>
                  <a:schemeClr val="accent1">
                    <a:lumMod val="50000"/>
                  </a:schemeClr>
                </a:solidFill>
              </a:rPr>
              <a:t> traits. Modern scholarship regards race as a social construct, an identity which is assigned based on rules made by society. While partially based on physical similarities within groups, race is not an inherent physical or biological quality</a:t>
            </a:r>
            <a:endParaRPr lang="cs-CZ" sz="2400" dirty="0">
              <a:solidFill>
                <a:schemeClr val="accent1">
                  <a:lumMod val="50000"/>
                </a:schemeClr>
              </a:solidFill>
            </a:endParaRPr>
          </a:p>
        </p:txBody>
      </p:sp>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TextBox 6">
            <a:extLst>
              <a:ext uri="{FF2B5EF4-FFF2-40B4-BE49-F238E27FC236}">
                <a16:creationId xmlns:a16="http://schemas.microsoft.com/office/drawing/2014/main" id="{98B09FB6-1994-4F12-996A-858882A7E54D}"/>
              </a:ext>
            </a:extLst>
          </p:cNvPr>
          <p:cNvSpPr txBox="1"/>
          <p:nvPr/>
        </p:nvSpPr>
        <p:spPr>
          <a:xfrm>
            <a:off x="4407585" y="5426839"/>
            <a:ext cx="7108139" cy="1169551"/>
          </a:xfrm>
          <a:prstGeom prst="rect">
            <a:avLst/>
          </a:prstGeom>
          <a:noFill/>
        </p:spPr>
        <p:txBody>
          <a:bodyPr wrap="square" rtlCol="0">
            <a:spAutoFit/>
          </a:bodyPr>
          <a:lstStyle/>
          <a:p>
            <a:r>
              <a:rPr lang="en-US" sz="1400" dirty="0" err="1"/>
              <a:t>Barnshaw</a:t>
            </a:r>
            <a:r>
              <a:rPr lang="en-US" sz="1400" dirty="0"/>
              <a:t>, John (2008). </a:t>
            </a:r>
            <a:r>
              <a:rPr lang="en-US" sz="1400" dirty="0">
                <a:hlinkClick r:id="rId6"/>
              </a:rPr>
              <a:t>"Race"</a:t>
            </a:r>
            <a:r>
              <a:rPr lang="en-US" sz="1400" dirty="0"/>
              <a:t>. In Schaefer, Richard T. (ed.). </a:t>
            </a:r>
            <a:r>
              <a:rPr lang="en-US" sz="1400" i="1" dirty="0"/>
              <a:t>Encyclopedia of Race, Ethnicity, and Society, Volume 1</a:t>
            </a:r>
            <a:r>
              <a:rPr lang="en-US" sz="1400" dirty="0"/>
              <a:t>. SAGE Publications. pp. 1091–3. </a:t>
            </a:r>
            <a:r>
              <a:rPr lang="en-US" sz="1400" dirty="0">
                <a:hlinkClick r:id="rId7" tooltip="International Standard Book Number"/>
              </a:rPr>
              <a:t>ISBN</a:t>
            </a:r>
            <a:r>
              <a:rPr lang="en-US" sz="1400" dirty="0"/>
              <a:t> </a:t>
            </a:r>
            <a:r>
              <a:rPr lang="en-US" sz="1400" dirty="0">
                <a:hlinkClick r:id="rId8" tooltip="Special:BookSources/978-1-45-226586-5"/>
              </a:rPr>
              <a:t>978-1-45-226586-5</a:t>
            </a:r>
            <a:r>
              <a:rPr lang="en-US" sz="1400" dirty="0"/>
              <a:t>.</a:t>
            </a:r>
            <a:endParaRPr lang="cs-CZ" sz="1400" dirty="0"/>
          </a:p>
          <a:p>
            <a:r>
              <a:rPr lang="cs-CZ" sz="1400" dirty="0"/>
              <a:t>Smedley, Audrey; Takezawa, Yasuko I.; Wade, Peter. </a:t>
            </a:r>
            <a:r>
              <a:rPr lang="cs-CZ" sz="1400" dirty="0">
                <a:hlinkClick r:id="rId9"/>
              </a:rPr>
              <a:t>"Race: Human"</a:t>
            </a:r>
            <a:r>
              <a:rPr lang="cs-CZ" sz="1400" dirty="0"/>
              <a:t>. </a:t>
            </a:r>
            <a:r>
              <a:rPr lang="cs-CZ" sz="1400" i="1" dirty="0"/>
              <a:t>Encyclopædia Britannica</a:t>
            </a:r>
            <a:r>
              <a:rPr lang="cs-CZ" sz="1400" dirty="0"/>
              <a:t>. Encyclopædia Britannica Inc. Retrieved 22 August 2017.</a:t>
            </a:r>
          </a:p>
          <a:p>
            <a:endParaRPr lang="en-GB" sz="1400" dirty="0"/>
          </a:p>
        </p:txBody>
      </p:sp>
      <p:sp>
        <p:nvSpPr>
          <p:cNvPr id="8" name="TextBox 7">
            <a:extLst>
              <a:ext uri="{FF2B5EF4-FFF2-40B4-BE49-F238E27FC236}">
                <a16:creationId xmlns:a16="http://schemas.microsoft.com/office/drawing/2014/main" id="{8DAA184B-2F1D-4614-B83F-FDC68F81A4D0}"/>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57576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793750" y="1968534"/>
            <a:ext cx="10807700" cy="1698898"/>
          </a:xfrm>
        </p:spPr>
        <p:txBody>
          <a:bodyPr>
            <a:normAutofit/>
          </a:bodyPr>
          <a:lstStyle/>
          <a:p>
            <a:r>
              <a:rPr lang="cs-CZ" sz="3200" dirty="0" err="1">
                <a:solidFill>
                  <a:schemeClr val="accent1">
                    <a:lumMod val="50000"/>
                  </a:schemeClr>
                </a:solidFill>
                <a:latin typeface="Gill Sans "/>
              </a:rPr>
              <a:t>Race</a:t>
            </a:r>
            <a:endParaRPr lang="cs-CZ" sz="3200" dirty="0">
              <a:solidFill>
                <a:schemeClr val="accent1">
                  <a:lumMod val="50000"/>
                </a:schemeClr>
              </a:solidFill>
              <a:latin typeface="Gill Sans "/>
            </a:endParaRPr>
          </a:p>
        </p:txBody>
      </p:sp>
      <p:sp>
        <p:nvSpPr>
          <p:cNvPr id="3" name="Zástupný symbol pro obsah 2"/>
          <p:cNvSpPr>
            <a:spLocks noGrp="1"/>
          </p:cNvSpPr>
          <p:nvPr>
            <p:ph idx="1"/>
          </p:nvPr>
        </p:nvSpPr>
        <p:spPr>
          <a:xfrm>
            <a:off x="692149" y="3211840"/>
            <a:ext cx="10807700" cy="3111501"/>
          </a:xfrm>
        </p:spPr>
        <p:txBody>
          <a:bodyPr/>
          <a:lstStyle/>
          <a:p>
            <a:r>
              <a:rPr lang="en-US" dirty="0">
                <a:solidFill>
                  <a:schemeClr val="accent1">
                    <a:lumMod val="50000"/>
                  </a:schemeClr>
                </a:solidFill>
                <a:latin typeface="Gill Sans "/>
              </a:rPr>
              <a:t>How do the media present racial stereotypes in sport?</a:t>
            </a:r>
            <a:endParaRPr lang="cs-CZ" dirty="0">
              <a:solidFill>
                <a:schemeClr val="accent1">
                  <a:lumMod val="50000"/>
                </a:schemeClr>
              </a:solidFill>
              <a:latin typeface="Gill Sans "/>
            </a:endParaRPr>
          </a:p>
          <a:p>
            <a:endParaRPr lang="cs-CZ" dirty="0">
              <a:solidFill>
                <a:schemeClr val="accent1">
                  <a:lumMod val="50000"/>
                </a:schemeClr>
              </a:solidFill>
              <a:latin typeface="Gill Sans "/>
            </a:endParaRPr>
          </a:p>
        </p:txBody>
      </p:sp>
      <p:sp>
        <p:nvSpPr>
          <p:cNvPr id="8" name="Zaoblený obdélník 7"/>
          <p:cNvSpPr/>
          <p:nvPr/>
        </p:nvSpPr>
        <p:spPr>
          <a:xfrm>
            <a:off x="5566587" y="4268519"/>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Relevant</a:t>
            </a:r>
            <a:r>
              <a:rPr lang="cs-CZ" dirty="0"/>
              <a:t> article: </a:t>
            </a:r>
            <a:r>
              <a:rPr lang="cs-CZ" dirty="0">
                <a:solidFill>
                  <a:schemeClr val="tx1"/>
                </a:solidFill>
              </a:rPr>
              <a:t>Van Sterkenburg, J., Knoppers, A., &amp; De Leeuw, S. (2010). Race, ethnicity, and content analysis of the sports media: a critical reflection. </a:t>
            </a:r>
            <a:r>
              <a:rPr lang="en-GB" i="1" dirty="0">
                <a:solidFill>
                  <a:schemeClr val="tx1"/>
                </a:solidFill>
              </a:rPr>
              <a:t>Media, Culture and Society</a:t>
            </a:r>
            <a:r>
              <a:rPr lang="en-GB" dirty="0">
                <a:solidFill>
                  <a:schemeClr val="tx1"/>
                </a:solidFill>
              </a:rPr>
              <a:t>. 32 (5): 819-839.</a:t>
            </a:r>
            <a:endParaRPr lang="cs-CZ" dirty="0"/>
          </a:p>
        </p:txBody>
      </p:sp>
    </p:spTree>
    <p:extLst>
      <p:ext uri="{BB962C8B-B14F-4D97-AF65-F5344CB8AC3E}">
        <p14:creationId xmlns:p14="http://schemas.microsoft.com/office/powerpoint/2010/main" val="127322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2502305"/>
            <a:ext cx="10515600" cy="1201479"/>
          </a:xfrm>
        </p:spPr>
        <p:txBody>
          <a:bodyPr/>
          <a:lstStyle/>
          <a:p>
            <a:r>
              <a:rPr lang="en-US" dirty="0">
                <a:solidFill>
                  <a:schemeClr val="accent1">
                    <a:lumMod val="50000"/>
                  </a:schemeClr>
                </a:solidFill>
                <a:latin typeface="+mn-lt"/>
              </a:rPr>
              <a:t>On the edge of another </a:t>
            </a:r>
            <a:r>
              <a:rPr lang="cs-CZ" dirty="0" err="1">
                <a:solidFill>
                  <a:schemeClr val="accent1">
                    <a:lumMod val="50000"/>
                  </a:schemeClr>
                </a:solidFill>
                <a:latin typeface="+mn-lt"/>
              </a:rPr>
              <a:t>era</a:t>
            </a:r>
            <a:endParaRPr lang="cs-CZ" dirty="0">
              <a:solidFill>
                <a:schemeClr val="accent1">
                  <a:lumMod val="50000"/>
                </a:schemeClr>
              </a:solidFill>
              <a:latin typeface="+mn-lt"/>
            </a:endParaRPr>
          </a:p>
        </p:txBody>
      </p:sp>
      <p:sp>
        <p:nvSpPr>
          <p:cNvPr id="3" name="Zástupný symbol pro obsah 2"/>
          <p:cNvSpPr>
            <a:spLocks noGrp="1"/>
          </p:cNvSpPr>
          <p:nvPr>
            <p:ph idx="1"/>
          </p:nvPr>
        </p:nvSpPr>
        <p:spPr>
          <a:xfrm>
            <a:off x="838199" y="3588711"/>
            <a:ext cx="10515600" cy="2200386"/>
          </a:xfrm>
        </p:spPr>
        <p:txBody>
          <a:bodyPr/>
          <a:lstStyle/>
          <a:p>
            <a:r>
              <a:rPr lang="en-GB" dirty="0">
                <a:solidFill>
                  <a:schemeClr val="accent1">
                    <a:lumMod val="50000"/>
                  </a:schemeClr>
                </a:solidFill>
              </a:rPr>
              <a:t>human being – cyborg? Transhumanism, </a:t>
            </a:r>
            <a:r>
              <a:rPr lang="en-GB" dirty="0" err="1">
                <a:solidFill>
                  <a:schemeClr val="accent1">
                    <a:lumMod val="50000"/>
                  </a:schemeClr>
                </a:solidFill>
              </a:rPr>
              <a:t>posthumanism</a:t>
            </a:r>
            <a:endParaRPr lang="cs-CZ" dirty="0">
              <a:solidFill>
                <a:schemeClr val="accent1">
                  <a:lumMod val="50000"/>
                </a:schemeClr>
              </a:solidFill>
            </a:endParaRPr>
          </a:p>
          <a:p>
            <a:r>
              <a:rPr lang="cs-CZ" dirty="0" err="1">
                <a:solidFill>
                  <a:schemeClr val="accent1">
                    <a:lumMod val="50000"/>
                  </a:schemeClr>
                </a:solidFill>
              </a:rPr>
              <a:t>genetic</a:t>
            </a:r>
            <a:r>
              <a:rPr lang="cs-CZ" dirty="0">
                <a:solidFill>
                  <a:schemeClr val="accent1">
                    <a:lumMod val="50000"/>
                  </a:schemeClr>
                </a:solidFill>
              </a:rPr>
              <a:t> </a:t>
            </a:r>
            <a:r>
              <a:rPr lang="cs-CZ" dirty="0" err="1">
                <a:solidFill>
                  <a:schemeClr val="accent1">
                    <a:lumMod val="50000"/>
                  </a:schemeClr>
                </a:solidFill>
              </a:rPr>
              <a:t>modification</a:t>
            </a:r>
            <a:r>
              <a:rPr lang="cs-CZ" dirty="0">
                <a:solidFill>
                  <a:schemeClr val="accent1">
                    <a:lumMod val="50000"/>
                  </a:schemeClr>
                </a:solidFill>
              </a:rPr>
              <a:t> as </a:t>
            </a:r>
            <a:r>
              <a:rPr lang="en-US" dirty="0">
                <a:solidFill>
                  <a:schemeClr val="accent1">
                    <a:lumMod val="50000"/>
                  </a:schemeClr>
                </a:solidFill>
              </a:rPr>
              <a:t>method of performance enhancement in sport</a:t>
            </a:r>
            <a:endParaRPr lang="cs-CZ" dirty="0">
              <a:solidFill>
                <a:schemeClr val="accent1">
                  <a:lumMod val="50000"/>
                </a:schemeClr>
              </a:solidFill>
            </a:endParaRPr>
          </a:p>
          <a:p>
            <a:endParaRPr lang="cs-CZ" dirty="0"/>
          </a:p>
        </p:txBody>
      </p:sp>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Zaoblený obdélník 6"/>
          <p:cNvSpPr/>
          <p:nvPr/>
        </p:nvSpPr>
        <p:spPr>
          <a:xfrm>
            <a:off x="4133850" y="5073284"/>
            <a:ext cx="6788445"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Relevant</a:t>
            </a:r>
            <a:r>
              <a:rPr lang="cs-CZ" dirty="0"/>
              <a:t> article: </a:t>
            </a:r>
            <a:r>
              <a:rPr lang="en-GB" dirty="0">
                <a:solidFill>
                  <a:schemeClr val="tx1"/>
                </a:solidFill>
              </a:rPr>
              <a:t>Ehrbar, J.T. (2015) Ethical Considerations of Genetic Manipulation in Sport. </a:t>
            </a:r>
            <a:r>
              <a:rPr lang="en-GB" i="1" dirty="0">
                <a:solidFill>
                  <a:schemeClr val="tx1"/>
                </a:solidFill>
              </a:rPr>
              <a:t>The Sport Journal</a:t>
            </a:r>
            <a:r>
              <a:rPr lang="en-GB" dirty="0">
                <a:solidFill>
                  <a:schemeClr val="tx1"/>
                </a:solidFill>
              </a:rPr>
              <a:t>. Vol 21. Available at https://thesportjournal.org/article/ethical-considerations-of-genetic-manipulation-in-sport/</a:t>
            </a:r>
            <a:endParaRPr lang="cs-CZ" dirty="0">
              <a:solidFill>
                <a:schemeClr val="tx1"/>
              </a:solidFill>
            </a:endParaRPr>
          </a:p>
        </p:txBody>
      </p:sp>
      <p:sp>
        <p:nvSpPr>
          <p:cNvPr id="8" name="TextBox 7">
            <a:extLst>
              <a:ext uri="{FF2B5EF4-FFF2-40B4-BE49-F238E27FC236}">
                <a16:creationId xmlns:a16="http://schemas.microsoft.com/office/drawing/2014/main" id="{1E122E48-D194-4566-B07E-6AAFCAE36B9D}"/>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416761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696686" y="1757701"/>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References / Further Reading:</a:t>
            </a:r>
          </a:p>
        </p:txBody>
      </p:sp>
      <p:sp>
        <p:nvSpPr>
          <p:cNvPr id="12" name="Rectangle 11">
            <a:extLst>
              <a:ext uri="{FF2B5EF4-FFF2-40B4-BE49-F238E27FC236}">
                <a16:creationId xmlns:a16="http://schemas.microsoft.com/office/drawing/2014/main" id="{3B47C91A-CC71-46E9-B26A-9B9B76C753C2}"/>
              </a:ext>
            </a:extLst>
          </p:cNvPr>
          <p:cNvSpPr/>
          <p:nvPr/>
        </p:nvSpPr>
        <p:spPr>
          <a:xfrm>
            <a:off x="709747" y="2380595"/>
            <a:ext cx="10772503" cy="3539430"/>
          </a:xfrm>
          <a:prstGeom prst="rect">
            <a:avLst/>
          </a:prstGeom>
        </p:spPr>
        <p:txBody>
          <a:bodyPr wrap="square">
            <a:spAutoFit/>
          </a:bodyPr>
          <a:lstStyle/>
          <a:p>
            <a:pPr lvl="0">
              <a:defRPr/>
            </a:pPr>
            <a:r>
              <a:rPr lang="cs-CZ" sz="1400" dirty="0">
                <a:solidFill>
                  <a:schemeClr val="accent1">
                    <a:lumMod val="50000"/>
                  </a:schemeClr>
                </a:solidFill>
              </a:rPr>
              <a:t>Jirásek, I. (2013). </a:t>
            </a:r>
            <a:r>
              <a:rPr lang="cs-CZ" sz="1400" dirty="0" err="1">
                <a:solidFill>
                  <a:schemeClr val="accent1">
                    <a:lumMod val="50000"/>
                  </a:schemeClr>
                </a:solidFill>
              </a:rPr>
              <a:t>Cyborgization</a:t>
            </a:r>
            <a:r>
              <a:rPr lang="cs-CZ" sz="1400" dirty="0">
                <a:solidFill>
                  <a:schemeClr val="accent1">
                    <a:lumMod val="50000"/>
                  </a:schemeClr>
                </a:solidFill>
              </a:rPr>
              <a:t> </a:t>
            </a:r>
            <a:r>
              <a:rPr lang="cs-CZ" sz="1400" dirty="0" err="1">
                <a:solidFill>
                  <a:schemeClr val="accent1">
                    <a:lumMod val="50000"/>
                  </a:schemeClr>
                </a:solidFill>
              </a:rPr>
              <a:t>of</a:t>
            </a:r>
            <a:r>
              <a:rPr lang="cs-CZ" sz="1400" dirty="0">
                <a:solidFill>
                  <a:schemeClr val="accent1">
                    <a:lumMod val="50000"/>
                  </a:schemeClr>
                </a:solidFill>
              </a:rPr>
              <a:t> sport: </a:t>
            </a:r>
            <a:r>
              <a:rPr lang="cs-CZ" sz="1400" dirty="0" err="1">
                <a:solidFill>
                  <a:schemeClr val="accent1">
                    <a:lumMod val="50000"/>
                  </a:schemeClr>
                </a:solidFill>
              </a:rPr>
              <a:t>the</a:t>
            </a:r>
            <a:r>
              <a:rPr lang="cs-CZ" sz="1400" dirty="0">
                <a:solidFill>
                  <a:schemeClr val="accent1">
                    <a:lumMod val="50000"/>
                  </a:schemeClr>
                </a:solidFill>
              </a:rPr>
              <a:t> </a:t>
            </a:r>
            <a:r>
              <a:rPr lang="cs-CZ" sz="1400" dirty="0" err="1">
                <a:solidFill>
                  <a:schemeClr val="accent1">
                    <a:lumMod val="50000"/>
                  </a:schemeClr>
                </a:solidFill>
              </a:rPr>
              <a:t>question</a:t>
            </a:r>
            <a:r>
              <a:rPr lang="cs-CZ" sz="1400" dirty="0">
                <a:solidFill>
                  <a:schemeClr val="accent1">
                    <a:lumMod val="50000"/>
                  </a:schemeClr>
                </a:solidFill>
              </a:rPr>
              <a:t> </a:t>
            </a:r>
            <a:r>
              <a:rPr lang="cs-CZ" sz="1400" dirty="0" err="1">
                <a:solidFill>
                  <a:schemeClr val="accent1">
                    <a:lumMod val="50000"/>
                  </a:schemeClr>
                </a:solidFill>
              </a:rPr>
              <a:t>of</a:t>
            </a:r>
            <a:r>
              <a:rPr lang="cs-CZ" sz="1400" dirty="0">
                <a:solidFill>
                  <a:schemeClr val="accent1">
                    <a:lumMod val="50000"/>
                  </a:schemeClr>
                </a:solidFill>
              </a:rPr>
              <a:t> </a:t>
            </a:r>
            <a:r>
              <a:rPr lang="cs-CZ" sz="1400" dirty="0" err="1">
                <a:solidFill>
                  <a:schemeClr val="accent1">
                    <a:lumMod val="50000"/>
                  </a:schemeClr>
                </a:solidFill>
              </a:rPr>
              <a:t>human</a:t>
            </a:r>
            <a:r>
              <a:rPr lang="cs-CZ" sz="1400" dirty="0">
                <a:solidFill>
                  <a:schemeClr val="accent1">
                    <a:lumMod val="50000"/>
                  </a:schemeClr>
                </a:solidFill>
              </a:rPr>
              <a:t> </a:t>
            </a:r>
            <a:r>
              <a:rPr lang="cs-CZ" sz="1400" dirty="0" err="1">
                <a:solidFill>
                  <a:schemeClr val="accent1">
                    <a:lumMod val="50000"/>
                  </a:schemeClr>
                </a:solidFill>
              </a:rPr>
              <a:t>naturalness</a:t>
            </a:r>
            <a:r>
              <a:rPr lang="cs-CZ" sz="1400" dirty="0">
                <a:solidFill>
                  <a:schemeClr val="accent1">
                    <a:lumMod val="50000"/>
                  </a:schemeClr>
                </a:solidFill>
              </a:rPr>
              <a:t>. </a:t>
            </a:r>
            <a:r>
              <a:rPr lang="cs-CZ" sz="1400" i="1" dirty="0" err="1">
                <a:solidFill>
                  <a:schemeClr val="accent1">
                    <a:lumMod val="50000"/>
                  </a:schemeClr>
                </a:solidFill>
              </a:rPr>
              <a:t>Leipziger</a:t>
            </a:r>
            <a:r>
              <a:rPr lang="cs-CZ" sz="1400" i="1" dirty="0">
                <a:solidFill>
                  <a:schemeClr val="accent1">
                    <a:lumMod val="50000"/>
                  </a:schemeClr>
                </a:solidFill>
              </a:rPr>
              <a:t> </a:t>
            </a:r>
            <a:r>
              <a:rPr lang="cs-CZ" sz="1400" i="1" dirty="0" err="1">
                <a:solidFill>
                  <a:schemeClr val="accent1">
                    <a:lumMod val="50000"/>
                  </a:schemeClr>
                </a:solidFill>
              </a:rPr>
              <a:t>Sportwissenschaftliche</a:t>
            </a:r>
            <a:r>
              <a:rPr lang="cs-CZ" sz="1400" i="1" dirty="0">
                <a:solidFill>
                  <a:schemeClr val="accent1">
                    <a:lumMod val="50000"/>
                  </a:schemeClr>
                </a:solidFill>
              </a:rPr>
              <a:t> </a:t>
            </a:r>
            <a:r>
              <a:rPr lang="cs-CZ" sz="1400" i="1" dirty="0" err="1">
                <a:solidFill>
                  <a:schemeClr val="accent1">
                    <a:lumMod val="50000"/>
                  </a:schemeClr>
                </a:solidFill>
              </a:rPr>
              <a:t>Beiträge</a:t>
            </a:r>
            <a:r>
              <a:rPr lang="cs-CZ" sz="1400" i="1" dirty="0">
                <a:solidFill>
                  <a:schemeClr val="accent1">
                    <a:lumMod val="50000"/>
                  </a:schemeClr>
                </a:solidFill>
              </a:rPr>
              <a:t>, 54</a:t>
            </a:r>
            <a:r>
              <a:rPr lang="cs-CZ" sz="1400" dirty="0">
                <a:solidFill>
                  <a:schemeClr val="accent1">
                    <a:lumMod val="50000"/>
                  </a:schemeClr>
                </a:solidFill>
              </a:rPr>
              <a:t>(1), 9-19. </a:t>
            </a:r>
          </a:p>
          <a:p>
            <a:r>
              <a:rPr lang="cs-CZ" sz="1400" dirty="0">
                <a:solidFill>
                  <a:schemeClr val="accent1">
                    <a:lumMod val="50000"/>
                  </a:schemeClr>
                </a:solidFill>
              </a:rPr>
              <a:t>https://thesportjournal.org/article/ethical-considerations-of-genetic-manipulation-in-sport/</a:t>
            </a:r>
          </a:p>
          <a:p>
            <a:r>
              <a:rPr lang="en-US" sz="1400" dirty="0" err="1">
                <a:solidFill>
                  <a:schemeClr val="accent1">
                    <a:lumMod val="50000"/>
                  </a:schemeClr>
                </a:solidFill>
              </a:rPr>
              <a:t>Mazzeo</a:t>
            </a:r>
            <a:r>
              <a:rPr lang="cs-CZ" sz="1400" dirty="0">
                <a:solidFill>
                  <a:schemeClr val="accent1">
                    <a:lumMod val="50000"/>
                  </a:schemeClr>
                </a:solidFill>
              </a:rPr>
              <a:t>, F.,</a:t>
            </a:r>
            <a:r>
              <a:rPr lang="en-US" sz="1400" dirty="0">
                <a:solidFill>
                  <a:schemeClr val="accent1">
                    <a:lumMod val="50000"/>
                  </a:schemeClr>
                </a:solidFill>
              </a:rPr>
              <a:t> </a:t>
            </a:r>
            <a:r>
              <a:rPr lang="cs-CZ" sz="1400" dirty="0">
                <a:solidFill>
                  <a:schemeClr val="accent1">
                    <a:lumMod val="50000"/>
                  </a:schemeClr>
                </a:solidFill>
              </a:rPr>
              <a:t>&amp;</a:t>
            </a:r>
            <a:r>
              <a:rPr lang="en-US" sz="1400" dirty="0">
                <a:solidFill>
                  <a:schemeClr val="accent1">
                    <a:lumMod val="50000"/>
                  </a:schemeClr>
                </a:solidFill>
              </a:rPr>
              <a:t> </a:t>
            </a:r>
            <a:r>
              <a:rPr lang="cs-CZ" sz="1400" dirty="0" err="1">
                <a:solidFill>
                  <a:schemeClr val="accent1">
                    <a:lumMod val="50000"/>
                  </a:schemeClr>
                </a:solidFill>
              </a:rPr>
              <a:t>Volpe</a:t>
            </a:r>
            <a:r>
              <a:rPr lang="cs-CZ" sz="1400" dirty="0">
                <a:solidFill>
                  <a:schemeClr val="accent1">
                    <a:lumMod val="50000"/>
                  </a:schemeClr>
                </a:solidFill>
              </a:rPr>
              <a:t>, R. (2016).</a:t>
            </a:r>
            <a:r>
              <a:rPr lang="en-US" sz="1400" dirty="0">
                <a:solidFill>
                  <a:schemeClr val="accent1">
                    <a:lumMod val="50000"/>
                  </a:schemeClr>
                </a:solidFill>
              </a:rPr>
              <a:t> F</a:t>
            </a:r>
            <a:r>
              <a:rPr lang="cs-CZ" sz="1400" dirty="0" err="1">
                <a:solidFill>
                  <a:schemeClr val="accent1">
                    <a:lumMod val="50000"/>
                  </a:schemeClr>
                </a:solidFill>
              </a:rPr>
              <a:t>rom</a:t>
            </a:r>
            <a:r>
              <a:rPr lang="en-US" sz="1400" dirty="0">
                <a:solidFill>
                  <a:schemeClr val="accent1">
                    <a:lumMod val="50000"/>
                  </a:schemeClr>
                </a:solidFill>
              </a:rPr>
              <a:t> G</a:t>
            </a:r>
            <a:r>
              <a:rPr lang="cs-CZ" sz="1400" dirty="0" err="1">
                <a:solidFill>
                  <a:schemeClr val="accent1">
                    <a:lumMod val="50000"/>
                  </a:schemeClr>
                </a:solidFill>
              </a:rPr>
              <a:t>ene</a:t>
            </a:r>
            <a:r>
              <a:rPr lang="en-US" sz="1400" dirty="0">
                <a:solidFill>
                  <a:schemeClr val="accent1">
                    <a:lumMod val="50000"/>
                  </a:schemeClr>
                </a:solidFill>
              </a:rPr>
              <a:t> D</a:t>
            </a:r>
            <a:r>
              <a:rPr lang="cs-CZ" sz="1400" dirty="0" err="1">
                <a:solidFill>
                  <a:schemeClr val="accent1">
                    <a:lumMod val="50000"/>
                  </a:schemeClr>
                </a:solidFill>
              </a:rPr>
              <a:t>oping</a:t>
            </a:r>
            <a:r>
              <a:rPr lang="en-US" sz="1400" dirty="0">
                <a:solidFill>
                  <a:schemeClr val="accent1">
                    <a:lumMod val="50000"/>
                  </a:schemeClr>
                </a:solidFill>
              </a:rPr>
              <a:t> </a:t>
            </a:r>
            <a:r>
              <a:rPr lang="cs-CZ" sz="1400" dirty="0">
                <a:solidFill>
                  <a:schemeClr val="accent1">
                    <a:lumMod val="50000"/>
                  </a:schemeClr>
                </a:solidFill>
              </a:rPr>
              <a:t>to</a:t>
            </a:r>
            <a:r>
              <a:rPr lang="en-US" sz="1400" dirty="0">
                <a:solidFill>
                  <a:schemeClr val="accent1">
                    <a:lumMod val="50000"/>
                  </a:schemeClr>
                </a:solidFill>
              </a:rPr>
              <a:t> A</a:t>
            </a:r>
            <a:r>
              <a:rPr lang="cs-CZ" sz="1400" dirty="0" err="1">
                <a:solidFill>
                  <a:schemeClr val="accent1">
                    <a:lumMod val="50000"/>
                  </a:schemeClr>
                </a:solidFill>
              </a:rPr>
              <a:t>thlete</a:t>
            </a:r>
            <a:r>
              <a:rPr lang="en-US" sz="1400" dirty="0">
                <a:solidFill>
                  <a:schemeClr val="accent1">
                    <a:lumMod val="50000"/>
                  </a:schemeClr>
                </a:solidFill>
              </a:rPr>
              <a:t> </a:t>
            </a:r>
            <a:r>
              <a:rPr lang="cs-CZ" sz="1400" dirty="0" err="1">
                <a:solidFill>
                  <a:schemeClr val="accent1">
                    <a:lumMod val="50000"/>
                  </a:schemeClr>
                </a:solidFill>
              </a:rPr>
              <a:t>biological</a:t>
            </a:r>
            <a:r>
              <a:rPr lang="en-US" sz="1400" dirty="0">
                <a:solidFill>
                  <a:schemeClr val="accent1">
                    <a:lumMod val="50000"/>
                  </a:schemeClr>
                </a:solidFill>
              </a:rPr>
              <a:t> P</a:t>
            </a:r>
            <a:r>
              <a:rPr lang="cs-CZ" sz="1400" dirty="0" err="1">
                <a:solidFill>
                  <a:schemeClr val="accent1">
                    <a:lumMod val="50000"/>
                  </a:schemeClr>
                </a:solidFill>
              </a:rPr>
              <a:t>assport</a:t>
            </a:r>
            <a:r>
              <a:rPr lang="cs-CZ" sz="1400" dirty="0">
                <a:solidFill>
                  <a:schemeClr val="accent1">
                    <a:lumMod val="50000"/>
                  </a:schemeClr>
                </a:solidFill>
              </a:rPr>
              <a:t>.</a:t>
            </a:r>
            <a:r>
              <a:rPr lang="en-US" sz="1400" dirty="0">
                <a:solidFill>
                  <a:schemeClr val="accent1">
                    <a:lumMod val="50000"/>
                  </a:schemeClr>
                </a:solidFill>
              </a:rPr>
              <a:t> </a:t>
            </a:r>
            <a:r>
              <a:rPr lang="cs-CZ" sz="1400" i="1" dirty="0">
                <a:solidFill>
                  <a:schemeClr val="accent1">
                    <a:lumMod val="50000"/>
                  </a:schemeClr>
                </a:solidFill>
              </a:rPr>
              <a:t>Sport Science</a:t>
            </a:r>
            <a:r>
              <a:rPr lang="cs-CZ" sz="1400" dirty="0">
                <a:solidFill>
                  <a:schemeClr val="accent1">
                    <a:lumMod val="50000"/>
                  </a:schemeClr>
                </a:solidFill>
              </a:rPr>
              <a:t>, 97-103.</a:t>
            </a:r>
          </a:p>
          <a:p>
            <a:r>
              <a:rPr lang="cs-CZ" sz="1400" dirty="0" err="1">
                <a:solidFill>
                  <a:schemeClr val="accent1">
                    <a:lumMod val="50000"/>
                  </a:schemeClr>
                </a:solidFill>
              </a:rPr>
              <a:t>Smedley</a:t>
            </a:r>
            <a:r>
              <a:rPr lang="cs-CZ" sz="1400" dirty="0">
                <a:solidFill>
                  <a:schemeClr val="accent1">
                    <a:lumMod val="50000"/>
                  </a:schemeClr>
                </a:solidFill>
              </a:rPr>
              <a:t>, </a:t>
            </a:r>
            <a:r>
              <a:rPr lang="cs-CZ" sz="1400" dirty="0" err="1">
                <a:solidFill>
                  <a:schemeClr val="accent1">
                    <a:lumMod val="50000"/>
                  </a:schemeClr>
                </a:solidFill>
              </a:rPr>
              <a:t>Audrey</a:t>
            </a:r>
            <a:r>
              <a:rPr lang="cs-CZ" sz="1400" dirty="0">
                <a:solidFill>
                  <a:schemeClr val="accent1">
                    <a:lumMod val="50000"/>
                  </a:schemeClr>
                </a:solidFill>
              </a:rPr>
              <a:t>; </a:t>
            </a:r>
            <a:r>
              <a:rPr lang="cs-CZ" sz="1400" dirty="0" err="1">
                <a:solidFill>
                  <a:schemeClr val="accent1">
                    <a:lumMod val="50000"/>
                  </a:schemeClr>
                </a:solidFill>
              </a:rPr>
              <a:t>Takezawa</a:t>
            </a:r>
            <a:r>
              <a:rPr lang="cs-CZ" sz="1400" dirty="0">
                <a:solidFill>
                  <a:schemeClr val="accent1">
                    <a:lumMod val="50000"/>
                  </a:schemeClr>
                </a:solidFill>
              </a:rPr>
              <a:t>, </a:t>
            </a:r>
            <a:r>
              <a:rPr lang="cs-CZ" sz="1400" dirty="0" err="1">
                <a:solidFill>
                  <a:schemeClr val="accent1">
                    <a:lumMod val="50000"/>
                  </a:schemeClr>
                </a:solidFill>
              </a:rPr>
              <a:t>Yasuko</a:t>
            </a:r>
            <a:r>
              <a:rPr lang="cs-CZ" sz="1400" dirty="0">
                <a:solidFill>
                  <a:schemeClr val="accent1">
                    <a:lumMod val="50000"/>
                  </a:schemeClr>
                </a:solidFill>
              </a:rPr>
              <a:t> I.; </a:t>
            </a:r>
            <a:r>
              <a:rPr lang="cs-CZ" sz="1400" dirty="0" err="1">
                <a:solidFill>
                  <a:schemeClr val="accent1">
                    <a:lumMod val="50000"/>
                  </a:schemeClr>
                </a:solidFill>
              </a:rPr>
              <a:t>Wade</a:t>
            </a:r>
            <a:r>
              <a:rPr lang="cs-CZ" sz="1400" dirty="0">
                <a:solidFill>
                  <a:schemeClr val="accent1">
                    <a:lumMod val="50000"/>
                  </a:schemeClr>
                </a:solidFill>
              </a:rPr>
              <a:t>, Peter. "</a:t>
            </a:r>
            <a:r>
              <a:rPr lang="cs-CZ" sz="1400" dirty="0" err="1">
                <a:solidFill>
                  <a:schemeClr val="accent1">
                    <a:lumMod val="50000"/>
                  </a:schemeClr>
                </a:solidFill>
              </a:rPr>
              <a:t>Race</a:t>
            </a:r>
            <a:r>
              <a:rPr lang="cs-CZ" sz="1400" dirty="0">
                <a:solidFill>
                  <a:schemeClr val="accent1">
                    <a:lumMod val="50000"/>
                  </a:schemeClr>
                </a:solidFill>
              </a:rPr>
              <a:t>: </a:t>
            </a:r>
            <a:r>
              <a:rPr lang="cs-CZ" sz="1400" dirty="0" err="1">
                <a:solidFill>
                  <a:schemeClr val="accent1">
                    <a:lumMod val="50000"/>
                  </a:schemeClr>
                </a:solidFill>
              </a:rPr>
              <a:t>Human</a:t>
            </a:r>
            <a:r>
              <a:rPr lang="cs-CZ" sz="1400" dirty="0">
                <a:solidFill>
                  <a:schemeClr val="accent1">
                    <a:lumMod val="50000"/>
                  </a:schemeClr>
                </a:solidFill>
              </a:rPr>
              <a:t>". </a:t>
            </a:r>
            <a:r>
              <a:rPr lang="cs-CZ" sz="1400" i="1" dirty="0" err="1">
                <a:solidFill>
                  <a:schemeClr val="accent1">
                    <a:lumMod val="50000"/>
                  </a:schemeClr>
                </a:solidFill>
              </a:rPr>
              <a:t>Encyclopædia</a:t>
            </a:r>
            <a:r>
              <a:rPr lang="cs-CZ" sz="1400" i="1" dirty="0">
                <a:solidFill>
                  <a:schemeClr val="accent1">
                    <a:lumMod val="50000"/>
                  </a:schemeClr>
                </a:solidFill>
              </a:rPr>
              <a:t> </a:t>
            </a:r>
            <a:r>
              <a:rPr lang="cs-CZ" sz="1400" i="1" dirty="0" err="1">
                <a:solidFill>
                  <a:schemeClr val="accent1">
                    <a:lumMod val="50000"/>
                  </a:schemeClr>
                </a:solidFill>
              </a:rPr>
              <a:t>Britannica</a:t>
            </a:r>
            <a:r>
              <a:rPr lang="cs-CZ" sz="1400" dirty="0">
                <a:solidFill>
                  <a:schemeClr val="accent1">
                    <a:lumMod val="50000"/>
                  </a:schemeClr>
                </a:solidFill>
              </a:rPr>
              <a:t>. </a:t>
            </a:r>
            <a:r>
              <a:rPr lang="cs-CZ" sz="1400" dirty="0" err="1">
                <a:solidFill>
                  <a:schemeClr val="accent1">
                    <a:lumMod val="50000"/>
                  </a:schemeClr>
                </a:solidFill>
              </a:rPr>
              <a:t>Encyclopædia</a:t>
            </a:r>
            <a:r>
              <a:rPr lang="cs-CZ" sz="1400" dirty="0">
                <a:solidFill>
                  <a:schemeClr val="accent1">
                    <a:lumMod val="50000"/>
                  </a:schemeClr>
                </a:solidFill>
              </a:rPr>
              <a:t> </a:t>
            </a:r>
            <a:r>
              <a:rPr lang="cs-CZ" sz="1400" dirty="0" err="1">
                <a:solidFill>
                  <a:schemeClr val="accent1">
                    <a:lumMod val="50000"/>
                  </a:schemeClr>
                </a:solidFill>
              </a:rPr>
              <a:t>Britannica</a:t>
            </a:r>
            <a:r>
              <a:rPr lang="cs-CZ" sz="1400" dirty="0">
                <a:solidFill>
                  <a:schemeClr val="accent1">
                    <a:lumMod val="50000"/>
                  </a:schemeClr>
                </a:solidFill>
              </a:rPr>
              <a:t> Inc. </a:t>
            </a:r>
            <a:r>
              <a:rPr lang="cs-CZ" sz="1400" dirty="0" err="1">
                <a:solidFill>
                  <a:schemeClr val="accent1">
                    <a:lumMod val="50000"/>
                  </a:schemeClr>
                </a:solidFill>
              </a:rPr>
              <a:t>Retrieved</a:t>
            </a:r>
            <a:r>
              <a:rPr lang="cs-CZ" sz="1400" dirty="0">
                <a:solidFill>
                  <a:schemeClr val="accent1">
                    <a:lumMod val="50000"/>
                  </a:schemeClr>
                </a:solidFill>
              </a:rPr>
              <a:t> 22 August 2017.</a:t>
            </a:r>
          </a:p>
          <a:p>
            <a:r>
              <a:rPr lang="cs-CZ" sz="1400" dirty="0" err="1">
                <a:solidFill>
                  <a:schemeClr val="accent1">
                    <a:lumMod val="50000"/>
                  </a:schemeClr>
                </a:solidFill>
              </a:rPr>
              <a:t>Sterkenburg</a:t>
            </a:r>
            <a:r>
              <a:rPr lang="cs-CZ" sz="1400" dirty="0">
                <a:solidFill>
                  <a:schemeClr val="accent1">
                    <a:lumMod val="50000"/>
                  </a:schemeClr>
                </a:solidFill>
              </a:rPr>
              <a:t>, J., </a:t>
            </a:r>
            <a:r>
              <a:rPr lang="cs-CZ" sz="1400" dirty="0" err="1">
                <a:solidFill>
                  <a:schemeClr val="accent1">
                    <a:lumMod val="50000"/>
                  </a:schemeClr>
                </a:solidFill>
              </a:rPr>
              <a:t>Knoppers</a:t>
            </a:r>
            <a:r>
              <a:rPr lang="cs-CZ" sz="1400" dirty="0">
                <a:solidFill>
                  <a:schemeClr val="accent1">
                    <a:lumMod val="50000"/>
                  </a:schemeClr>
                </a:solidFill>
              </a:rPr>
              <a:t>, A., &amp; De </a:t>
            </a:r>
            <a:r>
              <a:rPr lang="cs-CZ" sz="1400" dirty="0" err="1">
                <a:solidFill>
                  <a:schemeClr val="accent1">
                    <a:lumMod val="50000"/>
                  </a:schemeClr>
                </a:solidFill>
              </a:rPr>
              <a:t>Leeuw</a:t>
            </a:r>
            <a:r>
              <a:rPr lang="cs-CZ" sz="1400" dirty="0">
                <a:solidFill>
                  <a:schemeClr val="accent1">
                    <a:lumMod val="50000"/>
                  </a:schemeClr>
                </a:solidFill>
              </a:rPr>
              <a:t>, S. (2010). </a:t>
            </a:r>
            <a:r>
              <a:rPr lang="cs-CZ" sz="1400" dirty="0" err="1">
                <a:solidFill>
                  <a:schemeClr val="accent1">
                    <a:lumMod val="50000"/>
                  </a:schemeClr>
                </a:solidFill>
              </a:rPr>
              <a:t>Race</a:t>
            </a:r>
            <a:r>
              <a:rPr lang="cs-CZ" sz="1400" dirty="0">
                <a:solidFill>
                  <a:schemeClr val="accent1">
                    <a:lumMod val="50000"/>
                  </a:schemeClr>
                </a:solidFill>
              </a:rPr>
              <a:t>, </a:t>
            </a:r>
            <a:r>
              <a:rPr lang="cs-CZ" sz="1400" dirty="0" err="1">
                <a:solidFill>
                  <a:schemeClr val="accent1">
                    <a:lumMod val="50000"/>
                  </a:schemeClr>
                </a:solidFill>
              </a:rPr>
              <a:t>ethnicity</a:t>
            </a:r>
            <a:r>
              <a:rPr lang="cs-CZ" sz="1400" dirty="0">
                <a:solidFill>
                  <a:schemeClr val="accent1">
                    <a:lumMod val="50000"/>
                  </a:schemeClr>
                </a:solidFill>
              </a:rPr>
              <a:t>, and </a:t>
            </a:r>
            <a:r>
              <a:rPr lang="cs-CZ" sz="1400" dirty="0" err="1">
                <a:solidFill>
                  <a:schemeClr val="accent1">
                    <a:lumMod val="50000"/>
                  </a:schemeClr>
                </a:solidFill>
              </a:rPr>
              <a:t>content</a:t>
            </a:r>
            <a:r>
              <a:rPr lang="cs-CZ" sz="1400" dirty="0">
                <a:solidFill>
                  <a:schemeClr val="accent1">
                    <a:lumMod val="50000"/>
                  </a:schemeClr>
                </a:solidFill>
              </a:rPr>
              <a:t> </a:t>
            </a:r>
            <a:r>
              <a:rPr lang="cs-CZ" sz="1400" dirty="0" err="1">
                <a:solidFill>
                  <a:schemeClr val="accent1">
                    <a:lumMod val="50000"/>
                  </a:schemeClr>
                </a:solidFill>
              </a:rPr>
              <a:t>analysis</a:t>
            </a:r>
            <a:r>
              <a:rPr lang="cs-CZ" sz="1400" dirty="0">
                <a:solidFill>
                  <a:schemeClr val="accent1">
                    <a:lumMod val="50000"/>
                  </a:schemeClr>
                </a:solidFill>
              </a:rPr>
              <a:t> </a:t>
            </a:r>
            <a:r>
              <a:rPr lang="cs-CZ" sz="1400" dirty="0" err="1">
                <a:solidFill>
                  <a:schemeClr val="accent1">
                    <a:lumMod val="50000"/>
                  </a:schemeClr>
                </a:solidFill>
              </a:rPr>
              <a:t>of</a:t>
            </a:r>
            <a:r>
              <a:rPr lang="cs-CZ" sz="1400" dirty="0">
                <a:solidFill>
                  <a:schemeClr val="accent1">
                    <a:lumMod val="50000"/>
                  </a:schemeClr>
                </a:solidFill>
              </a:rPr>
              <a:t> </a:t>
            </a:r>
            <a:r>
              <a:rPr lang="cs-CZ" sz="1400" dirty="0" err="1">
                <a:solidFill>
                  <a:schemeClr val="accent1">
                    <a:lumMod val="50000"/>
                  </a:schemeClr>
                </a:solidFill>
              </a:rPr>
              <a:t>the</a:t>
            </a:r>
            <a:r>
              <a:rPr lang="cs-CZ" sz="1400" dirty="0">
                <a:solidFill>
                  <a:schemeClr val="accent1">
                    <a:lumMod val="50000"/>
                  </a:schemeClr>
                </a:solidFill>
              </a:rPr>
              <a:t> </a:t>
            </a:r>
            <a:r>
              <a:rPr lang="cs-CZ" sz="1400" dirty="0" err="1">
                <a:solidFill>
                  <a:schemeClr val="accent1">
                    <a:lumMod val="50000"/>
                  </a:schemeClr>
                </a:solidFill>
              </a:rPr>
              <a:t>sports</a:t>
            </a:r>
            <a:r>
              <a:rPr lang="cs-CZ" sz="1400" dirty="0">
                <a:solidFill>
                  <a:schemeClr val="accent1">
                    <a:lumMod val="50000"/>
                  </a:schemeClr>
                </a:solidFill>
              </a:rPr>
              <a:t> media: a </a:t>
            </a:r>
            <a:r>
              <a:rPr lang="cs-CZ" sz="1400" dirty="0" err="1">
                <a:solidFill>
                  <a:schemeClr val="accent1">
                    <a:lumMod val="50000"/>
                  </a:schemeClr>
                </a:solidFill>
              </a:rPr>
              <a:t>critical</a:t>
            </a:r>
            <a:r>
              <a:rPr lang="cs-CZ" sz="1400" dirty="0">
                <a:solidFill>
                  <a:schemeClr val="accent1">
                    <a:lumMod val="50000"/>
                  </a:schemeClr>
                </a:solidFill>
              </a:rPr>
              <a:t> </a:t>
            </a:r>
            <a:r>
              <a:rPr lang="cs-CZ" sz="1400" dirty="0" err="1">
                <a:solidFill>
                  <a:schemeClr val="accent1">
                    <a:lumMod val="50000"/>
                  </a:schemeClr>
                </a:solidFill>
              </a:rPr>
              <a:t>reflection</a:t>
            </a:r>
            <a:r>
              <a:rPr lang="cs-CZ" sz="1400" i="1" dirty="0">
                <a:solidFill>
                  <a:schemeClr val="accent1">
                    <a:lumMod val="50000"/>
                  </a:schemeClr>
                </a:solidFill>
              </a:rPr>
              <a:t>. Media, </a:t>
            </a:r>
            <a:r>
              <a:rPr lang="cs-CZ" sz="1400" i="1" dirty="0" err="1">
                <a:solidFill>
                  <a:schemeClr val="accent1">
                    <a:lumMod val="50000"/>
                  </a:schemeClr>
                </a:solidFill>
              </a:rPr>
              <a:t>Culture</a:t>
            </a:r>
            <a:r>
              <a:rPr lang="cs-CZ" sz="1400" i="1" dirty="0">
                <a:solidFill>
                  <a:schemeClr val="accent1">
                    <a:lumMod val="50000"/>
                  </a:schemeClr>
                </a:solidFill>
              </a:rPr>
              <a:t> &amp; Society, </a:t>
            </a:r>
            <a:r>
              <a:rPr lang="cs-CZ" sz="1400" dirty="0">
                <a:solidFill>
                  <a:schemeClr val="accent1">
                    <a:lumMod val="50000"/>
                  </a:schemeClr>
                </a:solidFill>
              </a:rPr>
              <a:t>32(5), 819–839. doi:10.1177/0163443710373955 :</a:t>
            </a:r>
          </a:p>
          <a:p>
            <a:r>
              <a:rPr lang="en-US" sz="1400" dirty="0">
                <a:solidFill>
                  <a:schemeClr val="accent1">
                    <a:lumMod val="50000"/>
                  </a:schemeClr>
                </a:solidFill>
              </a:rPr>
              <a:t>Nielsen, G., </a:t>
            </a:r>
            <a:r>
              <a:rPr lang="en-US" sz="1400" dirty="0" err="1">
                <a:solidFill>
                  <a:schemeClr val="accent1">
                    <a:lumMod val="50000"/>
                  </a:schemeClr>
                </a:solidFill>
              </a:rPr>
              <a:t>Grønfeldt</a:t>
            </a:r>
            <a:r>
              <a:rPr lang="en-US" sz="1400" dirty="0">
                <a:solidFill>
                  <a:schemeClr val="accent1">
                    <a:lumMod val="50000"/>
                  </a:schemeClr>
                </a:solidFill>
              </a:rPr>
              <a:t>, V., </a:t>
            </a:r>
            <a:r>
              <a:rPr lang="en-US" sz="1400" dirty="0" err="1">
                <a:solidFill>
                  <a:schemeClr val="accent1">
                    <a:lumMod val="50000"/>
                  </a:schemeClr>
                </a:solidFill>
              </a:rPr>
              <a:t>Toftegaard-Støckel</a:t>
            </a:r>
            <a:r>
              <a:rPr lang="en-US" sz="1400" dirty="0">
                <a:solidFill>
                  <a:schemeClr val="accent1">
                    <a:lumMod val="50000"/>
                  </a:schemeClr>
                </a:solidFill>
              </a:rPr>
              <a:t>, J., &amp; Andersen, L. B. (2012). Predisposed to participate? The influence of family socio-economic background on children’s sports participation and daily amount of physical activity</a:t>
            </a:r>
            <a:r>
              <a:rPr lang="en-US" sz="1400" i="1" dirty="0">
                <a:solidFill>
                  <a:schemeClr val="accent1">
                    <a:lumMod val="50000"/>
                  </a:schemeClr>
                </a:solidFill>
              </a:rPr>
              <a:t>. Sport in Society, </a:t>
            </a:r>
            <a:r>
              <a:rPr lang="en-US" sz="1400" dirty="0">
                <a:solidFill>
                  <a:schemeClr val="accent1">
                    <a:lumMod val="50000"/>
                  </a:schemeClr>
                </a:solidFill>
              </a:rPr>
              <a:t>15(1), 1–27. doi:10.1080/03031853.2011.625271</a:t>
            </a:r>
            <a:endParaRPr lang="cs-CZ" sz="1400" dirty="0">
              <a:solidFill>
                <a:schemeClr val="accent1">
                  <a:lumMod val="50000"/>
                </a:schemeClr>
              </a:solidFill>
            </a:endParaRPr>
          </a:p>
          <a:p>
            <a:r>
              <a:rPr lang="cs-CZ" sz="1400" dirty="0">
                <a:solidFill>
                  <a:schemeClr val="accent1">
                    <a:lumMod val="50000"/>
                  </a:schemeClr>
                </a:solidFill>
              </a:rPr>
              <a:t>M. </a:t>
            </a:r>
            <a:r>
              <a:rPr lang="cs-CZ" sz="1400" dirty="0" err="1">
                <a:solidFill>
                  <a:schemeClr val="accent1">
                    <a:lumMod val="50000"/>
                  </a:schemeClr>
                </a:solidFill>
              </a:rPr>
              <a:t>Yanga</a:t>
            </a:r>
            <a:r>
              <a:rPr lang="cs-CZ" sz="1400" dirty="0">
                <a:solidFill>
                  <a:schemeClr val="accent1">
                    <a:lumMod val="50000"/>
                  </a:schemeClr>
                </a:solidFill>
              </a:rPr>
              <a:t>. (2013). </a:t>
            </a:r>
            <a:r>
              <a:rPr lang="cs-CZ" sz="1400" dirty="0" err="1">
                <a:solidFill>
                  <a:schemeClr val="accent1">
                    <a:lumMod val="50000"/>
                  </a:schemeClr>
                </a:solidFill>
              </a:rPr>
              <a:t>Guilty</a:t>
            </a:r>
            <a:r>
              <a:rPr lang="cs-CZ" sz="1400" dirty="0">
                <a:solidFill>
                  <a:schemeClr val="accent1">
                    <a:lumMod val="50000"/>
                  </a:schemeClr>
                </a:solidFill>
              </a:rPr>
              <a:t> </a:t>
            </a:r>
            <a:r>
              <a:rPr lang="cs-CZ" sz="1400" dirty="0" err="1">
                <a:solidFill>
                  <a:schemeClr val="accent1">
                    <a:lumMod val="50000"/>
                  </a:schemeClr>
                </a:solidFill>
              </a:rPr>
              <a:t>without</a:t>
            </a:r>
            <a:r>
              <a:rPr lang="cs-CZ" sz="1400" dirty="0">
                <a:solidFill>
                  <a:schemeClr val="accent1">
                    <a:lumMod val="50000"/>
                  </a:schemeClr>
                </a:solidFill>
              </a:rPr>
              <a:t> trial: </a:t>
            </a:r>
            <a:r>
              <a:rPr lang="cs-CZ" sz="1400" dirty="0" err="1">
                <a:solidFill>
                  <a:schemeClr val="accent1">
                    <a:lumMod val="50000"/>
                  </a:schemeClr>
                </a:solidFill>
              </a:rPr>
              <a:t>state-sponsored</a:t>
            </a:r>
            <a:r>
              <a:rPr lang="cs-CZ" sz="1400" dirty="0">
                <a:solidFill>
                  <a:schemeClr val="accent1">
                    <a:lumMod val="50000"/>
                  </a:schemeClr>
                </a:solidFill>
              </a:rPr>
              <a:t> </a:t>
            </a:r>
            <a:r>
              <a:rPr lang="en-US" sz="1400" dirty="0">
                <a:solidFill>
                  <a:schemeClr val="accent1">
                    <a:lumMod val="50000"/>
                  </a:schemeClr>
                </a:solidFill>
              </a:rPr>
              <a:t>cheating and the 2008 Beijing Olympic</a:t>
            </a:r>
            <a:r>
              <a:rPr lang="cs-CZ" sz="1400" dirty="0">
                <a:solidFill>
                  <a:schemeClr val="accent1">
                    <a:lumMod val="50000"/>
                  </a:schemeClr>
                </a:solidFill>
              </a:rPr>
              <a:t> </a:t>
            </a:r>
            <a:r>
              <a:rPr lang="cs-CZ" sz="1400" dirty="0" err="1">
                <a:solidFill>
                  <a:schemeClr val="accent1">
                    <a:lumMod val="50000"/>
                  </a:schemeClr>
                </a:solidFill>
              </a:rPr>
              <a:t>women's</a:t>
            </a:r>
            <a:r>
              <a:rPr lang="cs-CZ" sz="1400" dirty="0">
                <a:solidFill>
                  <a:schemeClr val="accent1">
                    <a:lumMod val="50000"/>
                  </a:schemeClr>
                </a:solidFill>
              </a:rPr>
              <a:t> </a:t>
            </a:r>
            <a:r>
              <a:rPr lang="cs-CZ" sz="1400" dirty="0" err="1">
                <a:solidFill>
                  <a:schemeClr val="accent1">
                    <a:lumMod val="50000"/>
                  </a:schemeClr>
                </a:solidFill>
              </a:rPr>
              <a:t>gymnastics</a:t>
            </a:r>
            <a:r>
              <a:rPr lang="cs-CZ" sz="1400" dirty="0">
                <a:solidFill>
                  <a:schemeClr val="accent1">
                    <a:lumMod val="50000"/>
                  </a:schemeClr>
                </a:solidFill>
              </a:rPr>
              <a:t> </a:t>
            </a:r>
            <a:r>
              <a:rPr lang="cs-CZ" sz="1400" dirty="0" err="1">
                <a:solidFill>
                  <a:schemeClr val="accent1">
                    <a:lumMod val="50000"/>
                  </a:schemeClr>
                </a:solidFill>
              </a:rPr>
              <a:t>competition</a:t>
            </a:r>
            <a:r>
              <a:rPr lang="cs-CZ" sz="1400" dirty="0">
                <a:solidFill>
                  <a:schemeClr val="accent1">
                    <a:lumMod val="50000"/>
                  </a:schemeClr>
                </a:solidFill>
              </a:rPr>
              <a:t>. </a:t>
            </a:r>
            <a:r>
              <a:rPr lang="cs-CZ" sz="1400" i="1" dirty="0" err="1">
                <a:solidFill>
                  <a:schemeClr val="accent1">
                    <a:lumMod val="50000"/>
                  </a:schemeClr>
                </a:solidFill>
              </a:rPr>
              <a:t>Chinese</a:t>
            </a:r>
            <a:r>
              <a:rPr lang="cs-CZ" sz="1400" i="1" dirty="0">
                <a:solidFill>
                  <a:schemeClr val="accent1">
                    <a:lumMod val="50000"/>
                  </a:schemeClr>
                </a:solidFill>
              </a:rPr>
              <a:t> </a:t>
            </a:r>
            <a:r>
              <a:rPr lang="cs-CZ" sz="1400" i="1" dirty="0" err="1">
                <a:solidFill>
                  <a:schemeClr val="accent1">
                    <a:lumMod val="50000"/>
                  </a:schemeClr>
                </a:solidFill>
              </a:rPr>
              <a:t>Journal</a:t>
            </a:r>
            <a:r>
              <a:rPr lang="cs-CZ" sz="1400" i="1" dirty="0">
                <a:solidFill>
                  <a:schemeClr val="accent1">
                    <a:lumMod val="50000"/>
                  </a:schemeClr>
                </a:solidFill>
              </a:rPr>
              <a:t> </a:t>
            </a:r>
            <a:r>
              <a:rPr lang="cs-CZ" sz="1400" i="1" dirty="0" err="1">
                <a:solidFill>
                  <a:schemeClr val="accent1">
                    <a:lumMod val="50000"/>
                  </a:schemeClr>
                </a:solidFill>
              </a:rPr>
              <a:t>of</a:t>
            </a:r>
            <a:r>
              <a:rPr lang="cs-CZ" sz="1400" i="1" dirty="0">
                <a:solidFill>
                  <a:schemeClr val="accent1">
                    <a:lumMod val="50000"/>
                  </a:schemeClr>
                </a:solidFill>
              </a:rPr>
              <a:t> </a:t>
            </a:r>
            <a:r>
              <a:rPr lang="cs-CZ" sz="1400" i="1" dirty="0" err="1">
                <a:solidFill>
                  <a:schemeClr val="accent1">
                    <a:lumMod val="50000"/>
                  </a:schemeClr>
                </a:solidFill>
              </a:rPr>
              <a:t>Communication</a:t>
            </a:r>
            <a:r>
              <a:rPr lang="cs-CZ" sz="1400" i="1" dirty="0">
                <a:solidFill>
                  <a:schemeClr val="accent1">
                    <a:lumMod val="50000"/>
                  </a:schemeClr>
                </a:solidFill>
              </a:rPr>
              <a:t>,</a:t>
            </a:r>
            <a:r>
              <a:rPr lang="cs-CZ" sz="1400" dirty="0">
                <a:solidFill>
                  <a:schemeClr val="accent1">
                    <a:lumMod val="50000"/>
                  </a:schemeClr>
                </a:solidFill>
              </a:rPr>
              <a:t> 7(1), 80-105</a:t>
            </a:r>
          </a:p>
          <a:p>
            <a:pPr lvl="0">
              <a:defRPr/>
            </a:pPr>
            <a:r>
              <a:rPr lang="cs-CZ" sz="1400" dirty="0" err="1">
                <a:solidFill>
                  <a:schemeClr val="accent1">
                    <a:lumMod val="50000"/>
                  </a:schemeClr>
                </a:solidFill>
                <a:latin typeface="Gill Sans "/>
              </a:rPr>
              <a:t>Cosh</a:t>
            </a:r>
            <a:r>
              <a:rPr lang="cs-CZ" sz="1400" dirty="0">
                <a:solidFill>
                  <a:schemeClr val="accent1">
                    <a:lumMod val="50000"/>
                  </a:schemeClr>
                </a:solidFill>
                <a:latin typeface="Gill Sans "/>
              </a:rPr>
              <a:t>, S. </a:t>
            </a:r>
            <a:r>
              <a:rPr lang="cs-CZ" sz="1400" dirty="0" err="1">
                <a:solidFill>
                  <a:schemeClr val="accent1">
                    <a:lumMod val="50000"/>
                  </a:schemeClr>
                </a:solidFill>
                <a:latin typeface="Gill Sans "/>
              </a:rPr>
              <a:t>Crabb</a:t>
            </a:r>
            <a:r>
              <a:rPr lang="cs-CZ" sz="1400" dirty="0">
                <a:solidFill>
                  <a:schemeClr val="accent1">
                    <a:lumMod val="50000"/>
                  </a:schemeClr>
                </a:solidFill>
                <a:latin typeface="Gill Sans "/>
              </a:rPr>
              <a:t> &amp; A. </a:t>
            </a:r>
            <a:r>
              <a:rPr lang="cs-CZ" sz="1400" dirty="0" err="1">
                <a:solidFill>
                  <a:schemeClr val="accent1">
                    <a:lumMod val="50000"/>
                  </a:schemeClr>
                </a:solidFill>
                <a:latin typeface="Gill Sans "/>
              </a:rPr>
              <a:t>LeCouteur</a:t>
            </a:r>
            <a:r>
              <a:rPr lang="cs-CZ" sz="1400" dirty="0">
                <a:solidFill>
                  <a:schemeClr val="accent1">
                    <a:lumMod val="50000"/>
                  </a:schemeClr>
                </a:solidFill>
                <a:latin typeface="Gill Sans "/>
              </a:rPr>
              <a:t> (2012). </a:t>
            </a:r>
            <a:r>
              <a:rPr lang="en-US" sz="1400" dirty="0">
                <a:solidFill>
                  <a:schemeClr val="accent1">
                    <a:lumMod val="50000"/>
                  </a:schemeClr>
                </a:solidFill>
              </a:rPr>
              <a:t>Elite athletes and retirement: Identity, choice, and agency</a:t>
            </a:r>
            <a:r>
              <a:rPr lang="cs-CZ" sz="1400" dirty="0">
                <a:solidFill>
                  <a:schemeClr val="accent1">
                    <a:lumMod val="50000"/>
                  </a:schemeClr>
                </a:solidFill>
              </a:rPr>
              <a:t>. </a:t>
            </a:r>
            <a:r>
              <a:rPr lang="cs-CZ" sz="1400" i="1" dirty="0" err="1">
                <a:solidFill>
                  <a:schemeClr val="accent1">
                    <a:lumMod val="50000"/>
                  </a:schemeClr>
                </a:solidFill>
              </a:rPr>
              <a:t>Australian</a:t>
            </a:r>
            <a:r>
              <a:rPr lang="cs-CZ" sz="1400" i="1" dirty="0">
                <a:solidFill>
                  <a:schemeClr val="accent1">
                    <a:lumMod val="50000"/>
                  </a:schemeClr>
                </a:solidFill>
              </a:rPr>
              <a:t> </a:t>
            </a:r>
            <a:r>
              <a:rPr lang="cs-CZ" sz="1400" i="1" dirty="0" err="1">
                <a:solidFill>
                  <a:schemeClr val="accent1">
                    <a:lumMod val="50000"/>
                  </a:schemeClr>
                </a:solidFill>
              </a:rPr>
              <a:t>Journal</a:t>
            </a:r>
            <a:r>
              <a:rPr lang="cs-CZ" sz="1400" i="1" dirty="0">
                <a:solidFill>
                  <a:schemeClr val="accent1">
                    <a:lumMod val="50000"/>
                  </a:schemeClr>
                </a:solidFill>
              </a:rPr>
              <a:t> </a:t>
            </a:r>
            <a:r>
              <a:rPr lang="cs-CZ" sz="1400" i="1" dirty="0" err="1">
                <a:solidFill>
                  <a:schemeClr val="accent1">
                    <a:lumMod val="50000"/>
                  </a:schemeClr>
                </a:solidFill>
              </a:rPr>
              <a:t>of</a:t>
            </a:r>
            <a:r>
              <a:rPr lang="cs-CZ" sz="1400" i="1" dirty="0">
                <a:solidFill>
                  <a:schemeClr val="accent1">
                    <a:lumMod val="50000"/>
                  </a:schemeClr>
                </a:solidFill>
              </a:rPr>
              <a:t> Psychology. </a:t>
            </a:r>
            <a:r>
              <a:rPr lang="cs-CZ" sz="1400" dirty="0">
                <a:solidFill>
                  <a:schemeClr val="accent1">
                    <a:lumMod val="50000"/>
                  </a:schemeClr>
                </a:solidFill>
              </a:rPr>
              <a:t>2(65). </a:t>
            </a:r>
            <a:r>
              <a:rPr lang="en-US" sz="1400" dirty="0">
                <a:solidFill>
                  <a:schemeClr val="accent1">
                    <a:lumMod val="50000"/>
                  </a:schemeClr>
                </a:solidFill>
              </a:rPr>
              <a:t>doi.org/10.1111/j.1742-9536.2012.00060.x</a:t>
            </a:r>
          </a:p>
          <a:p>
            <a:pPr lvl="0">
              <a:defRPr/>
            </a:pPr>
            <a:r>
              <a:rPr lang="cs-CZ" sz="1400" dirty="0" err="1">
                <a:solidFill>
                  <a:schemeClr val="accent1">
                    <a:lumMod val="50000"/>
                  </a:schemeClr>
                </a:solidFill>
              </a:rPr>
              <a:t>Mael</a:t>
            </a:r>
            <a:r>
              <a:rPr lang="cs-CZ" sz="1400" dirty="0">
                <a:solidFill>
                  <a:schemeClr val="accent1">
                    <a:lumMod val="50000"/>
                  </a:schemeClr>
                </a:solidFill>
              </a:rPr>
              <a:t>, </a:t>
            </a:r>
            <a:r>
              <a:rPr lang="en-US" sz="1400" dirty="0">
                <a:solidFill>
                  <a:schemeClr val="accent1">
                    <a:lumMod val="50000"/>
                  </a:schemeClr>
                </a:solidFill>
              </a:rPr>
              <a:t>F</a:t>
            </a:r>
            <a:r>
              <a:rPr lang="cs-CZ" sz="1400" dirty="0">
                <a:solidFill>
                  <a:schemeClr val="accent1">
                    <a:lumMod val="50000"/>
                  </a:schemeClr>
                </a:solidFill>
              </a:rPr>
              <a:t>,</a:t>
            </a:r>
            <a:r>
              <a:rPr lang="en-US" sz="1400" dirty="0">
                <a:solidFill>
                  <a:schemeClr val="accent1">
                    <a:lumMod val="50000"/>
                  </a:schemeClr>
                </a:solidFill>
              </a:rPr>
              <a:t> A.</a:t>
            </a:r>
            <a:r>
              <a:rPr lang="cs-CZ" sz="1400" dirty="0">
                <a:solidFill>
                  <a:schemeClr val="accent1">
                    <a:lumMod val="50000"/>
                  </a:schemeClr>
                </a:solidFill>
              </a:rPr>
              <a:t>, &amp;</a:t>
            </a:r>
            <a:r>
              <a:rPr lang="en-US" sz="1400" dirty="0">
                <a:solidFill>
                  <a:schemeClr val="accent1">
                    <a:lumMod val="50000"/>
                  </a:schemeClr>
                </a:solidFill>
              </a:rPr>
              <a:t>  A</a:t>
            </a:r>
            <a:r>
              <a:rPr lang="cs-CZ" sz="1400" dirty="0" err="1">
                <a:solidFill>
                  <a:schemeClr val="accent1">
                    <a:lumMod val="50000"/>
                  </a:schemeClr>
                </a:solidFill>
              </a:rPr>
              <a:t>shforth</a:t>
            </a:r>
            <a:r>
              <a:rPr lang="cs-CZ" sz="1400" dirty="0">
                <a:solidFill>
                  <a:schemeClr val="accent1">
                    <a:lumMod val="50000"/>
                  </a:schemeClr>
                </a:solidFill>
              </a:rPr>
              <a:t>., B. A. (2001)</a:t>
            </a:r>
            <a:r>
              <a:rPr lang="en-US" sz="1400" dirty="0">
                <a:solidFill>
                  <a:schemeClr val="accent1">
                    <a:lumMod val="50000"/>
                  </a:schemeClr>
                </a:solidFill>
              </a:rPr>
              <a:t> Identification in Work, War, Sports, and</a:t>
            </a:r>
            <a:r>
              <a:rPr lang="cs-CZ" sz="1400" dirty="0">
                <a:solidFill>
                  <a:schemeClr val="accent1">
                    <a:lumMod val="50000"/>
                  </a:schemeClr>
                </a:solidFill>
              </a:rPr>
              <a:t> </a:t>
            </a:r>
            <a:r>
              <a:rPr lang="en-US" sz="1400" dirty="0">
                <a:solidFill>
                  <a:schemeClr val="accent1">
                    <a:lumMod val="50000"/>
                  </a:schemeClr>
                </a:solidFill>
              </a:rPr>
              <a:t>Religion: Contrasting the Benefits and Risks</a:t>
            </a:r>
            <a:r>
              <a:rPr lang="cs-CZ" sz="1400" dirty="0">
                <a:solidFill>
                  <a:schemeClr val="accent1">
                    <a:lumMod val="50000"/>
                  </a:schemeClr>
                </a:solidFill>
              </a:rPr>
              <a:t>. </a:t>
            </a:r>
            <a:r>
              <a:rPr lang="en-US" sz="1400" i="1" dirty="0">
                <a:solidFill>
                  <a:schemeClr val="accent1">
                    <a:lumMod val="50000"/>
                  </a:schemeClr>
                </a:solidFill>
              </a:rPr>
              <a:t>Journal for the Theory of Social </a:t>
            </a:r>
            <a:r>
              <a:rPr lang="en-US" sz="1400" i="1" dirty="0" err="1">
                <a:solidFill>
                  <a:schemeClr val="accent1">
                    <a:lumMod val="50000"/>
                  </a:schemeClr>
                </a:solidFill>
              </a:rPr>
              <a:t>Behaviour</a:t>
            </a:r>
            <a:r>
              <a:rPr lang="en-US" sz="1400" i="1" dirty="0">
                <a:solidFill>
                  <a:schemeClr val="accent1">
                    <a:lumMod val="50000"/>
                  </a:schemeClr>
                </a:solidFill>
              </a:rPr>
              <a:t> </a:t>
            </a:r>
            <a:r>
              <a:rPr lang="en-US" sz="1400" dirty="0">
                <a:solidFill>
                  <a:schemeClr val="accent1">
                    <a:lumMod val="50000"/>
                  </a:schemeClr>
                </a:solidFill>
              </a:rPr>
              <a:t>31:2</a:t>
            </a:r>
            <a:r>
              <a:rPr lang="cs-CZ" sz="1400" dirty="0">
                <a:solidFill>
                  <a:schemeClr val="accent1">
                    <a:lumMod val="50000"/>
                  </a:schemeClr>
                </a:solidFill>
              </a:rPr>
              <a:t>.</a:t>
            </a:r>
            <a:endParaRPr lang="en-US" sz="1400" dirty="0">
              <a:solidFill>
                <a:schemeClr val="accent1">
                  <a:lumMod val="50000"/>
                </a:schemeClr>
              </a:solidFill>
            </a:endParaRPr>
          </a:p>
        </p:txBody>
      </p:sp>
      <p:sp>
        <p:nvSpPr>
          <p:cNvPr id="9" name="TextBox 8">
            <a:extLst>
              <a:ext uri="{FF2B5EF4-FFF2-40B4-BE49-F238E27FC236}">
                <a16:creationId xmlns:a16="http://schemas.microsoft.com/office/drawing/2014/main" id="{E1AD2054-733B-4FB8-AAA1-33B68700F5D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8" name="Picture 7">
            <a:extLst>
              <a:ext uri="{FF2B5EF4-FFF2-40B4-BE49-F238E27FC236}">
                <a16:creationId xmlns:a16="http://schemas.microsoft.com/office/drawing/2014/main" id="{4D0ACAB8-72B7-4D93-B6A2-1AFC5F16D6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145469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4260" y="76200"/>
            <a:ext cx="2155696" cy="1912703"/>
          </a:xfrm>
          <a:prstGeom prst="rect">
            <a:avLst/>
          </a:prstGeom>
        </p:spPr>
      </p:pic>
      <p:sp>
        <p:nvSpPr>
          <p:cNvPr id="2" name="Obdélník 1"/>
          <p:cNvSpPr/>
          <p:nvPr/>
        </p:nvSpPr>
        <p:spPr>
          <a:xfrm>
            <a:off x="871871" y="1988903"/>
            <a:ext cx="9803218" cy="4524315"/>
          </a:xfrm>
          <a:prstGeom prst="rect">
            <a:avLst/>
          </a:prstGeom>
        </p:spPr>
        <p:txBody>
          <a:bodyPr wrap="square">
            <a:spAutoFit/>
          </a:bodyPr>
          <a:lstStyle/>
          <a:p>
            <a:r>
              <a:rPr lang="en-US" sz="1600" dirty="0" err="1">
                <a:solidFill>
                  <a:schemeClr val="accent1">
                    <a:lumMod val="50000"/>
                  </a:schemeClr>
                </a:solidFill>
              </a:rPr>
              <a:t>Maranise</a:t>
            </a:r>
            <a:r>
              <a:rPr lang="en-US" sz="1600" dirty="0">
                <a:solidFill>
                  <a:schemeClr val="accent1">
                    <a:lumMod val="50000"/>
                  </a:schemeClr>
                </a:solidFill>
              </a:rPr>
              <a:t>, A. M. J. (2013). Superstition &amp; Religious Ritual: An Examination of Their Effects and Utilization in Sport</a:t>
            </a:r>
            <a:r>
              <a:rPr lang="en-US" sz="1600" i="1" dirty="0">
                <a:solidFill>
                  <a:schemeClr val="accent1">
                    <a:lumMod val="50000"/>
                  </a:schemeClr>
                </a:solidFill>
              </a:rPr>
              <a:t>. The Sport Psychologist, </a:t>
            </a:r>
            <a:r>
              <a:rPr lang="en-US" sz="1600" dirty="0">
                <a:solidFill>
                  <a:schemeClr val="accent1">
                    <a:lumMod val="50000"/>
                  </a:schemeClr>
                </a:solidFill>
              </a:rPr>
              <a:t>27(1), 83–91. doi:10.1123/tsp.27.1.83 </a:t>
            </a:r>
            <a:endParaRPr lang="cs-CZ" sz="1600" b="1" dirty="0">
              <a:solidFill>
                <a:schemeClr val="accent1">
                  <a:lumMod val="50000"/>
                </a:schemeClr>
              </a:solidFill>
            </a:endParaRPr>
          </a:p>
          <a:p>
            <a:r>
              <a:rPr lang="pl-PL" sz="1600" dirty="0">
                <a:solidFill>
                  <a:schemeClr val="accent1">
                    <a:lumMod val="50000"/>
                  </a:schemeClr>
                </a:solidFill>
              </a:rPr>
              <a:t>N. Jona1 &amp; F. T. Okou.(2013). Sport and Religion. </a:t>
            </a:r>
            <a:r>
              <a:rPr lang="pl-PL" sz="1600" i="1" dirty="0">
                <a:solidFill>
                  <a:schemeClr val="accent1">
                    <a:lumMod val="50000"/>
                  </a:schemeClr>
                </a:solidFill>
              </a:rPr>
              <a:t>Asian Journal of management sciences and education.</a:t>
            </a:r>
            <a:r>
              <a:rPr lang="pl-PL" sz="1600" dirty="0">
                <a:solidFill>
                  <a:schemeClr val="accent1">
                    <a:lumMod val="50000"/>
                  </a:schemeClr>
                </a:solidFill>
              </a:rPr>
              <a:t> </a:t>
            </a:r>
            <a:r>
              <a:rPr lang="cs-CZ" sz="1600" dirty="0">
                <a:solidFill>
                  <a:schemeClr val="accent1">
                    <a:lumMod val="50000"/>
                  </a:schemeClr>
                </a:solidFill>
              </a:rPr>
              <a:t>2(1), 36-48</a:t>
            </a:r>
          </a:p>
          <a:p>
            <a:r>
              <a:rPr lang="cs-CZ" sz="1600" dirty="0">
                <a:solidFill>
                  <a:schemeClr val="accent1">
                    <a:lumMod val="50000"/>
                  </a:schemeClr>
                </a:solidFill>
              </a:rPr>
              <a:t>Jirásek, I. (2018). Christian </a:t>
            </a:r>
            <a:r>
              <a:rPr lang="cs-CZ" sz="1600" dirty="0" err="1">
                <a:solidFill>
                  <a:schemeClr val="accent1">
                    <a:lumMod val="50000"/>
                  </a:schemeClr>
                </a:solidFill>
              </a:rPr>
              <a:t>instrumentality</a:t>
            </a:r>
            <a:r>
              <a:rPr lang="cs-CZ" sz="1600" dirty="0">
                <a:solidFill>
                  <a:schemeClr val="accent1">
                    <a:lumMod val="50000"/>
                  </a:schemeClr>
                </a:solidFill>
              </a:rPr>
              <a:t> </a:t>
            </a:r>
            <a:r>
              <a:rPr lang="cs-CZ" sz="1600" dirty="0" err="1">
                <a:solidFill>
                  <a:schemeClr val="accent1">
                    <a:lumMod val="50000"/>
                  </a:schemeClr>
                </a:solidFill>
              </a:rPr>
              <a:t>of</a:t>
            </a:r>
            <a:r>
              <a:rPr lang="cs-CZ" sz="1600" dirty="0">
                <a:solidFill>
                  <a:schemeClr val="accent1">
                    <a:lumMod val="50000"/>
                  </a:schemeClr>
                </a:solidFill>
              </a:rPr>
              <a:t> sport as a </a:t>
            </a:r>
            <a:r>
              <a:rPr lang="cs-CZ" sz="1600" dirty="0" err="1">
                <a:solidFill>
                  <a:schemeClr val="accent1">
                    <a:lumMod val="50000"/>
                  </a:schemeClr>
                </a:solidFill>
              </a:rPr>
              <a:t>possible</a:t>
            </a:r>
            <a:r>
              <a:rPr lang="cs-CZ" sz="1600" dirty="0">
                <a:solidFill>
                  <a:schemeClr val="accent1">
                    <a:lumMod val="50000"/>
                  </a:schemeClr>
                </a:solidFill>
              </a:rPr>
              <a:t> source </a:t>
            </a:r>
            <a:r>
              <a:rPr lang="cs-CZ" sz="1600" dirty="0" err="1">
                <a:solidFill>
                  <a:schemeClr val="accent1">
                    <a:lumMod val="50000"/>
                  </a:schemeClr>
                </a:solidFill>
              </a:rPr>
              <a:t>of</a:t>
            </a:r>
            <a:r>
              <a:rPr lang="cs-CZ" sz="1600" dirty="0">
                <a:solidFill>
                  <a:schemeClr val="accent1">
                    <a:lumMod val="50000"/>
                  </a:schemeClr>
                </a:solidFill>
              </a:rPr>
              <a:t> </a:t>
            </a:r>
            <a:r>
              <a:rPr lang="cs-CZ" sz="1600" dirty="0" err="1">
                <a:solidFill>
                  <a:schemeClr val="accent1">
                    <a:lumMod val="50000"/>
                  </a:schemeClr>
                </a:solidFill>
              </a:rPr>
              <a:t>goodness</a:t>
            </a:r>
            <a:r>
              <a:rPr lang="cs-CZ" sz="1600" dirty="0">
                <a:solidFill>
                  <a:schemeClr val="accent1">
                    <a:lumMod val="50000"/>
                  </a:schemeClr>
                </a:solidFill>
              </a:rPr>
              <a:t> </a:t>
            </a:r>
            <a:r>
              <a:rPr lang="cs-CZ" sz="1600" dirty="0" err="1">
                <a:solidFill>
                  <a:schemeClr val="accent1">
                    <a:lumMod val="50000"/>
                  </a:schemeClr>
                </a:solidFill>
              </a:rPr>
              <a:t>for</a:t>
            </a:r>
            <a:r>
              <a:rPr lang="cs-CZ" sz="1600" dirty="0">
                <a:solidFill>
                  <a:schemeClr val="accent1">
                    <a:lumMod val="50000"/>
                  </a:schemeClr>
                </a:solidFill>
              </a:rPr>
              <a:t> </a:t>
            </a:r>
            <a:r>
              <a:rPr lang="cs-CZ" sz="1600" dirty="0" err="1">
                <a:solidFill>
                  <a:schemeClr val="accent1">
                    <a:lumMod val="50000"/>
                  </a:schemeClr>
                </a:solidFill>
              </a:rPr>
              <a:t>atheists</a:t>
            </a:r>
            <a:r>
              <a:rPr lang="cs-CZ" sz="1600" dirty="0">
                <a:solidFill>
                  <a:schemeClr val="accent1">
                    <a:lumMod val="50000"/>
                  </a:schemeClr>
                </a:solidFill>
              </a:rPr>
              <a:t>. </a:t>
            </a:r>
            <a:r>
              <a:rPr lang="cs-CZ" sz="1600" i="1" dirty="0">
                <a:solidFill>
                  <a:schemeClr val="accent1">
                    <a:lumMod val="50000"/>
                  </a:schemeClr>
                </a:solidFill>
              </a:rPr>
              <a:t>Sport, </a:t>
            </a:r>
            <a:r>
              <a:rPr lang="cs-CZ" sz="1600" i="1" dirty="0" err="1">
                <a:solidFill>
                  <a:schemeClr val="accent1">
                    <a:lumMod val="50000"/>
                  </a:schemeClr>
                </a:solidFill>
              </a:rPr>
              <a:t>Ethics</a:t>
            </a:r>
            <a:r>
              <a:rPr lang="cs-CZ" sz="1600" i="1" dirty="0">
                <a:solidFill>
                  <a:schemeClr val="accent1">
                    <a:lumMod val="50000"/>
                  </a:schemeClr>
                </a:solidFill>
              </a:rPr>
              <a:t> and </a:t>
            </a:r>
            <a:r>
              <a:rPr lang="cs-CZ" sz="1600" i="1" dirty="0" err="1">
                <a:solidFill>
                  <a:schemeClr val="accent1">
                    <a:lumMod val="50000"/>
                  </a:schemeClr>
                </a:solidFill>
              </a:rPr>
              <a:t>Philosophy</a:t>
            </a:r>
            <a:r>
              <a:rPr lang="cs-CZ" sz="1600" i="1" dirty="0">
                <a:solidFill>
                  <a:schemeClr val="accent1">
                    <a:lumMod val="50000"/>
                  </a:schemeClr>
                </a:solidFill>
              </a:rPr>
              <a:t>, </a:t>
            </a:r>
            <a:r>
              <a:rPr lang="cs-CZ" sz="1600" dirty="0">
                <a:solidFill>
                  <a:schemeClr val="accent1">
                    <a:lumMod val="50000"/>
                  </a:schemeClr>
                </a:solidFill>
              </a:rPr>
              <a:t>12(1), 30-49. </a:t>
            </a:r>
            <a:r>
              <a:rPr lang="cs-CZ" sz="1600" dirty="0" err="1">
                <a:solidFill>
                  <a:schemeClr val="accent1">
                    <a:lumMod val="50000"/>
                  </a:schemeClr>
                </a:solidFill>
              </a:rPr>
              <a:t>doi</a:t>
            </a:r>
            <a:r>
              <a:rPr lang="cs-CZ" sz="1600" dirty="0">
                <a:solidFill>
                  <a:schemeClr val="accent1">
                    <a:lumMod val="50000"/>
                  </a:schemeClr>
                </a:solidFill>
              </a:rPr>
              <a:t>: 10.1080/17511321.2017.1307266</a:t>
            </a:r>
          </a:p>
          <a:p>
            <a:r>
              <a:rPr lang="en-US" sz="1600" dirty="0" err="1">
                <a:solidFill>
                  <a:schemeClr val="accent1">
                    <a:lumMod val="50000"/>
                  </a:schemeClr>
                </a:solidFill>
              </a:rPr>
              <a:t>Beilock</a:t>
            </a:r>
            <a:r>
              <a:rPr lang="en-US" sz="1600" dirty="0">
                <a:solidFill>
                  <a:schemeClr val="accent1">
                    <a:lumMod val="50000"/>
                  </a:schemeClr>
                </a:solidFill>
              </a:rPr>
              <a:t>, S. L., &amp; McConnell, A. R. (2004). Stereotype Threat and Sport: Can Athletic Performance Be Threatened? </a:t>
            </a:r>
            <a:r>
              <a:rPr lang="en-US" sz="1600" i="1" dirty="0">
                <a:solidFill>
                  <a:schemeClr val="accent1">
                    <a:lumMod val="50000"/>
                  </a:schemeClr>
                </a:solidFill>
              </a:rPr>
              <a:t>Journal of Sport and Exercise Psychology, </a:t>
            </a:r>
            <a:r>
              <a:rPr lang="en-US" sz="1600" dirty="0">
                <a:solidFill>
                  <a:schemeClr val="accent1">
                    <a:lumMod val="50000"/>
                  </a:schemeClr>
                </a:solidFill>
              </a:rPr>
              <a:t>26(4), 597–609. doi:10.1123/jsep.26.4.597</a:t>
            </a:r>
            <a:endParaRPr lang="cs-CZ" sz="1600" dirty="0">
              <a:solidFill>
                <a:schemeClr val="accent1">
                  <a:lumMod val="50000"/>
                </a:schemeClr>
              </a:solidFill>
            </a:endParaRPr>
          </a:p>
          <a:p>
            <a:r>
              <a:rPr lang="en-US" sz="1600" dirty="0">
                <a:solidFill>
                  <a:schemeClr val="accent1">
                    <a:lumMod val="50000"/>
                  </a:schemeClr>
                </a:solidFill>
              </a:rPr>
              <a:t>Essays, UK. (November 2018). Effect Of Commercialization On Sporting Events Media Essay. Retrieved from https://www.ukessays.com/essays/media/effect-of-commercialization-on-sporting-events-media-essay.php?vref=1</a:t>
            </a:r>
            <a:endParaRPr lang="cs-CZ" sz="1600" dirty="0">
              <a:solidFill>
                <a:schemeClr val="accent1">
                  <a:lumMod val="50000"/>
                </a:schemeClr>
              </a:solidFill>
            </a:endParaRPr>
          </a:p>
          <a:p>
            <a:r>
              <a:rPr lang="en-US" sz="1600" dirty="0">
                <a:solidFill>
                  <a:schemeClr val="accent1">
                    <a:lumMod val="50000"/>
                  </a:schemeClr>
                </a:solidFill>
              </a:rPr>
              <a:t>To What Extent Is the Commercialization of Sport a Positive Trend?</a:t>
            </a:r>
            <a:r>
              <a:rPr lang="cs-CZ" sz="1600" dirty="0">
                <a:solidFill>
                  <a:schemeClr val="accent1">
                    <a:lumMod val="50000"/>
                  </a:schemeClr>
                </a:solidFill>
              </a:rPr>
              <a:t>. (2017, May28). </a:t>
            </a:r>
            <a:r>
              <a:rPr lang="cs-CZ" sz="1600" dirty="0" err="1">
                <a:solidFill>
                  <a:schemeClr val="accent1">
                    <a:lumMod val="50000"/>
                  </a:schemeClr>
                </a:solidFill>
              </a:rPr>
              <a:t>Retrieved</a:t>
            </a:r>
            <a:r>
              <a:rPr lang="cs-CZ" sz="1600" dirty="0">
                <a:solidFill>
                  <a:schemeClr val="accent1">
                    <a:lumMod val="50000"/>
                  </a:schemeClr>
                </a:solidFill>
              </a:rPr>
              <a:t> </a:t>
            </a:r>
            <a:r>
              <a:rPr lang="cs-CZ" sz="1600" dirty="0" err="1">
                <a:solidFill>
                  <a:schemeClr val="accent1">
                    <a:lumMod val="50000"/>
                  </a:schemeClr>
                </a:solidFill>
              </a:rPr>
              <a:t>October</a:t>
            </a:r>
            <a:r>
              <a:rPr lang="cs-CZ" sz="1600" dirty="0">
                <a:solidFill>
                  <a:schemeClr val="accent1">
                    <a:lumMod val="50000"/>
                  </a:schemeClr>
                </a:solidFill>
              </a:rPr>
              <a:t> 2, 2019, </a:t>
            </a:r>
            <a:r>
              <a:rPr lang="cs-CZ" sz="1600" dirty="0" err="1">
                <a:solidFill>
                  <a:schemeClr val="accent1">
                    <a:lumMod val="50000"/>
                  </a:schemeClr>
                </a:solidFill>
              </a:rPr>
              <a:t>from</a:t>
            </a:r>
            <a:r>
              <a:rPr lang="cs-CZ" sz="1600" dirty="0">
                <a:solidFill>
                  <a:schemeClr val="accent1">
                    <a:lumMod val="50000"/>
                  </a:schemeClr>
                </a:solidFill>
              </a:rPr>
              <a:t> https://https://phdessay.com/</a:t>
            </a:r>
            <a:r>
              <a:rPr lang="cs-CZ" sz="1600" dirty="0" err="1">
                <a:solidFill>
                  <a:schemeClr val="accent1">
                    <a:lumMod val="50000"/>
                  </a:schemeClr>
                </a:solidFill>
              </a:rPr>
              <a:t>extent</a:t>
            </a:r>
            <a:r>
              <a:rPr lang="cs-CZ" sz="1600" dirty="0">
                <a:solidFill>
                  <a:schemeClr val="accent1">
                    <a:lumMod val="50000"/>
                  </a:schemeClr>
                </a:solidFill>
              </a:rPr>
              <a:t>-</a:t>
            </a:r>
            <a:r>
              <a:rPr lang="cs-CZ" sz="1600" dirty="0" err="1">
                <a:solidFill>
                  <a:schemeClr val="accent1">
                    <a:lumMod val="50000"/>
                  </a:schemeClr>
                </a:solidFill>
              </a:rPr>
              <a:t>commercialization</a:t>
            </a:r>
            <a:r>
              <a:rPr lang="cs-CZ" sz="1600" dirty="0">
                <a:solidFill>
                  <a:schemeClr val="accent1">
                    <a:lumMod val="50000"/>
                  </a:schemeClr>
                </a:solidFill>
              </a:rPr>
              <a:t>-sport-positive-trend/.</a:t>
            </a:r>
          </a:p>
          <a:p>
            <a:r>
              <a:rPr lang="en-US" sz="1600" dirty="0" err="1">
                <a:solidFill>
                  <a:schemeClr val="accent1">
                    <a:lumMod val="50000"/>
                  </a:schemeClr>
                </a:solidFill>
              </a:rPr>
              <a:t>Camporesi</a:t>
            </a:r>
            <a:r>
              <a:rPr lang="en-US" sz="1600" dirty="0">
                <a:solidFill>
                  <a:schemeClr val="accent1">
                    <a:lumMod val="50000"/>
                  </a:schemeClr>
                </a:solidFill>
              </a:rPr>
              <a:t>, S., &amp; Maugeri, P. (2010). Caster </a:t>
            </a:r>
            <a:r>
              <a:rPr lang="en-US" sz="1600" dirty="0" err="1">
                <a:solidFill>
                  <a:schemeClr val="accent1">
                    <a:lumMod val="50000"/>
                  </a:schemeClr>
                </a:solidFill>
              </a:rPr>
              <a:t>Semenya</a:t>
            </a:r>
            <a:r>
              <a:rPr lang="en-US" sz="1600" dirty="0">
                <a:solidFill>
                  <a:schemeClr val="accent1">
                    <a:lumMod val="50000"/>
                  </a:schemeClr>
                </a:solidFill>
              </a:rPr>
              <a:t>: sport, categories and the creative role of ethics</a:t>
            </a:r>
            <a:r>
              <a:rPr lang="en-US" sz="1600" i="1" dirty="0">
                <a:solidFill>
                  <a:schemeClr val="accent1">
                    <a:lumMod val="50000"/>
                  </a:schemeClr>
                </a:solidFill>
              </a:rPr>
              <a:t>. Journal of Medical Ethics, </a:t>
            </a:r>
            <a:r>
              <a:rPr lang="en-US" sz="1600" dirty="0">
                <a:solidFill>
                  <a:schemeClr val="accent1">
                    <a:lumMod val="50000"/>
                  </a:schemeClr>
                </a:solidFill>
              </a:rPr>
              <a:t>36(6), 378–379. doi:10.1136/jme.2010.035634</a:t>
            </a:r>
            <a:endParaRPr lang="cs-CZ" sz="1600" dirty="0">
              <a:solidFill>
                <a:schemeClr val="accent1">
                  <a:lumMod val="50000"/>
                </a:schemeClr>
              </a:solidFill>
            </a:endParaRPr>
          </a:p>
          <a:p>
            <a:r>
              <a:rPr lang="cs-CZ" sz="1600" dirty="0" err="1">
                <a:solidFill>
                  <a:schemeClr val="accent1">
                    <a:lumMod val="50000"/>
                  </a:schemeClr>
                </a:solidFill>
              </a:rPr>
              <a:t>Krech</a:t>
            </a:r>
            <a:r>
              <a:rPr lang="cs-CZ" sz="1600" dirty="0">
                <a:solidFill>
                  <a:schemeClr val="accent1">
                    <a:lumMod val="50000"/>
                  </a:schemeClr>
                </a:solidFill>
              </a:rPr>
              <a:t>, M. (2016). </a:t>
            </a:r>
            <a:r>
              <a:rPr lang="en-US" sz="1600" dirty="0">
                <a:solidFill>
                  <a:schemeClr val="accent1">
                    <a:lumMod val="50000"/>
                  </a:schemeClr>
                </a:solidFill>
              </a:rPr>
              <a:t>To Be a Woman in the World of Sport Global Regulation of the Gender Binary in Elite Athletics</a:t>
            </a:r>
            <a:r>
              <a:rPr lang="cs-CZ" sz="1600" dirty="0">
                <a:solidFill>
                  <a:schemeClr val="accent1">
                    <a:lumMod val="50000"/>
                  </a:schemeClr>
                </a:solidFill>
              </a:rPr>
              <a:t>.  </a:t>
            </a:r>
            <a:r>
              <a:rPr lang="cs-CZ" sz="1600" i="1" dirty="0" err="1">
                <a:solidFill>
                  <a:schemeClr val="accent1">
                    <a:lumMod val="50000"/>
                  </a:schemeClr>
                </a:solidFill>
              </a:rPr>
              <a:t>Emerging</a:t>
            </a:r>
            <a:r>
              <a:rPr lang="cs-CZ" sz="1600" i="1" dirty="0">
                <a:solidFill>
                  <a:schemeClr val="accent1">
                    <a:lumMod val="50000"/>
                  </a:schemeClr>
                </a:solidFill>
              </a:rPr>
              <a:t> </a:t>
            </a:r>
            <a:r>
              <a:rPr lang="cs-CZ" sz="1600" i="1" dirty="0" err="1">
                <a:solidFill>
                  <a:schemeClr val="accent1">
                    <a:lumMod val="50000"/>
                  </a:schemeClr>
                </a:solidFill>
              </a:rPr>
              <a:t>Scholars</a:t>
            </a:r>
            <a:r>
              <a:rPr lang="cs-CZ" sz="1600" i="1" dirty="0">
                <a:solidFill>
                  <a:schemeClr val="accent1">
                    <a:lumMod val="50000"/>
                  </a:schemeClr>
                </a:solidFill>
              </a:rPr>
              <a:t> </a:t>
            </a:r>
            <a:r>
              <a:rPr lang="cs-CZ" sz="1600" i="1" dirty="0" err="1">
                <a:solidFill>
                  <a:schemeClr val="accent1">
                    <a:lumMod val="50000"/>
                  </a:schemeClr>
                </a:solidFill>
              </a:rPr>
              <a:t>Paper</a:t>
            </a:r>
            <a:r>
              <a:rPr lang="cs-CZ" sz="1600" i="1" dirty="0">
                <a:solidFill>
                  <a:schemeClr val="accent1">
                    <a:lumMod val="50000"/>
                  </a:schemeClr>
                </a:solidFill>
              </a:rPr>
              <a:t> 25. </a:t>
            </a:r>
            <a:r>
              <a:rPr lang="cs-CZ" sz="1600" dirty="0">
                <a:solidFill>
                  <a:schemeClr val="accent1">
                    <a:lumMod val="50000"/>
                  </a:schemeClr>
                </a:solidFill>
              </a:rPr>
              <a:t>N. Y. University </a:t>
            </a:r>
            <a:r>
              <a:rPr lang="cs-CZ" sz="1600" dirty="0" err="1">
                <a:solidFill>
                  <a:schemeClr val="accent1">
                    <a:lumMod val="50000"/>
                  </a:schemeClr>
                </a:solidFill>
              </a:rPr>
              <a:t>School</a:t>
            </a:r>
            <a:r>
              <a:rPr lang="cs-CZ" sz="1600" dirty="0">
                <a:solidFill>
                  <a:schemeClr val="accent1">
                    <a:lumMod val="50000"/>
                  </a:schemeClr>
                </a:solidFill>
              </a:rPr>
              <a:t> </a:t>
            </a:r>
            <a:r>
              <a:rPr lang="cs-CZ" sz="1600" dirty="0" err="1">
                <a:solidFill>
                  <a:schemeClr val="accent1">
                    <a:lumMod val="50000"/>
                  </a:schemeClr>
                </a:solidFill>
              </a:rPr>
              <a:t>of</a:t>
            </a:r>
            <a:r>
              <a:rPr lang="cs-CZ" sz="1600" dirty="0">
                <a:solidFill>
                  <a:schemeClr val="accent1">
                    <a:lumMod val="50000"/>
                  </a:schemeClr>
                </a:solidFill>
              </a:rPr>
              <a:t> </a:t>
            </a:r>
            <a:r>
              <a:rPr lang="cs-CZ" sz="1600" dirty="0" err="1">
                <a:solidFill>
                  <a:schemeClr val="accent1">
                    <a:lumMod val="50000"/>
                  </a:schemeClr>
                </a:solidFill>
              </a:rPr>
              <a:t>Law</a:t>
            </a:r>
            <a:r>
              <a:rPr lang="cs-CZ" sz="1600" dirty="0">
                <a:solidFill>
                  <a:schemeClr val="accent1">
                    <a:lumMod val="50000"/>
                  </a:schemeClr>
                </a:solidFill>
              </a:rPr>
              <a:t>. </a:t>
            </a:r>
            <a:r>
              <a:rPr lang="en-US" sz="1600" dirty="0">
                <a:solidFill>
                  <a:schemeClr val="accent1">
                    <a:lumMod val="50000"/>
                  </a:schemeClr>
                </a:solidFill>
              </a:rPr>
              <a:t> </a:t>
            </a:r>
            <a:endParaRPr lang="cs-CZ" sz="1600" dirty="0">
              <a:solidFill>
                <a:schemeClr val="accent1">
                  <a:lumMod val="50000"/>
                </a:schemeClr>
              </a:solidFill>
            </a:endParaRPr>
          </a:p>
          <a:p>
            <a:pPr lvl="0">
              <a:defRPr/>
            </a:pPr>
            <a:r>
              <a:rPr lang="en-US" sz="1600" dirty="0">
                <a:solidFill>
                  <a:schemeClr val="accent1">
                    <a:lumMod val="50000"/>
                  </a:schemeClr>
                </a:solidFill>
              </a:rPr>
              <a:t>Edwards, L., Davis, P., &amp; Forbes, A. (2015). Challenging sex </a:t>
            </a:r>
            <a:r>
              <a:rPr lang="en-US" sz="1600" dirty="0" err="1">
                <a:solidFill>
                  <a:schemeClr val="accent1">
                    <a:lumMod val="50000"/>
                  </a:schemeClr>
                </a:solidFill>
              </a:rPr>
              <a:t>segregation:A</a:t>
            </a:r>
            <a:r>
              <a:rPr lang="en-US" sz="1600" dirty="0">
                <a:solidFill>
                  <a:schemeClr val="accent1">
                    <a:lumMod val="50000"/>
                  </a:schemeClr>
                </a:solidFill>
              </a:rPr>
              <a:t> philosophical evaluation of the football association’s rules on mixed football. Sport, Ethics and Philosophy, 9(4), 389–400. doi:10.1080/17511321.2015.1127995</a:t>
            </a:r>
            <a:endParaRPr lang="cs-CZ" sz="1600" b="1" dirty="0">
              <a:solidFill>
                <a:schemeClr val="accent1">
                  <a:lumMod val="50000"/>
                </a:schemeClr>
              </a:solidFill>
              <a:latin typeface="Gill Sans "/>
            </a:endParaRPr>
          </a:p>
        </p:txBody>
      </p:sp>
      <p:pic>
        <p:nvPicPr>
          <p:cNvPr id="4" name="Picture 6">
            <a:extLst>
              <a:ext uri="{FF2B5EF4-FFF2-40B4-BE49-F238E27FC236}">
                <a16:creationId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5" name="Picture 11">
            <a:extLst>
              <a:ext uri="{FF2B5EF4-FFF2-40B4-BE49-F238E27FC236}">
                <a16:creationId xmlns:a16="http://schemas.microsoft.com/office/drawing/2014/main" id="{94B9C079-D4D9-4CF1-BBC4-4077642EC0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729871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914400" y="2896994"/>
            <a:ext cx="2987041" cy="461665"/>
          </a:xfrm>
          <a:prstGeom prst="rect">
            <a:avLst/>
          </a:prstGeom>
          <a:noFill/>
        </p:spPr>
        <p:txBody>
          <a:bodyPr wrap="square" rtlCol="0">
            <a:spAutoFit/>
          </a:bodyPr>
          <a:lstStyle/>
          <a:p>
            <a:r>
              <a:rPr lang="en-GB" sz="2400" b="1" i="1" dirty="0">
                <a:solidFill>
                  <a:schemeClr val="accent1">
                    <a:lumMod val="50000"/>
                  </a:schemeClr>
                </a:solidFill>
                <a:latin typeface="+mj-lt"/>
              </a:rPr>
              <a:t>Aims and Objectives</a:t>
            </a:r>
          </a:p>
        </p:txBody>
      </p:sp>
      <p:sp>
        <p:nvSpPr>
          <p:cNvPr id="9" name="Rectangle 8">
            <a:extLst>
              <a:ext uri="{FF2B5EF4-FFF2-40B4-BE49-F238E27FC236}">
                <a16:creationId xmlns:a16="http://schemas.microsoft.com/office/drawing/2014/main" id="{86F84C82-0C8D-47D6-8F8B-A27812549F1C}"/>
              </a:ext>
            </a:extLst>
          </p:cNvPr>
          <p:cNvSpPr/>
          <p:nvPr/>
        </p:nvSpPr>
        <p:spPr>
          <a:xfrm>
            <a:off x="914400" y="3481984"/>
            <a:ext cx="9639300" cy="3046988"/>
          </a:xfrm>
          <a:prstGeom prst="rect">
            <a:avLst/>
          </a:prstGeom>
        </p:spPr>
        <p:txBody>
          <a:bodyPr wrap="square">
            <a:spAutoFit/>
          </a:bodyPr>
          <a:lstStyle/>
          <a:p>
            <a:pPr marL="285750" indent="-285750">
              <a:buFont typeface="Arial" panose="020B0604020202020204" pitchFamily="34" charset="0"/>
              <a:buChar char="•"/>
            </a:pPr>
            <a:r>
              <a:rPr lang="en-US" sz="2400" dirty="0">
                <a:solidFill>
                  <a:schemeClr val="accent1">
                    <a:lumMod val="50000"/>
                  </a:schemeClr>
                </a:solidFill>
                <a:latin typeface="+mj-lt"/>
              </a:rPr>
              <a:t>To be aware of various ethical and philosophical standpoints towards equality</a:t>
            </a:r>
            <a:endParaRPr lang="cs-CZ" sz="2400" dirty="0">
              <a:solidFill>
                <a:schemeClr val="accent1">
                  <a:lumMod val="50000"/>
                </a:schemeClr>
              </a:solidFill>
              <a:latin typeface="+mj-lt"/>
            </a:endParaRPr>
          </a:p>
          <a:p>
            <a:pPr marL="285750" lvl="0" indent="-285750">
              <a:buFont typeface="Arial" panose="020B0604020202020204" pitchFamily="34" charset="0"/>
              <a:buChar char="•"/>
            </a:pPr>
            <a:r>
              <a:rPr lang="en-GB" sz="2400" dirty="0">
                <a:solidFill>
                  <a:schemeClr val="accent1">
                    <a:lumMod val="50000"/>
                  </a:schemeClr>
                </a:solidFill>
                <a:latin typeface="+mj-lt"/>
              </a:rPr>
              <a:t>To ethically evaluate different opportunities based on sex, gender, genetic predisposition, or socio-economic background</a:t>
            </a:r>
            <a:r>
              <a:rPr lang="cs-CZ" sz="2400" dirty="0">
                <a:solidFill>
                  <a:schemeClr val="accent1">
                    <a:lumMod val="50000"/>
                  </a:schemeClr>
                </a:solidFill>
                <a:latin typeface="+mj-lt"/>
              </a:rPr>
              <a:t>.</a:t>
            </a:r>
          </a:p>
          <a:p>
            <a:pPr marL="285750" lvl="0" indent="-285750">
              <a:buFont typeface="Arial" panose="020B0604020202020204" pitchFamily="34" charset="0"/>
              <a:buChar char="•"/>
            </a:pPr>
            <a:r>
              <a:rPr lang="en-GB" sz="2400" dirty="0">
                <a:solidFill>
                  <a:schemeClr val="accent1">
                    <a:lumMod val="50000"/>
                  </a:schemeClr>
                </a:solidFill>
                <a:latin typeface="+mj-lt"/>
              </a:rPr>
              <a:t>To recognise the</a:t>
            </a:r>
            <a:r>
              <a:rPr lang="cs-CZ" sz="2400" dirty="0">
                <a:solidFill>
                  <a:schemeClr val="accent1">
                    <a:lumMod val="50000"/>
                  </a:schemeClr>
                </a:solidFill>
                <a:latin typeface="+mj-lt"/>
              </a:rPr>
              <a:t> </a:t>
            </a:r>
            <a:r>
              <a:rPr lang="en-GB" sz="2400" dirty="0">
                <a:solidFill>
                  <a:schemeClr val="accent1">
                    <a:lumMod val="50000"/>
                  </a:schemeClr>
                </a:solidFill>
                <a:latin typeface="+mj-lt"/>
              </a:rPr>
              <a:t>problems of categorisation in sex and gender</a:t>
            </a:r>
            <a:endParaRPr lang="cs-CZ" sz="2400" dirty="0">
              <a:solidFill>
                <a:schemeClr val="accent1">
                  <a:lumMod val="50000"/>
                </a:schemeClr>
              </a:solidFill>
              <a:latin typeface="+mj-lt"/>
            </a:endParaRPr>
          </a:p>
          <a:p>
            <a:pPr marL="285750" indent="-285750">
              <a:buFont typeface="Arial" panose="020B0604020202020204" pitchFamily="34" charset="0"/>
              <a:buChar char="•"/>
            </a:pPr>
            <a:r>
              <a:rPr lang="en-US" sz="2400" dirty="0">
                <a:solidFill>
                  <a:schemeClr val="accent1">
                    <a:lumMod val="50000"/>
                  </a:schemeClr>
                </a:solidFill>
                <a:latin typeface="+mj-lt"/>
              </a:rPr>
              <a:t>To understand issues related to gender, age, race, religion in sport </a:t>
            </a:r>
            <a:endParaRPr lang="cs-CZ" sz="2400" dirty="0">
              <a:solidFill>
                <a:schemeClr val="accent1">
                  <a:lumMod val="50000"/>
                </a:schemeClr>
              </a:solidFill>
              <a:latin typeface="+mj-lt"/>
            </a:endParaRPr>
          </a:p>
          <a:p>
            <a:pPr marL="285750" indent="-285750">
              <a:buFont typeface="Arial" panose="020B0604020202020204" pitchFamily="34" charset="0"/>
              <a:buChar char="•"/>
            </a:pPr>
            <a:r>
              <a:rPr lang="en-US" sz="2400" dirty="0">
                <a:solidFill>
                  <a:schemeClr val="accent1">
                    <a:lumMod val="50000"/>
                  </a:schemeClr>
                </a:solidFill>
                <a:latin typeface="+mj-lt"/>
              </a:rPr>
              <a:t>To think critically about delicate and emotional topics with respect to notions of truth</a:t>
            </a:r>
            <a:endParaRPr lang="en-GB" sz="2400" dirty="0">
              <a:solidFill>
                <a:schemeClr val="accent1">
                  <a:lumMod val="50000"/>
                </a:schemeClr>
              </a:solidFill>
              <a:latin typeface="+mj-lt"/>
            </a:endParaRPr>
          </a:p>
        </p:txBody>
      </p:sp>
      <p:sp>
        <p:nvSpPr>
          <p:cNvPr id="10" name="TextBox 9">
            <a:extLst>
              <a:ext uri="{FF2B5EF4-FFF2-40B4-BE49-F238E27FC236}">
                <a16:creationId xmlns:a16="http://schemas.microsoft.com/office/drawing/2014/main" id="{A226122C-10AD-4380-9393-4B779A4D388B}"/>
              </a:ext>
            </a:extLst>
          </p:cNvPr>
          <p:cNvSpPr txBox="1"/>
          <p:nvPr/>
        </p:nvSpPr>
        <p:spPr>
          <a:xfrm>
            <a:off x="656303" y="2244632"/>
            <a:ext cx="11751892" cy="523220"/>
          </a:xfrm>
          <a:prstGeom prst="rect">
            <a:avLst/>
          </a:prstGeom>
          <a:noFill/>
        </p:spPr>
        <p:txBody>
          <a:bodyPr wrap="square" rtlCol="0">
            <a:spAutoFit/>
          </a:bodyPr>
          <a:lstStyle/>
          <a:p>
            <a:r>
              <a:rPr lang="en-GB" sz="2800" b="1" dirty="0">
                <a:solidFill>
                  <a:schemeClr val="accent1">
                    <a:lumMod val="50000"/>
                  </a:schemeClr>
                </a:solidFill>
                <a:latin typeface="+mj-lt"/>
              </a:rPr>
              <a:t>Introduction to the </a:t>
            </a:r>
            <a:r>
              <a:rPr lang="en-US" sz="2800" b="1" dirty="0">
                <a:solidFill>
                  <a:schemeClr val="accent1">
                    <a:lumMod val="50000"/>
                  </a:schemeClr>
                </a:solidFill>
                <a:latin typeface="+mj-lt"/>
              </a:rPr>
              <a:t>Equal opportunity – sex and gender, age, race, religion</a:t>
            </a:r>
            <a:r>
              <a:rPr lang="cs-CZ" sz="2800" b="1" dirty="0">
                <a:solidFill>
                  <a:schemeClr val="accent1">
                    <a:lumMod val="50000"/>
                  </a:schemeClr>
                </a:solidFill>
                <a:latin typeface="+mj-lt"/>
              </a:rPr>
              <a:t> </a:t>
            </a:r>
            <a:endParaRPr lang="en-GB" sz="2800" b="1" dirty="0">
              <a:solidFill>
                <a:schemeClr val="accent1">
                  <a:lumMod val="50000"/>
                </a:schemeClr>
              </a:solidFill>
              <a:latin typeface="+mj-lt"/>
            </a:endParaRPr>
          </a:p>
        </p:txBody>
      </p:sp>
      <p:sp>
        <p:nvSpPr>
          <p:cNvPr id="11" name="TextBox 10">
            <a:extLst>
              <a:ext uri="{FF2B5EF4-FFF2-40B4-BE49-F238E27FC236}">
                <a16:creationId xmlns:a16="http://schemas.microsoft.com/office/drawing/2014/main" id="{FFA5C3BB-D2CD-4270-841A-2B8DC38534B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2"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586939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
        <p:nvSpPr>
          <p:cNvPr id="2" name="Nadpis 1"/>
          <p:cNvSpPr>
            <a:spLocks noGrp="1"/>
          </p:cNvSpPr>
          <p:nvPr>
            <p:ph type="title"/>
          </p:nvPr>
        </p:nvSpPr>
        <p:spPr>
          <a:xfrm>
            <a:off x="875607" y="2186326"/>
            <a:ext cx="10428767" cy="776288"/>
          </a:xfrm>
        </p:spPr>
        <p:txBody>
          <a:bodyPr/>
          <a:lstStyle/>
          <a:p>
            <a:r>
              <a:rPr lang="cs-CZ" b="1" dirty="0">
                <a:solidFill>
                  <a:schemeClr val="accent1">
                    <a:lumMod val="50000"/>
                  </a:schemeClr>
                </a:solidFill>
              </a:rPr>
              <a:t>Gender</a:t>
            </a:r>
          </a:p>
        </p:txBody>
      </p:sp>
      <p:sp>
        <p:nvSpPr>
          <p:cNvPr id="3" name="Zástupný symbol pro obsah 2"/>
          <p:cNvSpPr>
            <a:spLocks noGrp="1"/>
          </p:cNvSpPr>
          <p:nvPr>
            <p:ph idx="1"/>
          </p:nvPr>
        </p:nvSpPr>
        <p:spPr>
          <a:xfrm>
            <a:off x="875607" y="2989487"/>
            <a:ext cx="10515600" cy="2462213"/>
          </a:xfrm>
        </p:spPr>
        <p:txBody>
          <a:bodyPr>
            <a:normAutofit/>
          </a:bodyPr>
          <a:lstStyle/>
          <a:p>
            <a:r>
              <a:rPr lang="en-US" sz="2000" dirty="0">
                <a:solidFill>
                  <a:schemeClr val="accent1">
                    <a:lumMod val="50000"/>
                  </a:schemeClr>
                </a:solidFill>
              </a:rPr>
              <a:t>Gender refers to the socially constructed characteristics of women and men – such as norms, roles and relationships of and between groups of women and men. It varies from society to society and can be changed. While most people are born either male or female, they are taught appropriate norms and </a:t>
            </a:r>
            <a:r>
              <a:rPr lang="en-US" sz="2000" dirty="0" err="1">
                <a:solidFill>
                  <a:schemeClr val="accent1">
                    <a:lumMod val="50000"/>
                  </a:schemeClr>
                </a:solidFill>
              </a:rPr>
              <a:t>behaviours</a:t>
            </a:r>
            <a:r>
              <a:rPr lang="en-US" sz="2000" dirty="0">
                <a:solidFill>
                  <a:schemeClr val="accent1">
                    <a:lumMod val="50000"/>
                  </a:schemeClr>
                </a:solidFill>
              </a:rPr>
              <a:t> – including how they should interact with others of the same or opposite sex within households, communities and work places. When individuals or groups do not “fit” established gender norms they often face stigma, discriminatory practices or social exclusion – all of which adversely affect health. It is important to be sensitive to different identities that do not necessarily fit into binary male or female sex categories.</a:t>
            </a:r>
            <a:endParaRPr lang="cs-CZ" sz="2000" dirty="0">
              <a:solidFill>
                <a:schemeClr val="accent1">
                  <a:lumMod val="50000"/>
                </a:schemeClr>
              </a:solidFill>
            </a:endParaRPr>
          </a:p>
        </p:txBody>
      </p:sp>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TextBox 6">
            <a:extLst>
              <a:ext uri="{FF2B5EF4-FFF2-40B4-BE49-F238E27FC236}">
                <a16:creationId xmlns:a16="http://schemas.microsoft.com/office/drawing/2014/main" id="{FCCE1E6F-CA46-4238-B4F4-6E9A081B12EA}"/>
              </a:ext>
            </a:extLst>
          </p:cNvPr>
          <p:cNvSpPr txBox="1"/>
          <p:nvPr/>
        </p:nvSpPr>
        <p:spPr>
          <a:xfrm>
            <a:off x="3542607" y="5573823"/>
            <a:ext cx="7848600" cy="646331"/>
          </a:xfrm>
          <a:prstGeom prst="rect">
            <a:avLst/>
          </a:prstGeom>
          <a:noFill/>
        </p:spPr>
        <p:txBody>
          <a:bodyPr wrap="square" rtlCol="0">
            <a:spAutoFit/>
          </a:bodyPr>
          <a:lstStyle/>
          <a:p>
            <a:r>
              <a:rPr lang="cs-CZ" dirty="0">
                <a:hlinkClick r:id="rId6"/>
              </a:rPr>
              <a:t>https://www.who.int/gender-equity-rights/understanding/gender-definition/en/</a:t>
            </a:r>
            <a:endParaRPr lang="cs-CZ" dirty="0"/>
          </a:p>
          <a:p>
            <a:endParaRPr lang="en-GB" dirty="0"/>
          </a:p>
        </p:txBody>
      </p:sp>
      <p:sp>
        <p:nvSpPr>
          <p:cNvPr id="8" name="TextBox 7">
            <a:extLst>
              <a:ext uri="{FF2B5EF4-FFF2-40B4-BE49-F238E27FC236}">
                <a16:creationId xmlns:a16="http://schemas.microsoft.com/office/drawing/2014/main" id="{D3C5F9B7-65FE-41F9-BB01-A79465BD8F3B}"/>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0987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1917700"/>
            <a:ext cx="10807700" cy="1698898"/>
          </a:xfrm>
        </p:spPr>
        <p:txBody>
          <a:bodyPr>
            <a:normAutofit/>
          </a:bodyPr>
          <a:lstStyle/>
          <a:p>
            <a:r>
              <a:rPr lang="en-GB" sz="3200" dirty="0">
                <a:solidFill>
                  <a:schemeClr val="accent1">
                    <a:lumMod val="50000"/>
                  </a:schemeClr>
                </a:solidFill>
                <a:latin typeface="Gill Sans "/>
              </a:rPr>
              <a:t>Task 1:</a:t>
            </a:r>
            <a:br>
              <a:rPr lang="cs-CZ" sz="3200" dirty="0">
                <a:solidFill>
                  <a:schemeClr val="accent1">
                    <a:lumMod val="50000"/>
                  </a:schemeClr>
                </a:solidFill>
                <a:latin typeface="Gill Sans "/>
              </a:rPr>
            </a:br>
            <a:endParaRPr lang="cs-CZ" sz="3200" dirty="0">
              <a:solidFill>
                <a:schemeClr val="accent1">
                  <a:lumMod val="50000"/>
                </a:schemeClr>
              </a:solidFill>
              <a:latin typeface="Gill Sans "/>
            </a:endParaRPr>
          </a:p>
        </p:txBody>
      </p:sp>
      <p:sp>
        <p:nvSpPr>
          <p:cNvPr id="3" name="Zástupný symbol pro obsah 2"/>
          <p:cNvSpPr>
            <a:spLocks noGrp="1"/>
          </p:cNvSpPr>
          <p:nvPr>
            <p:ph idx="1"/>
          </p:nvPr>
        </p:nvSpPr>
        <p:spPr>
          <a:xfrm>
            <a:off x="1057275" y="3057979"/>
            <a:ext cx="9991726" cy="3203121"/>
          </a:xfrm>
        </p:spPr>
        <p:txBody>
          <a:bodyPr>
            <a:normAutofit/>
          </a:bodyPr>
          <a:lstStyle/>
          <a:p>
            <a:r>
              <a:rPr lang="en-GB" dirty="0">
                <a:solidFill>
                  <a:schemeClr val="accent1">
                    <a:lumMod val="50000"/>
                  </a:schemeClr>
                </a:solidFill>
                <a:latin typeface="Gill Sans "/>
              </a:rPr>
              <a:t>W</a:t>
            </a:r>
            <a:r>
              <a:rPr lang="cs-CZ" dirty="0">
                <a:solidFill>
                  <a:schemeClr val="accent1">
                    <a:lumMod val="50000"/>
                  </a:schemeClr>
                </a:solidFill>
                <a:latin typeface="Gill Sans "/>
              </a:rPr>
              <a:t>ork in small groups:</a:t>
            </a:r>
          </a:p>
          <a:p>
            <a:endParaRPr lang="cs-CZ" dirty="0">
              <a:solidFill>
                <a:schemeClr val="accent1">
                  <a:lumMod val="50000"/>
                </a:schemeClr>
              </a:solidFill>
              <a:latin typeface="Gill Sans "/>
            </a:endParaRPr>
          </a:p>
          <a:p>
            <a:pPr lvl="1"/>
            <a:r>
              <a:rPr lang="en-GB" dirty="0">
                <a:solidFill>
                  <a:schemeClr val="accent1">
                    <a:lumMod val="50000"/>
                  </a:schemeClr>
                </a:solidFill>
                <a:latin typeface="Gill Sans "/>
              </a:rPr>
              <a:t>Should sport be segregated into</a:t>
            </a:r>
            <a:r>
              <a:rPr lang="en-US" dirty="0">
                <a:solidFill>
                  <a:schemeClr val="accent1">
                    <a:lumMod val="50000"/>
                  </a:schemeClr>
                </a:solidFill>
                <a:latin typeface="Gill Sans "/>
              </a:rPr>
              <a:t> male and female categories?</a:t>
            </a:r>
            <a:endParaRPr lang="cs-CZ" dirty="0">
              <a:solidFill>
                <a:schemeClr val="accent1">
                  <a:lumMod val="50000"/>
                </a:schemeClr>
              </a:solidFill>
              <a:latin typeface="Gill Sans "/>
            </a:endParaRPr>
          </a:p>
          <a:p>
            <a:pPr lvl="1"/>
            <a:endParaRPr lang="cs-CZ" dirty="0">
              <a:solidFill>
                <a:schemeClr val="accent1">
                  <a:lumMod val="50000"/>
                </a:schemeClr>
              </a:solidFill>
              <a:latin typeface="Gill Sans "/>
            </a:endParaRPr>
          </a:p>
          <a:p>
            <a:r>
              <a:rPr lang="en-US" dirty="0">
                <a:solidFill>
                  <a:schemeClr val="accent1">
                    <a:lumMod val="50000"/>
                  </a:schemeClr>
                </a:solidFill>
                <a:latin typeface="Gill Sans "/>
              </a:rPr>
              <a:t>Consider what is it to be a woman?</a:t>
            </a:r>
            <a:endParaRPr lang="cs-CZ" dirty="0">
              <a:solidFill>
                <a:schemeClr val="accent1">
                  <a:lumMod val="50000"/>
                </a:schemeClr>
              </a:solidFill>
              <a:latin typeface="Gill Sans "/>
            </a:endParaRPr>
          </a:p>
          <a:p>
            <a:endParaRPr lang="cs-CZ" dirty="0">
              <a:solidFill>
                <a:schemeClr val="accent1">
                  <a:lumMod val="50000"/>
                </a:schemeClr>
              </a:solidFill>
              <a:latin typeface="Gill Sans "/>
            </a:endParaRPr>
          </a:p>
          <a:p>
            <a:pPr lvl="1"/>
            <a:r>
              <a:rPr lang="cs-CZ" dirty="0" err="1">
                <a:solidFill>
                  <a:schemeClr val="accent1">
                    <a:lumMod val="50000"/>
                  </a:schemeClr>
                </a:solidFill>
                <a:latin typeface="Gill Sans "/>
              </a:rPr>
              <a:t>Equality</a:t>
            </a:r>
            <a:r>
              <a:rPr lang="cs-CZ" dirty="0">
                <a:solidFill>
                  <a:schemeClr val="accent1">
                    <a:lumMod val="50000"/>
                  </a:schemeClr>
                </a:solidFill>
                <a:latin typeface="Gill Sans "/>
              </a:rPr>
              <a:t> X </a:t>
            </a:r>
            <a:r>
              <a:rPr lang="cs-CZ" dirty="0" err="1">
                <a:solidFill>
                  <a:schemeClr val="accent1">
                    <a:lumMod val="50000"/>
                  </a:schemeClr>
                </a:solidFill>
                <a:latin typeface="Gill Sans "/>
              </a:rPr>
              <a:t>Equal</a:t>
            </a:r>
            <a:r>
              <a:rPr lang="cs-CZ" dirty="0">
                <a:solidFill>
                  <a:schemeClr val="accent1">
                    <a:lumMod val="50000"/>
                  </a:schemeClr>
                </a:solidFill>
                <a:latin typeface="Gill Sans "/>
              </a:rPr>
              <a:t> </a:t>
            </a:r>
            <a:r>
              <a:rPr lang="cs-CZ" dirty="0" err="1">
                <a:solidFill>
                  <a:schemeClr val="accent1">
                    <a:lumMod val="50000"/>
                  </a:schemeClr>
                </a:solidFill>
                <a:latin typeface="Gill Sans "/>
              </a:rPr>
              <a:t>Opportunities</a:t>
            </a:r>
            <a:endParaRPr lang="cs-CZ" dirty="0">
              <a:solidFill>
                <a:schemeClr val="accent1">
                  <a:lumMod val="50000"/>
                </a:schemeClr>
              </a:solidFill>
              <a:latin typeface="Gill Sans "/>
            </a:endParaRPr>
          </a:p>
          <a:p>
            <a:endParaRPr lang="cs-CZ" dirty="0">
              <a:solidFill>
                <a:schemeClr val="accent1">
                  <a:lumMod val="50000"/>
                </a:schemeClr>
              </a:solidFill>
              <a:latin typeface="Gill Sans "/>
            </a:endParaRPr>
          </a:p>
          <a:p>
            <a:endParaRPr lang="cs-CZ" dirty="0">
              <a:solidFill>
                <a:schemeClr val="accent1">
                  <a:lumMod val="50000"/>
                </a:schemeClr>
              </a:solidFill>
              <a:latin typeface="Gill Sans "/>
            </a:endParaRPr>
          </a:p>
        </p:txBody>
      </p:sp>
      <p:sp>
        <p:nvSpPr>
          <p:cNvPr id="4" name="Zaoblený obdélník 3"/>
          <p:cNvSpPr/>
          <p:nvPr/>
        </p:nvSpPr>
        <p:spPr>
          <a:xfrm>
            <a:off x="7935136" y="1906986"/>
            <a:ext cx="3710763" cy="19138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Relevant</a:t>
            </a:r>
            <a:r>
              <a:rPr lang="cs-CZ" dirty="0"/>
              <a:t> article:</a:t>
            </a:r>
          </a:p>
          <a:p>
            <a:pPr algn="ctr"/>
            <a:r>
              <a:rPr lang="en-US" dirty="0">
                <a:solidFill>
                  <a:schemeClr val="tx1"/>
                </a:solidFill>
              </a:rPr>
              <a:t>Edwards, L., Davis, P., &amp; Forbes, A. (2015). Challenging sex </a:t>
            </a:r>
            <a:r>
              <a:rPr lang="en-US" dirty="0" err="1">
                <a:solidFill>
                  <a:schemeClr val="tx1"/>
                </a:solidFill>
              </a:rPr>
              <a:t>segregation:A</a:t>
            </a:r>
            <a:r>
              <a:rPr lang="en-US" dirty="0">
                <a:solidFill>
                  <a:schemeClr val="tx1"/>
                </a:solidFill>
              </a:rPr>
              <a:t> philosophical evaluation of the football association’s rules on mixed football</a:t>
            </a:r>
            <a:endParaRPr lang="cs-CZ" dirty="0"/>
          </a:p>
        </p:txBody>
      </p:sp>
    </p:spTree>
    <p:extLst>
      <p:ext uri="{BB962C8B-B14F-4D97-AF65-F5344CB8AC3E}">
        <p14:creationId xmlns:p14="http://schemas.microsoft.com/office/powerpoint/2010/main" val="275247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
        <p:nvSpPr>
          <p:cNvPr id="2" name="Nadpis 1"/>
          <p:cNvSpPr>
            <a:spLocks noGrp="1"/>
          </p:cNvSpPr>
          <p:nvPr>
            <p:ph type="title"/>
          </p:nvPr>
        </p:nvSpPr>
        <p:spPr>
          <a:xfrm>
            <a:off x="838200" y="2159453"/>
            <a:ext cx="10515600" cy="743235"/>
          </a:xfrm>
        </p:spPr>
        <p:txBody>
          <a:bodyPr>
            <a:normAutofit fontScale="90000"/>
          </a:bodyPr>
          <a:lstStyle/>
          <a:p>
            <a:r>
              <a:rPr lang="en-US" dirty="0">
                <a:solidFill>
                  <a:schemeClr val="accent1">
                    <a:lumMod val="50000"/>
                  </a:schemeClr>
                </a:solidFill>
                <a:latin typeface="Gill Sans "/>
              </a:rPr>
              <a:t>Where are the limits of womanhood?</a:t>
            </a:r>
            <a:br>
              <a:rPr lang="cs-CZ" dirty="0">
                <a:solidFill>
                  <a:schemeClr val="accent1">
                    <a:lumMod val="50000"/>
                  </a:schemeClr>
                </a:solidFill>
                <a:latin typeface="Gill Sans "/>
              </a:rPr>
            </a:br>
            <a:endParaRPr lang="cs-CZ" dirty="0"/>
          </a:p>
        </p:txBody>
      </p:sp>
      <p:sp>
        <p:nvSpPr>
          <p:cNvPr id="3" name="Zástupný symbol pro obsah 2"/>
          <p:cNvSpPr>
            <a:spLocks noGrp="1"/>
          </p:cNvSpPr>
          <p:nvPr>
            <p:ph idx="1"/>
          </p:nvPr>
        </p:nvSpPr>
        <p:spPr>
          <a:xfrm>
            <a:off x="838200" y="2668772"/>
            <a:ext cx="10515600" cy="3508190"/>
          </a:xfrm>
        </p:spPr>
        <p:txBody>
          <a:bodyPr/>
          <a:lstStyle/>
          <a:p>
            <a:r>
              <a:rPr lang="cs-CZ" dirty="0" err="1">
                <a:solidFill>
                  <a:schemeClr val="accent1">
                    <a:lumMod val="50000"/>
                  </a:schemeClr>
                </a:solidFill>
                <a:latin typeface="Gill Sans "/>
              </a:rPr>
              <a:t>The</a:t>
            </a:r>
            <a:r>
              <a:rPr lang="cs-CZ" dirty="0">
                <a:solidFill>
                  <a:schemeClr val="accent1">
                    <a:lumMod val="50000"/>
                  </a:schemeClr>
                </a:solidFill>
                <a:latin typeface="Gill Sans "/>
              </a:rPr>
              <a:t> story </a:t>
            </a:r>
            <a:r>
              <a:rPr lang="cs-CZ" dirty="0" err="1">
                <a:solidFill>
                  <a:schemeClr val="accent1">
                    <a:lumMod val="50000"/>
                  </a:schemeClr>
                </a:solidFill>
                <a:latin typeface="Gill Sans "/>
              </a:rPr>
              <a:t>of</a:t>
            </a:r>
            <a:r>
              <a:rPr lang="cs-CZ" dirty="0">
                <a:solidFill>
                  <a:schemeClr val="accent1">
                    <a:lumMod val="50000"/>
                  </a:schemeClr>
                </a:solidFill>
                <a:latin typeface="Gill Sans "/>
              </a:rPr>
              <a:t> </a:t>
            </a:r>
            <a:r>
              <a:rPr lang="cs-CZ" dirty="0" err="1">
                <a:solidFill>
                  <a:schemeClr val="accent1">
                    <a:lumMod val="50000"/>
                  </a:schemeClr>
                </a:solidFill>
                <a:latin typeface="Gill Sans "/>
              </a:rPr>
              <a:t>Caster</a:t>
            </a:r>
            <a:r>
              <a:rPr lang="cs-CZ" dirty="0">
                <a:solidFill>
                  <a:schemeClr val="accent1">
                    <a:lumMod val="50000"/>
                  </a:schemeClr>
                </a:solidFill>
                <a:latin typeface="Gill Sans "/>
              </a:rPr>
              <a:t> </a:t>
            </a:r>
            <a:r>
              <a:rPr lang="cs-CZ" dirty="0" err="1">
                <a:solidFill>
                  <a:schemeClr val="accent1">
                    <a:lumMod val="50000"/>
                  </a:schemeClr>
                </a:solidFill>
                <a:latin typeface="Gill Sans "/>
              </a:rPr>
              <a:t>Semenya</a:t>
            </a:r>
            <a:r>
              <a:rPr lang="cs-CZ" dirty="0">
                <a:solidFill>
                  <a:schemeClr val="accent1">
                    <a:lumMod val="50000"/>
                  </a:schemeClr>
                </a:solidFill>
                <a:latin typeface="Gill Sans "/>
              </a:rPr>
              <a:t> and </a:t>
            </a:r>
            <a:r>
              <a:rPr lang="cs-CZ" dirty="0" err="1">
                <a:solidFill>
                  <a:schemeClr val="accent1">
                    <a:lumMod val="50000"/>
                  </a:schemeClr>
                </a:solidFill>
                <a:latin typeface="Gill Sans "/>
              </a:rPr>
              <a:t>Dutee</a:t>
            </a:r>
            <a:r>
              <a:rPr lang="cs-CZ" dirty="0">
                <a:solidFill>
                  <a:schemeClr val="accent1">
                    <a:lumMod val="50000"/>
                  </a:schemeClr>
                </a:solidFill>
                <a:latin typeface="Gill Sans "/>
              </a:rPr>
              <a:t> </a:t>
            </a:r>
            <a:r>
              <a:rPr lang="cs-CZ" dirty="0" err="1">
                <a:solidFill>
                  <a:schemeClr val="accent1">
                    <a:lumMod val="50000"/>
                  </a:schemeClr>
                </a:solidFill>
                <a:latin typeface="Gill Sans "/>
              </a:rPr>
              <a:t>Chand</a:t>
            </a:r>
            <a:endParaRPr lang="cs-CZ" dirty="0">
              <a:solidFill>
                <a:schemeClr val="accent1">
                  <a:lumMod val="50000"/>
                </a:schemeClr>
              </a:solidFill>
              <a:latin typeface="Gill Sans "/>
            </a:endParaRPr>
          </a:p>
          <a:p>
            <a:r>
              <a:rPr lang="en-US" dirty="0">
                <a:solidFill>
                  <a:schemeClr val="accent1">
                    <a:lumMod val="50000"/>
                  </a:schemeClr>
                </a:solidFill>
                <a:latin typeface="Gill Sans "/>
              </a:rPr>
              <a:t>Will be allowed to women with </a:t>
            </a:r>
            <a:r>
              <a:rPr lang="en-US" dirty="0" err="1">
                <a:solidFill>
                  <a:schemeClr val="accent1">
                    <a:lumMod val="50000"/>
                  </a:schemeClr>
                </a:solidFill>
                <a:latin typeface="Gill Sans "/>
              </a:rPr>
              <a:t>hyperandrogenism</a:t>
            </a:r>
            <a:r>
              <a:rPr lang="en-US" dirty="0">
                <a:solidFill>
                  <a:schemeClr val="accent1">
                    <a:lumMod val="50000"/>
                  </a:schemeClr>
                </a:solidFill>
                <a:latin typeface="Gill Sans "/>
              </a:rPr>
              <a:t> compete with other women?</a:t>
            </a:r>
            <a:endParaRPr lang="cs-CZ" dirty="0">
              <a:solidFill>
                <a:schemeClr val="accent1">
                  <a:lumMod val="50000"/>
                </a:schemeClr>
              </a:solidFill>
              <a:latin typeface="Gill Sans "/>
            </a:endParaRPr>
          </a:p>
          <a:p>
            <a:r>
              <a:rPr lang="en-US" dirty="0">
                <a:solidFill>
                  <a:schemeClr val="accent1">
                    <a:lumMod val="50000"/>
                  </a:schemeClr>
                </a:solidFill>
                <a:latin typeface="Gill Sans "/>
              </a:rPr>
              <a:t>What do you think about the banning of Caster</a:t>
            </a:r>
            <a:r>
              <a:rPr lang="cs-CZ" dirty="0">
                <a:solidFill>
                  <a:schemeClr val="accent1">
                    <a:lumMod val="50000"/>
                  </a:schemeClr>
                </a:solidFill>
                <a:latin typeface="Gill Sans "/>
              </a:rPr>
              <a:t> Semenya </a:t>
            </a:r>
            <a:r>
              <a:rPr lang="en-US" dirty="0">
                <a:solidFill>
                  <a:schemeClr val="accent1">
                    <a:lumMod val="50000"/>
                  </a:schemeClr>
                </a:solidFill>
                <a:latin typeface="Gill Sans "/>
              </a:rPr>
              <a:t>at the 2019 DO</a:t>
            </a:r>
            <a:r>
              <a:rPr lang="cs-CZ" dirty="0">
                <a:solidFill>
                  <a:schemeClr val="accent1">
                    <a:lumMod val="50000"/>
                  </a:schemeClr>
                </a:solidFill>
                <a:latin typeface="Gill Sans "/>
              </a:rPr>
              <a:t>HA</a:t>
            </a:r>
            <a:r>
              <a:rPr lang="en-US" dirty="0">
                <a:solidFill>
                  <a:schemeClr val="accent1">
                    <a:lumMod val="50000"/>
                  </a:schemeClr>
                </a:solidFill>
                <a:latin typeface="Gill Sans "/>
              </a:rPr>
              <a:t> World Championship?</a:t>
            </a:r>
            <a:endParaRPr lang="cs-CZ" dirty="0">
              <a:solidFill>
                <a:schemeClr val="accent1">
                  <a:lumMod val="50000"/>
                </a:schemeClr>
              </a:solidFill>
              <a:latin typeface="Gill Sans "/>
            </a:endParaRPr>
          </a:p>
        </p:txBody>
      </p:sp>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Zaoblený obdélník 6"/>
          <p:cNvSpPr/>
          <p:nvPr/>
        </p:nvSpPr>
        <p:spPr>
          <a:xfrm>
            <a:off x="5411308" y="5097199"/>
            <a:ext cx="6220046" cy="149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Relevant</a:t>
            </a:r>
            <a:r>
              <a:rPr lang="cs-CZ" dirty="0"/>
              <a:t> article: </a:t>
            </a:r>
            <a:r>
              <a:rPr lang="en-US" dirty="0" err="1">
                <a:solidFill>
                  <a:schemeClr val="tx1"/>
                </a:solidFill>
              </a:rPr>
              <a:t>Camporesi</a:t>
            </a:r>
            <a:r>
              <a:rPr lang="en-US" dirty="0">
                <a:solidFill>
                  <a:schemeClr val="tx1"/>
                </a:solidFill>
              </a:rPr>
              <a:t>, S., &amp; Maugeri, P. (2010). </a:t>
            </a:r>
            <a:r>
              <a:rPr lang="en-US" i="1" dirty="0">
                <a:solidFill>
                  <a:schemeClr val="tx1"/>
                </a:solidFill>
              </a:rPr>
              <a:t>Caster </a:t>
            </a:r>
            <a:r>
              <a:rPr lang="en-US" i="1" dirty="0" err="1">
                <a:solidFill>
                  <a:schemeClr val="tx1"/>
                </a:solidFill>
              </a:rPr>
              <a:t>Semenya</a:t>
            </a:r>
            <a:r>
              <a:rPr lang="en-US" i="1" dirty="0">
                <a:solidFill>
                  <a:schemeClr val="tx1"/>
                </a:solidFill>
              </a:rPr>
              <a:t>: sport, categories and the creative role of ethics. </a:t>
            </a:r>
            <a:r>
              <a:rPr lang="cs-CZ" dirty="0" err="1">
                <a:solidFill>
                  <a:schemeClr val="tx1"/>
                </a:solidFill>
              </a:rPr>
              <a:t>Krech</a:t>
            </a:r>
            <a:r>
              <a:rPr lang="cs-CZ" dirty="0">
                <a:solidFill>
                  <a:schemeClr val="tx1"/>
                </a:solidFill>
              </a:rPr>
              <a:t>, M. (2016). </a:t>
            </a:r>
            <a:r>
              <a:rPr lang="en-US" dirty="0">
                <a:solidFill>
                  <a:schemeClr val="tx1"/>
                </a:solidFill>
              </a:rPr>
              <a:t>To Be a Woman in the World of Sport Global Regulation of the Gender Binary in Elite Athletics</a:t>
            </a:r>
            <a:r>
              <a:rPr lang="cs-CZ" dirty="0">
                <a:solidFill>
                  <a:schemeClr val="tx1"/>
                </a:solidFill>
              </a:rPr>
              <a:t>.</a:t>
            </a:r>
            <a:endParaRPr lang="cs-CZ" dirty="0"/>
          </a:p>
        </p:txBody>
      </p:sp>
      <p:sp>
        <p:nvSpPr>
          <p:cNvPr id="8" name="TextBox 7">
            <a:extLst>
              <a:ext uri="{FF2B5EF4-FFF2-40B4-BE49-F238E27FC236}">
                <a16:creationId xmlns:a16="http://schemas.microsoft.com/office/drawing/2014/main" id="{A0CA37AC-E424-4ACF-A107-F57D9C7185B2}"/>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87577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2038577"/>
            <a:ext cx="10807700" cy="1066800"/>
          </a:xfrm>
        </p:spPr>
        <p:txBody>
          <a:bodyPr>
            <a:normAutofit/>
          </a:bodyPr>
          <a:lstStyle/>
          <a:p>
            <a:r>
              <a:rPr lang="en-US" sz="3200" dirty="0">
                <a:solidFill>
                  <a:schemeClr val="accent1">
                    <a:lumMod val="50000"/>
                  </a:schemeClr>
                </a:solidFill>
                <a:latin typeface="Gill Sans "/>
              </a:rPr>
              <a:t>How </a:t>
            </a:r>
            <a:r>
              <a:rPr lang="cs-CZ" sz="3200" dirty="0" err="1">
                <a:solidFill>
                  <a:schemeClr val="accent1">
                    <a:lumMod val="50000"/>
                  </a:schemeClr>
                </a:solidFill>
                <a:latin typeface="Gill Sans "/>
              </a:rPr>
              <a:t>does</a:t>
            </a:r>
            <a:r>
              <a:rPr lang="cs-CZ" sz="3200" dirty="0">
                <a:solidFill>
                  <a:schemeClr val="accent1">
                    <a:lumMod val="50000"/>
                  </a:schemeClr>
                </a:solidFill>
                <a:latin typeface="Gill Sans "/>
              </a:rPr>
              <a:t> </a:t>
            </a:r>
            <a:r>
              <a:rPr lang="en-US" sz="3200" dirty="0">
                <a:solidFill>
                  <a:schemeClr val="accent1">
                    <a:lumMod val="50000"/>
                  </a:schemeClr>
                </a:solidFill>
                <a:latin typeface="Gill Sans "/>
              </a:rPr>
              <a:t>image affect the value of sports performance</a:t>
            </a:r>
            <a:r>
              <a:rPr lang="cs-CZ" sz="3200" dirty="0">
                <a:solidFill>
                  <a:schemeClr val="accent1">
                    <a:lumMod val="50000"/>
                  </a:schemeClr>
                </a:solidFill>
                <a:latin typeface="Gill Sans "/>
              </a:rPr>
              <a:t>?</a:t>
            </a:r>
          </a:p>
        </p:txBody>
      </p:sp>
      <p:sp>
        <p:nvSpPr>
          <p:cNvPr id="3" name="Zástupný symbol pro obsah 2"/>
          <p:cNvSpPr>
            <a:spLocks noGrp="1"/>
          </p:cNvSpPr>
          <p:nvPr>
            <p:ph idx="1"/>
          </p:nvPr>
        </p:nvSpPr>
        <p:spPr>
          <a:xfrm>
            <a:off x="546100" y="2984501"/>
            <a:ext cx="10807700" cy="1628781"/>
          </a:xfrm>
        </p:spPr>
        <p:txBody>
          <a:bodyPr/>
          <a:lstStyle/>
          <a:p>
            <a:r>
              <a:rPr lang="en-GB" dirty="0">
                <a:solidFill>
                  <a:schemeClr val="accent1">
                    <a:lumMod val="50000"/>
                  </a:schemeClr>
                </a:solidFill>
                <a:latin typeface="Gill Sans "/>
              </a:rPr>
              <a:t>S</a:t>
            </a:r>
            <a:r>
              <a:rPr lang="cs-CZ" dirty="0">
                <a:solidFill>
                  <a:schemeClr val="accent1">
                    <a:lumMod val="50000"/>
                  </a:schemeClr>
                </a:solidFill>
                <a:latin typeface="Gill Sans "/>
              </a:rPr>
              <a:t>tereotype in sport</a:t>
            </a:r>
          </a:p>
          <a:p>
            <a:r>
              <a:rPr lang="en-US" dirty="0">
                <a:solidFill>
                  <a:schemeClr val="accent1">
                    <a:lumMod val="50000"/>
                  </a:schemeClr>
                </a:solidFill>
                <a:latin typeface="Gill Sans "/>
              </a:rPr>
              <a:t>The impact of social constructions such as race and gender on the evaluation of offenses by athletes</a:t>
            </a:r>
            <a:endParaRPr lang="cs-CZ" dirty="0">
              <a:solidFill>
                <a:schemeClr val="accent1">
                  <a:lumMod val="50000"/>
                </a:schemeClr>
              </a:solidFill>
              <a:latin typeface="Gill Sans "/>
            </a:endParaRPr>
          </a:p>
          <a:p>
            <a:endParaRPr lang="en-US" dirty="0">
              <a:solidFill>
                <a:schemeClr val="accent1">
                  <a:lumMod val="50000"/>
                </a:schemeClr>
              </a:solidFill>
              <a:latin typeface="Gill Sans "/>
            </a:endParaRPr>
          </a:p>
        </p:txBody>
      </p:sp>
      <p:sp>
        <p:nvSpPr>
          <p:cNvPr id="4" name="Zaoblený obdélník 3"/>
          <p:cNvSpPr/>
          <p:nvPr/>
        </p:nvSpPr>
        <p:spPr>
          <a:xfrm>
            <a:off x="1222918" y="4921251"/>
            <a:ext cx="9693275" cy="13671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Relevant</a:t>
            </a:r>
            <a:r>
              <a:rPr lang="cs-CZ" dirty="0"/>
              <a:t> article: </a:t>
            </a:r>
            <a:r>
              <a:rPr lang="en-GB" dirty="0" err="1">
                <a:solidFill>
                  <a:schemeClr val="tx1"/>
                </a:solidFill>
              </a:rPr>
              <a:t>Beilock</a:t>
            </a:r>
            <a:r>
              <a:rPr lang="en-GB" dirty="0">
                <a:solidFill>
                  <a:schemeClr val="tx1"/>
                </a:solidFill>
              </a:rPr>
              <a:t>, S. L., &amp; McConnell, A. R. (2004). Stereotype Threat and Sport: Can Athletic Performance Be Threatened? </a:t>
            </a:r>
            <a:r>
              <a:rPr lang="en-GB" i="1" dirty="0">
                <a:solidFill>
                  <a:schemeClr val="tx1"/>
                </a:solidFill>
              </a:rPr>
              <a:t>Journal of Sport and Exercise Psychology</a:t>
            </a:r>
            <a:r>
              <a:rPr lang="en-GB" dirty="0">
                <a:solidFill>
                  <a:schemeClr val="tx1"/>
                </a:solidFill>
              </a:rPr>
              <a:t>, 26(4), 597–609. doi:10.1123/jsep.26.4.597</a:t>
            </a:r>
          </a:p>
          <a:p>
            <a:pPr algn="ctr"/>
            <a:endParaRPr lang="cs-CZ" dirty="0"/>
          </a:p>
        </p:txBody>
      </p:sp>
    </p:spTree>
    <p:extLst>
      <p:ext uri="{BB962C8B-B14F-4D97-AF65-F5344CB8AC3E}">
        <p14:creationId xmlns:p14="http://schemas.microsoft.com/office/powerpoint/2010/main" val="352958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1715546"/>
            <a:ext cx="10515600" cy="1918126"/>
          </a:xfrm>
        </p:spPr>
        <p:txBody>
          <a:bodyPr/>
          <a:lstStyle/>
          <a:p>
            <a:r>
              <a:rPr lang="cs-CZ" dirty="0">
                <a:solidFill>
                  <a:schemeClr val="accent1">
                    <a:lumMod val="50000"/>
                  </a:schemeClr>
                </a:solidFill>
              </a:rPr>
              <a:t>Religion</a:t>
            </a:r>
          </a:p>
        </p:txBody>
      </p:sp>
      <p:sp>
        <p:nvSpPr>
          <p:cNvPr id="3" name="Zástupný symbol pro obsah 2"/>
          <p:cNvSpPr>
            <a:spLocks noGrp="1"/>
          </p:cNvSpPr>
          <p:nvPr>
            <p:ph idx="1"/>
          </p:nvPr>
        </p:nvSpPr>
        <p:spPr>
          <a:xfrm>
            <a:off x="838200" y="3189767"/>
            <a:ext cx="10515600" cy="2987196"/>
          </a:xfrm>
        </p:spPr>
        <p:txBody>
          <a:bodyPr/>
          <a:lstStyle/>
          <a:p>
            <a:r>
              <a:rPr lang="cs-CZ" dirty="0">
                <a:solidFill>
                  <a:schemeClr val="accent1">
                    <a:lumMod val="50000"/>
                  </a:schemeClr>
                </a:solidFill>
              </a:rPr>
              <a:t>Religion </a:t>
            </a:r>
            <a:r>
              <a:rPr lang="cs-CZ" dirty="0" err="1">
                <a:solidFill>
                  <a:schemeClr val="accent1">
                    <a:lumMod val="50000"/>
                  </a:schemeClr>
                </a:solidFill>
              </a:rPr>
              <a:t>is</a:t>
            </a:r>
            <a:r>
              <a:rPr lang="cs-CZ" dirty="0">
                <a:solidFill>
                  <a:schemeClr val="accent1">
                    <a:lumMod val="50000"/>
                  </a:schemeClr>
                </a:solidFill>
              </a:rPr>
              <a:t> </a:t>
            </a:r>
            <a:r>
              <a:rPr lang="en-US" dirty="0">
                <a:solidFill>
                  <a:schemeClr val="accent1">
                    <a:lumMod val="50000"/>
                  </a:schemeClr>
                </a:solidFill>
              </a:rPr>
              <a:t>a unified system of beliefs and practices relative to sacred things, that is to say things set apart and forbidden - beliefs and practices which unite into one single moral community called a church, all those who adhere to them</a:t>
            </a:r>
            <a:r>
              <a:rPr lang="cs-CZ" dirty="0">
                <a:solidFill>
                  <a:schemeClr val="accent1">
                    <a:lumMod val="50000"/>
                  </a:schemeClr>
                </a:solidFill>
              </a:rPr>
              <a:t> (Emil Durkheim).</a:t>
            </a:r>
          </a:p>
        </p:txBody>
      </p:sp>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8" name="Zaoblený obdélník 7"/>
          <p:cNvSpPr/>
          <p:nvPr/>
        </p:nvSpPr>
        <p:spPr>
          <a:xfrm>
            <a:off x="3009900" y="5189851"/>
            <a:ext cx="7829549"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Relevant</a:t>
            </a:r>
            <a:r>
              <a:rPr lang="cs-CZ" dirty="0"/>
              <a:t> article: </a:t>
            </a:r>
            <a:r>
              <a:rPr lang="en-US" dirty="0" err="1">
                <a:solidFill>
                  <a:schemeClr val="tx1"/>
                </a:solidFill>
              </a:rPr>
              <a:t>Agergaard</a:t>
            </a:r>
            <a:r>
              <a:rPr lang="en-US" dirty="0">
                <a:solidFill>
                  <a:schemeClr val="tx1"/>
                </a:solidFill>
              </a:rPr>
              <a:t>, S. (2015). </a:t>
            </a:r>
            <a:r>
              <a:rPr lang="en-US" i="1" dirty="0">
                <a:solidFill>
                  <a:schemeClr val="tx1"/>
                </a:solidFill>
              </a:rPr>
              <a:t>Religious culture as a barrier? A counter-narrative of Danish Muslim girls’ participation in sports. Qualitative Research in Sport, Exercise and Health, 8(2), 213–224.</a:t>
            </a:r>
            <a:r>
              <a:rPr lang="en-US" dirty="0">
                <a:solidFill>
                  <a:schemeClr val="tx1"/>
                </a:solidFill>
              </a:rPr>
              <a:t> doi:10.1080/2159676x.2015.1121914</a:t>
            </a:r>
            <a:endParaRPr lang="cs-CZ" dirty="0"/>
          </a:p>
        </p:txBody>
      </p:sp>
      <p:sp>
        <p:nvSpPr>
          <p:cNvPr id="9" name="TextBox 8">
            <a:extLst>
              <a:ext uri="{FF2B5EF4-FFF2-40B4-BE49-F238E27FC236}">
                <a16:creationId xmlns:a16="http://schemas.microsoft.com/office/drawing/2014/main" id="{C65CB321-AD3D-4248-82E7-38862E41746C}"/>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63874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2013249"/>
            <a:ext cx="10807700" cy="836132"/>
          </a:xfrm>
        </p:spPr>
        <p:txBody>
          <a:bodyPr>
            <a:normAutofit/>
          </a:bodyPr>
          <a:lstStyle/>
          <a:p>
            <a:r>
              <a:rPr lang="cs-CZ" sz="3200" dirty="0">
                <a:solidFill>
                  <a:schemeClr val="accent1">
                    <a:lumMod val="50000"/>
                  </a:schemeClr>
                </a:solidFill>
                <a:latin typeface="Gill Sans "/>
              </a:rPr>
              <a:t>Religion</a:t>
            </a:r>
          </a:p>
        </p:txBody>
      </p:sp>
      <p:sp>
        <p:nvSpPr>
          <p:cNvPr id="3" name="Zástupný symbol pro obsah 2"/>
          <p:cNvSpPr>
            <a:spLocks noGrp="1"/>
          </p:cNvSpPr>
          <p:nvPr>
            <p:ph idx="1"/>
          </p:nvPr>
        </p:nvSpPr>
        <p:spPr>
          <a:xfrm>
            <a:off x="546100" y="2860675"/>
            <a:ext cx="10807700" cy="3997326"/>
          </a:xfrm>
        </p:spPr>
        <p:txBody>
          <a:bodyPr/>
          <a:lstStyle/>
          <a:p>
            <a:r>
              <a:rPr lang="en-US" dirty="0">
                <a:solidFill>
                  <a:schemeClr val="accent1">
                    <a:lumMod val="50000"/>
                  </a:schemeClr>
                </a:solidFill>
                <a:latin typeface="Gill Sans "/>
              </a:rPr>
              <a:t>Religion and sport have a lot in common - both can divide society as well as unite.</a:t>
            </a:r>
            <a:endParaRPr lang="cs-CZ" dirty="0">
              <a:solidFill>
                <a:schemeClr val="accent1">
                  <a:lumMod val="50000"/>
                </a:schemeClr>
              </a:solidFill>
              <a:latin typeface="Gill Sans "/>
            </a:endParaRPr>
          </a:p>
          <a:p>
            <a:r>
              <a:rPr lang="en-US" dirty="0">
                <a:solidFill>
                  <a:schemeClr val="accent1">
                    <a:lumMod val="50000"/>
                  </a:schemeClr>
                </a:solidFill>
                <a:latin typeface="Gill Sans "/>
              </a:rPr>
              <a:t>The historical heritage of the ancient Olympics</a:t>
            </a:r>
            <a:r>
              <a:rPr lang="cs-CZ" dirty="0">
                <a:solidFill>
                  <a:schemeClr val="accent1">
                    <a:lumMod val="50000"/>
                  </a:schemeClr>
                </a:solidFill>
                <a:latin typeface="Gill Sans "/>
              </a:rPr>
              <a:t> Game</a:t>
            </a:r>
            <a:r>
              <a:rPr lang="en-US" dirty="0">
                <a:solidFill>
                  <a:schemeClr val="accent1">
                    <a:lumMod val="50000"/>
                  </a:schemeClr>
                </a:solidFill>
                <a:latin typeface="Gill Sans "/>
              </a:rPr>
              <a:t> for today.</a:t>
            </a:r>
            <a:endParaRPr lang="cs-CZ" dirty="0">
              <a:solidFill>
                <a:schemeClr val="accent1">
                  <a:lumMod val="50000"/>
                </a:schemeClr>
              </a:solidFill>
              <a:latin typeface="Gill Sans "/>
            </a:endParaRPr>
          </a:p>
          <a:p>
            <a:r>
              <a:rPr lang="en-US" dirty="0">
                <a:solidFill>
                  <a:schemeClr val="accent1">
                    <a:lumMod val="50000"/>
                  </a:schemeClr>
                </a:solidFill>
                <a:latin typeface="Gill Sans "/>
              </a:rPr>
              <a:t>Superstition and rituals </a:t>
            </a:r>
            <a:r>
              <a:rPr lang="cs-CZ" dirty="0">
                <a:solidFill>
                  <a:schemeClr val="accent1">
                    <a:lumMod val="50000"/>
                  </a:schemeClr>
                </a:solidFill>
                <a:latin typeface="Gill Sans "/>
              </a:rPr>
              <a:t>-</a:t>
            </a:r>
            <a:r>
              <a:rPr lang="en-US" dirty="0">
                <a:solidFill>
                  <a:schemeClr val="accent1">
                    <a:lumMod val="50000"/>
                  </a:schemeClr>
                </a:solidFill>
                <a:latin typeface="Gill Sans "/>
              </a:rPr>
              <a:t> influence on sport well</a:t>
            </a:r>
            <a:r>
              <a:rPr lang="cs-CZ" dirty="0">
                <a:solidFill>
                  <a:schemeClr val="accent1">
                    <a:lumMod val="50000"/>
                  </a:schemeClr>
                </a:solidFill>
                <a:latin typeface="Gill Sans "/>
              </a:rPr>
              <a:t>-</a:t>
            </a:r>
            <a:r>
              <a:rPr lang="en-US" dirty="0">
                <a:solidFill>
                  <a:schemeClr val="accent1">
                    <a:lumMod val="50000"/>
                  </a:schemeClr>
                </a:solidFill>
                <a:latin typeface="Gill Sans "/>
              </a:rPr>
              <a:t>being</a:t>
            </a:r>
            <a:endParaRPr lang="cs-CZ" dirty="0">
              <a:solidFill>
                <a:schemeClr val="accent1">
                  <a:lumMod val="50000"/>
                </a:schemeClr>
              </a:solidFill>
              <a:latin typeface="Gill Sans "/>
            </a:endParaRPr>
          </a:p>
          <a:p>
            <a:r>
              <a:rPr lang="cs-CZ" dirty="0">
                <a:solidFill>
                  <a:schemeClr val="accent1">
                    <a:lumMod val="50000"/>
                  </a:schemeClr>
                </a:solidFill>
                <a:latin typeface="Gill Sans "/>
              </a:rPr>
              <a:t>SELF-IDENTIFICATION (TEAM)</a:t>
            </a:r>
          </a:p>
          <a:p>
            <a:endParaRPr lang="cs-CZ" dirty="0">
              <a:solidFill>
                <a:schemeClr val="accent1">
                  <a:lumMod val="50000"/>
                </a:schemeClr>
              </a:solidFill>
              <a:latin typeface="Gill Sans "/>
            </a:endParaRPr>
          </a:p>
        </p:txBody>
      </p:sp>
      <p:sp>
        <p:nvSpPr>
          <p:cNvPr id="8" name="Zaoblený obdélník 7"/>
          <p:cNvSpPr/>
          <p:nvPr/>
        </p:nvSpPr>
        <p:spPr>
          <a:xfrm>
            <a:off x="5750442" y="5263254"/>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Relevant</a:t>
            </a:r>
            <a:r>
              <a:rPr lang="cs-CZ" dirty="0"/>
              <a:t> article: </a:t>
            </a:r>
            <a:r>
              <a:rPr lang="cs-CZ" dirty="0">
                <a:solidFill>
                  <a:schemeClr val="tx1"/>
                </a:solidFill>
              </a:rPr>
              <a:t>Mael, </a:t>
            </a:r>
            <a:r>
              <a:rPr lang="en-US" dirty="0">
                <a:solidFill>
                  <a:schemeClr val="tx1"/>
                </a:solidFill>
              </a:rPr>
              <a:t>F</a:t>
            </a:r>
            <a:r>
              <a:rPr lang="cs-CZ" dirty="0">
                <a:solidFill>
                  <a:schemeClr val="tx1"/>
                </a:solidFill>
              </a:rPr>
              <a:t>,</a:t>
            </a:r>
            <a:r>
              <a:rPr lang="en-US" dirty="0">
                <a:solidFill>
                  <a:schemeClr val="tx1"/>
                </a:solidFill>
              </a:rPr>
              <a:t> A.</a:t>
            </a:r>
            <a:r>
              <a:rPr lang="cs-CZ" dirty="0">
                <a:solidFill>
                  <a:schemeClr val="tx1"/>
                </a:solidFill>
              </a:rPr>
              <a:t>, &amp;</a:t>
            </a:r>
            <a:r>
              <a:rPr lang="en-US" dirty="0">
                <a:solidFill>
                  <a:schemeClr val="tx1"/>
                </a:solidFill>
              </a:rPr>
              <a:t>  A</a:t>
            </a:r>
            <a:r>
              <a:rPr lang="cs-CZ" dirty="0" err="1">
                <a:solidFill>
                  <a:schemeClr val="tx1"/>
                </a:solidFill>
              </a:rPr>
              <a:t>shforth</a:t>
            </a:r>
            <a:r>
              <a:rPr lang="cs-CZ" dirty="0">
                <a:solidFill>
                  <a:schemeClr val="tx1"/>
                </a:solidFill>
              </a:rPr>
              <a:t>., B. A. (2001)</a:t>
            </a:r>
            <a:r>
              <a:rPr lang="en-US" dirty="0">
                <a:solidFill>
                  <a:schemeClr val="tx1"/>
                </a:solidFill>
              </a:rPr>
              <a:t> Identification in Work, War, Sports, and</a:t>
            </a:r>
            <a:r>
              <a:rPr lang="cs-CZ" dirty="0">
                <a:solidFill>
                  <a:schemeClr val="tx1"/>
                </a:solidFill>
              </a:rPr>
              <a:t> </a:t>
            </a:r>
            <a:r>
              <a:rPr lang="en-US" dirty="0">
                <a:solidFill>
                  <a:schemeClr val="tx1"/>
                </a:solidFill>
              </a:rPr>
              <a:t>Religion: Contrasting the Benefits and Risks</a:t>
            </a:r>
            <a:r>
              <a:rPr lang="cs-CZ" dirty="0">
                <a:solidFill>
                  <a:schemeClr val="tx1"/>
                </a:solidFill>
              </a:rPr>
              <a:t>. </a:t>
            </a:r>
            <a:endParaRPr lang="cs-CZ" dirty="0"/>
          </a:p>
        </p:txBody>
      </p:sp>
    </p:spTree>
    <p:extLst>
      <p:ext uri="{BB962C8B-B14F-4D97-AF65-F5344CB8AC3E}">
        <p14:creationId xmlns:p14="http://schemas.microsoft.com/office/powerpoint/2010/main" val="207221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1935790"/>
            <a:ext cx="10515600" cy="1127051"/>
          </a:xfrm>
        </p:spPr>
        <p:txBody>
          <a:bodyPr/>
          <a:lstStyle/>
          <a:p>
            <a:r>
              <a:rPr lang="cs-CZ" dirty="0">
                <a:solidFill>
                  <a:schemeClr val="accent1">
                    <a:lumMod val="50000"/>
                  </a:schemeClr>
                </a:solidFill>
              </a:rPr>
              <a:t>Age</a:t>
            </a:r>
          </a:p>
        </p:txBody>
      </p:sp>
      <p:sp>
        <p:nvSpPr>
          <p:cNvPr id="3" name="Zástupný symbol pro obsah 2"/>
          <p:cNvSpPr>
            <a:spLocks noGrp="1"/>
          </p:cNvSpPr>
          <p:nvPr>
            <p:ph idx="1"/>
          </p:nvPr>
        </p:nvSpPr>
        <p:spPr>
          <a:xfrm>
            <a:off x="838200" y="2977115"/>
            <a:ext cx="10515600" cy="3199847"/>
          </a:xfrm>
        </p:spPr>
        <p:txBody>
          <a:bodyPr/>
          <a:lstStyle/>
          <a:p>
            <a:r>
              <a:rPr lang="en-US" dirty="0">
                <a:solidFill>
                  <a:schemeClr val="accent1">
                    <a:lumMod val="50000"/>
                  </a:schemeClr>
                </a:solidFill>
              </a:rPr>
              <a:t>a period of human life, measured by years from birth, usually marked by a certain stage or degree of mental or physical development and involving legal responsibility and capacity</a:t>
            </a:r>
            <a:r>
              <a:rPr lang="cs-CZ" dirty="0">
                <a:solidFill>
                  <a:schemeClr val="accent1">
                    <a:lumMod val="50000"/>
                  </a:schemeClr>
                </a:solidFill>
              </a:rPr>
              <a:t>.</a:t>
            </a:r>
          </a:p>
        </p:txBody>
      </p:sp>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TextBox 6">
            <a:extLst>
              <a:ext uri="{FF2B5EF4-FFF2-40B4-BE49-F238E27FC236}">
                <a16:creationId xmlns:a16="http://schemas.microsoft.com/office/drawing/2014/main" id="{02BB4581-2C34-4D73-A9CD-F047662B18C3}"/>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58350109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1154</Words>
  <Application>Microsoft Office PowerPoint</Application>
  <PresentationFormat>Widescreen</PresentationFormat>
  <Paragraphs>157</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Gill Sans </vt:lpstr>
      <vt:lpstr>GillSans</vt:lpstr>
      <vt:lpstr>Motiv Office</vt:lpstr>
      <vt:lpstr>PowerPoint Presentation</vt:lpstr>
      <vt:lpstr>PowerPoint Presentation</vt:lpstr>
      <vt:lpstr>Gender</vt:lpstr>
      <vt:lpstr>Task 1: </vt:lpstr>
      <vt:lpstr>Where are the limits of womanhood? </vt:lpstr>
      <vt:lpstr>How does image affect the value of sports performance?</vt:lpstr>
      <vt:lpstr>Religion</vt:lpstr>
      <vt:lpstr>Religion</vt:lpstr>
      <vt:lpstr>Age</vt:lpstr>
      <vt:lpstr>Age </vt:lpstr>
      <vt:lpstr>Socio-economic background</vt:lpstr>
      <vt:lpstr>Race</vt:lpstr>
      <vt:lpstr>Race</vt:lpstr>
      <vt:lpstr>On the edge of another era</vt:lpstr>
      <vt:lpstr>PowerPoint Presentation</vt:lpstr>
      <vt:lpstr>PowerPoint Presentation</vt:lpstr>
    </vt:vector>
  </TitlesOfParts>
  <Company>UP Olomouc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Home</dc:creator>
  <cp:lastModifiedBy>RYALL, Emily (Dr)</cp:lastModifiedBy>
  <cp:revision>45</cp:revision>
  <dcterms:created xsi:type="dcterms:W3CDTF">2019-09-25T11:36:18Z</dcterms:created>
  <dcterms:modified xsi:type="dcterms:W3CDTF">2019-10-29T11:08:14Z</dcterms:modified>
</cp:coreProperties>
</file>