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56" r:id="rId5"/>
    <p:sldId id="257"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p:scale>
          <a:sx n="84" d="100"/>
          <a:sy n="84" d="100"/>
        </p:scale>
        <p:origin x="-9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78B52A-652C-4B42-96ED-8CEAB7A5C6C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D0D7C0DF-7AEF-423A-A73D-CE72FD77F277}">
      <dgm:prSet phldrT="[Text]"/>
      <dgm:spPr/>
      <dgm:t>
        <a:bodyPr/>
        <a:lstStyle/>
        <a:p>
          <a:r>
            <a:rPr lang="ro-RO"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eficacitate</a:t>
          </a:r>
          <a:endParaRPr lang="en-US" dirty="0">
            <a:solidFill>
              <a:schemeClr val="accent1">
                <a:lumMod val="50000"/>
              </a:schemeClr>
            </a:solidFill>
          </a:endParaRPr>
        </a:p>
      </dgm:t>
    </dgm:pt>
    <dgm:pt modelId="{F59D9430-3304-4A4D-9414-802FA6744680}" type="parTrans" cxnId="{50E0AC06-CFC1-4FD7-A483-3FD2B789255F}">
      <dgm:prSet/>
      <dgm:spPr/>
      <dgm:t>
        <a:bodyPr/>
        <a:lstStyle/>
        <a:p>
          <a:endParaRPr lang="en-US">
            <a:solidFill>
              <a:schemeClr val="accent1">
                <a:lumMod val="50000"/>
              </a:schemeClr>
            </a:solidFill>
          </a:endParaRPr>
        </a:p>
      </dgm:t>
    </dgm:pt>
    <dgm:pt modelId="{D3535CEC-675B-4ED1-BF25-082AC9EC227C}" type="sibTrans" cxnId="{50E0AC06-CFC1-4FD7-A483-3FD2B789255F}">
      <dgm:prSet/>
      <dgm:spPr/>
      <dgm:t>
        <a:bodyPr/>
        <a:lstStyle/>
        <a:p>
          <a:endParaRPr lang="en-US">
            <a:solidFill>
              <a:schemeClr val="accent1">
                <a:lumMod val="50000"/>
              </a:schemeClr>
            </a:solidFill>
          </a:endParaRPr>
        </a:p>
      </dgm:t>
    </dgm:pt>
    <dgm:pt modelId="{DBAA86E0-CFAC-48FC-9100-364BAA269E37}">
      <dgm:prSet phldrT="[Text]"/>
      <dgm:spPr/>
      <dgm:t>
        <a:bodyPr/>
        <a:lstStyle/>
        <a:p>
          <a:r>
            <a:rPr lang="ro-RO"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răspundere</a:t>
          </a:r>
          <a:endParaRPr lang="en-US" dirty="0">
            <a:solidFill>
              <a:schemeClr val="accent1">
                <a:lumMod val="50000"/>
              </a:schemeClr>
            </a:solidFill>
          </a:endParaRPr>
        </a:p>
      </dgm:t>
    </dgm:pt>
    <dgm:pt modelId="{3A1B7998-244B-4D3E-A9D7-F3C6095BEE84}" type="parTrans" cxnId="{6C25CB5D-64DA-43B4-9922-B2AB82C95425}">
      <dgm:prSet/>
      <dgm:spPr/>
      <dgm:t>
        <a:bodyPr/>
        <a:lstStyle/>
        <a:p>
          <a:endParaRPr lang="en-US">
            <a:solidFill>
              <a:schemeClr val="accent1">
                <a:lumMod val="50000"/>
              </a:schemeClr>
            </a:solidFill>
          </a:endParaRPr>
        </a:p>
      </dgm:t>
    </dgm:pt>
    <dgm:pt modelId="{913E20D9-2386-4B84-A2DD-CB8C9E23DDED}" type="sibTrans" cxnId="{6C25CB5D-64DA-43B4-9922-B2AB82C95425}">
      <dgm:prSet/>
      <dgm:spPr/>
      <dgm:t>
        <a:bodyPr/>
        <a:lstStyle/>
        <a:p>
          <a:endParaRPr lang="en-US">
            <a:solidFill>
              <a:schemeClr val="accent1">
                <a:lumMod val="50000"/>
              </a:schemeClr>
            </a:solidFill>
          </a:endParaRPr>
        </a:p>
      </dgm:t>
    </dgm:pt>
    <dgm:pt modelId="{B4BC6ED2-2F87-4CDB-BCEE-034A96532306}">
      <dgm:prSet phldrT="[Text]"/>
      <dgm:spPr/>
      <dgm:t>
        <a:bodyPr/>
        <a:lstStyle/>
        <a:p>
          <a:r>
            <a:rPr lang="ro-RO"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transparență</a:t>
          </a:r>
          <a:endParaRPr lang="en-US" dirty="0">
            <a:solidFill>
              <a:schemeClr val="accent1">
                <a:lumMod val="50000"/>
              </a:schemeClr>
            </a:solidFill>
          </a:endParaRPr>
        </a:p>
      </dgm:t>
    </dgm:pt>
    <dgm:pt modelId="{F466ECC7-5962-44AA-BA52-F3F150D14F1A}" type="parTrans" cxnId="{EE9F516B-802F-4DEA-8170-44FD912E5FF0}">
      <dgm:prSet/>
      <dgm:spPr/>
      <dgm:t>
        <a:bodyPr/>
        <a:lstStyle/>
        <a:p>
          <a:endParaRPr lang="en-US">
            <a:solidFill>
              <a:schemeClr val="accent1">
                <a:lumMod val="50000"/>
              </a:schemeClr>
            </a:solidFill>
          </a:endParaRPr>
        </a:p>
      </dgm:t>
    </dgm:pt>
    <dgm:pt modelId="{7CDB85C4-4802-4C15-96E8-DD0928C4BB80}" type="sibTrans" cxnId="{EE9F516B-802F-4DEA-8170-44FD912E5FF0}">
      <dgm:prSet/>
      <dgm:spPr/>
      <dgm:t>
        <a:bodyPr/>
        <a:lstStyle/>
        <a:p>
          <a:endParaRPr lang="en-US">
            <a:solidFill>
              <a:schemeClr val="accent1">
                <a:lumMod val="50000"/>
              </a:schemeClr>
            </a:solidFill>
          </a:endParaRPr>
        </a:p>
      </dgm:t>
    </dgm:pt>
    <dgm:pt modelId="{6CC72E2E-8ECF-46E5-A1D0-2AFE837D4ADC}">
      <dgm:prSet phldrT="[Text]"/>
      <dgm:spPr/>
      <dgm:t>
        <a:bodyPr/>
        <a:lstStyle/>
        <a:p>
          <a:r>
            <a:rPr lang="ro-RO"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echitate</a:t>
          </a:r>
          <a:endParaRPr lang="en-US" dirty="0">
            <a:solidFill>
              <a:schemeClr val="accent1">
                <a:lumMod val="50000"/>
              </a:schemeClr>
            </a:solidFill>
          </a:endParaRPr>
        </a:p>
      </dgm:t>
    </dgm:pt>
    <dgm:pt modelId="{CE56C254-099B-4DF0-8623-88CCAA1BE486}" type="parTrans" cxnId="{93AFFB5B-EB73-4671-BBD4-CB6DCED241ED}">
      <dgm:prSet/>
      <dgm:spPr/>
      <dgm:t>
        <a:bodyPr/>
        <a:lstStyle/>
        <a:p>
          <a:endParaRPr lang="en-US">
            <a:solidFill>
              <a:schemeClr val="accent1">
                <a:lumMod val="50000"/>
              </a:schemeClr>
            </a:solidFill>
          </a:endParaRPr>
        </a:p>
      </dgm:t>
    </dgm:pt>
    <dgm:pt modelId="{233C87CE-434C-41A7-8B9C-7BD68FC45103}" type="sibTrans" cxnId="{93AFFB5B-EB73-4671-BBD4-CB6DCED241ED}">
      <dgm:prSet/>
      <dgm:spPr/>
      <dgm:t>
        <a:bodyPr/>
        <a:lstStyle/>
        <a:p>
          <a:endParaRPr lang="en-US">
            <a:solidFill>
              <a:schemeClr val="accent1">
                <a:lumMod val="50000"/>
              </a:schemeClr>
            </a:solidFill>
          </a:endParaRPr>
        </a:p>
      </dgm:t>
    </dgm:pt>
    <dgm:pt modelId="{7CC09F26-F42B-4AEB-A3EA-EB8D6D273FBA}">
      <dgm:prSet phldrT="[Text]"/>
      <dgm:spPr/>
      <dgm:t>
        <a:bodyPr/>
        <a:lstStyle/>
        <a:p>
          <a:r>
            <a:rPr lang="ro-RO"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democrație</a:t>
          </a:r>
          <a:endParaRPr lang="en-US" dirty="0">
            <a:solidFill>
              <a:schemeClr val="accent1">
                <a:lumMod val="50000"/>
              </a:schemeClr>
            </a:solidFill>
          </a:endParaRPr>
        </a:p>
      </dgm:t>
    </dgm:pt>
    <dgm:pt modelId="{F39D502E-53B8-4987-AF9F-D3D1E880B066}" type="parTrans" cxnId="{C0E621FD-4AA6-444B-8747-E2257EBB12EC}">
      <dgm:prSet/>
      <dgm:spPr/>
      <dgm:t>
        <a:bodyPr/>
        <a:lstStyle/>
        <a:p>
          <a:endParaRPr lang="en-US">
            <a:solidFill>
              <a:schemeClr val="accent1">
                <a:lumMod val="50000"/>
              </a:schemeClr>
            </a:solidFill>
          </a:endParaRPr>
        </a:p>
      </dgm:t>
    </dgm:pt>
    <dgm:pt modelId="{8A5DD740-8C34-442B-884D-0191CDA3509E}" type="sibTrans" cxnId="{C0E621FD-4AA6-444B-8747-E2257EBB12EC}">
      <dgm:prSet/>
      <dgm:spPr/>
      <dgm:t>
        <a:bodyPr/>
        <a:lstStyle/>
        <a:p>
          <a:endParaRPr lang="en-US">
            <a:solidFill>
              <a:schemeClr val="accent1">
                <a:lumMod val="50000"/>
              </a:schemeClr>
            </a:solidFill>
          </a:endParaRPr>
        </a:p>
      </dgm:t>
    </dgm:pt>
    <dgm:pt modelId="{66CD554F-5E9B-4B0D-8F90-FCF186CA2EDF}">
      <dgm:prSet phldrT="[Text]"/>
      <dgm:spPr/>
      <dgm:t>
        <a:bodyPr/>
        <a:lstStyle/>
        <a:p>
          <a:r>
            <a:rPr lang="ro-RO"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responsabilitate</a:t>
          </a:r>
          <a:endParaRPr lang="en-US" dirty="0">
            <a:solidFill>
              <a:schemeClr val="accent1">
                <a:lumMod val="50000"/>
              </a:schemeClr>
            </a:solidFill>
          </a:endParaRPr>
        </a:p>
      </dgm:t>
    </dgm:pt>
    <dgm:pt modelId="{DAA73331-EF4C-4CC0-A52B-BBF3C64C6A14}" type="parTrans" cxnId="{3A934444-A980-4985-9864-892B199C84F3}">
      <dgm:prSet/>
      <dgm:spPr/>
      <dgm:t>
        <a:bodyPr/>
        <a:lstStyle/>
        <a:p>
          <a:endParaRPr lang="en-US">
            <a:solidFill>
              <a:schemeClr val="accent1">
                <a:lumMod val="50000"/>
              </a:schemeClr>
            </a:solidFill>
          </a:endParaRPr>
        </a:p>
      </dgm:t>
    </dgm:pt>
    <dgm:pt modelId="{7706F6BC-F4B0-4179-BA43-D42BD8DD2665}" type="sibTrans" cxnId="{3A934444-A980-4985-9864-892B199C84F3}">
      <dgm:prSet/>
      <dgm:spPr/>
      <dgm:t>
        <a:bodyPr/>
        <a:lstStyle/>
        <a:p>
          <a:endParaRPr lang="en-US">
            <a:solidFill>
              <a:schemeClr val="accent1">
                <a:lumMod val="50000"/>
              </a:schemeClr>
            </a:solidFill>
          </a:endParaRPr>
        </a:p>
      </dgm:t>
    </dgm:pt>
    <dgm:pt modelId="{AB13A2D3-247E-4D17-A345-0E62E56DB68B}">
      <dgm:prSet phldrT="[Text]"/>
      <dgm:spPr/>
      <dgm:t>
        <a:bodyPr/>
        <a:lstStyle/>
        <a:p>
          <a:r>
            <a:rPr lang="ro-RO"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eficiență</a:t>
          </a:r>
          <a:endParaRPr lang="en-US" dirty="0">
            <a:solidFill>
              <a:schemeClr val="accent1">
                <a:lumMod val="50000"/>
              </a:schemeClr>
            </a:solidFill>
          </a:endParaRPr>
        </a:p>
      </dgm:t>
    </dgm:pt>
    <dgm:pt modelId="{6348FDBA-0B53-4E58-9781-FC452E30DCCA}" type="parTrans" cxnId="{FBF862C2-E572-44E0-8B40-D281F1C0E52D}">
      <dgm:prSet/>
      <dgm:spPr/>
      <dgm:t>
        <a:bodyPr/>
        <a:lstStyle/>
        <a:p>
          <a:endParaRPr lang="en-US">
            <a:solidFill>
              <a:schemeClr val="accent1">
                <a:lumMod val="50000"/>
              </a:schemeClr>
            </a:solidFill>
          </a:endParaRPr>
        </a:p>
      </dgm:t>
    </dgm:pt>
    <dgm:pt modelId="{1EDB4323-A8FB-4339-89D4-4EF170C355AC}" type="sibTrans" cxnId="{FBF862C2-E572-44E0-8B40-D281F1C0E52D}">
      <dgm:prSet/>
      <dgm:spPr/>
      <dgm:t>
        <a:bodyPr/>
        <a:lstStyle/>
        <a:p>
          <a:endParaRPr lang="en-US">
            <a:solidFill>
              <a:schemeClr val="accent1">
                <a:lumMod val="50000"/>
              </a:schemeClr>
            </a:solidFill>
          </a:endParaRPr>
        </a:p>
      </dgm:t>
    </dgm:pt>
    <dgm:pt modelId="{4AC5E61C-4FFE-4CF4-8A1A-A2D40A0260CE}" type="pres">
      <dgm:prSet presAssocID="{3978B52A-652C-4B42-96ED-8CEAB7A5C6C5}" presName="vert0" presStyleCnt="0">
        <dgm:presLayoutVars>
          <dgm:dir/>
          <dgm:animOne val="branch"/>
          <dgm:animLvl val="lvl"/>
        </dgm:presLayoutVars>
      </dgm:prSet>
      <dgm:spPr/>
      <dgm:t>
        <a:bodyPr/>
        <a:lstStyle/>
        <a:p>
          <a:endParaRPr lang="ro-RO"/>
        </a:p>
      </dgm:t>
    </dgm:pt>
    <dgm:pt modelId="{9BAF0E82-0C46-46C3-B722-89175294FB64}" type="pres">
      <dgm:prSet presAssocID="{D0D7C0DF-7AEF-423A-A73D-CE72FD77F277}" presName="thickLine" presStyleLbl="alignNode1" presStyleIdx="0" presStyleCnt="7"/>
      <dgm:spPr/>
    </dgm:pt>
    <dgm:pt modelId="{0BDA93D2-A3AB-48B8-8E2E-7CE8C9722DE7}" type="pres">
      <dgm:prSet presAssocID="{D0D7C0DF-7AEF-423A-A73D-CE72FD77F277}" presName="horz1" presStyleCnt="0"/>
      <dgm:spPr/>
    </dgm:pt>
    <dgm:pt modelId="{70E1547E-49C0-498D-9711-90A03FF88EDB}" type="pres">
      <dgm:prSet presAssocID="{D0D7C0DF-7AEF-423A-A73D-CE72FD77F277}" presName="tx1" presStyleLbl="revTx" presStyleIdx="0" presStyleCnt="7"/>
      <dgm:spPr/>
      <dgm:t>
        <a:bodyPr/>
        <a:lstStyle/>
        <a:p>
          <a:endParaRPr lang="ro-RO"/>
        </a:p>
      </dgm:t>
    </dgm:pt>
    <dgm:pt modelId="{132D9ADD-B267-4716-8CD8-3F03DE37844D}" type="pres">
      <dgm:prSet presAssocID="{D0D7C0DF-7AEF-423A-A73D-CE72FD77F277}" presName="vert1" presStyleCnt="0"/>
      <dgm:spPr/>
    </dgm:pt>
    <dgm:pt modelId="{C6B36E47-BB6E-49C7-B865-58F4834BE43B}" type="pres">
      <dgm:prSet presAssocID="{DBAA86E0-CFAC-48FC-9100-364BAA269E37}" presName="thickLine" presStyleLbl="alignNode1" presStyleIdx="1" presStyleCnt="7"/>
      <dgm:spPr/>
    </dgm:pt>
    <dgm:pt modelId="{32CE37C2-C7F0-417C-9C2A-378D5A95836F}" type="pres">
      <dgm:prSet presAssocID="{DBAA86E0-CFAC-48FC-9100-364BAA269E37}" presName="horz1" presStyleCnt="0"/>
      <dgm:spPr/>
    </dgm:pt>
    <dgm:pt modelId="{B36FCA7E-3708-42CD-AB62-268B0B3925D3}" type="pres">
      <dgm:prSet presAssocID="{DBAA86E0-CFAC-48FC-9100-364BAA269E37}" presName="tx1" presStyleLbl="revTx" presStyleIdx="1" presStyleCnt="7"/>
      <dgm:spPr/>
      <dgm:t>
        <a:bodyPr/>
        <a:lstStyle/>
        <a:p>
          <a:endParaRPr lang="ro-RO"/>
        </a:p>
      </dgm:t>
    </dgm:pt>
    <dgm:pt modelId="{363116F6-F5F4-42C9-8D18-0DE14B6F670B}" type="pres">
      <dgm:prSet presAssocID="{DBAA86E0-CFAC-48FC-9100-364BAA269E37}" presName="vert1" presStyleCnt="0"/>
      <dgm:spPr/>
    </dgm:pt>
    <dgm:pt modelId="{B4616762-445A-4CD2-8D6D-5C7ADD0B3E01}" type="pres">
      <dgm:prSet presAssocID="{B4BC6ED2-2F87-4CDB-BCEE-034A96532306}" presName="thickLine" presStyleLbl="alignNode1" presStyleIdx="2" presStyleCnt="7"/>
      <dgm:spPr/>
    </dgm:pt>
    <dgm:pt modelId="{46E9FB24-BF22-43E3-8DCE-3B2CFAB6ECD4}" type="pres">
      <dgm:prSet presAssocID="{B4BC6ED2-2F87-4CDB-BCEE-034A96532306}" presName="horz1" presStyleCnt="0"/>
      <dgm:spPr/>
    </dgm:pt>
    <dgm:pt modelId="{D4586B45-4056-4CE8-B734-FBA14215E87E}" type="pres">
      <dgm:prSet presAssocID="{B4BC6ED2-2F87-4CDB-BCEE-034A96532306}" presName="tx1" presStyleLbl="revTx" presStyleIdx="2" presStyleCnt="7"/>
      <dgm:spPr/>
      <dgm:t>
        <a:bodyPr/>
        <a:lstStyle/>
        <a:p>
          <a:endParaRPr lang="ro-RO"/>
        </a:p>
      </dgm:t>
    </dgm:pt>
    <dgm:pt modelId="{8D489720-790C-4F02-89C3-021661DEC9C7}" type="pres">
      <dgm:prSet presAssocID="{B4BC6ED2-2F87-4CDB-BCEE-034A96532306}" presName="vert1" presStyleCnt="0"/>
      <dgm:spPr/>
    </dgm:pt>
    <dgm:pt modelId="{7D715076-561A-438E-A9EA-7051F420249F}" type="pres">
      <dgm:prSet presAssocID="{6CC72E2E-8ECF-46E5-A1D0-2AFE837D4ADC}" presName="thickLine" presStyleLbl="alignNode1" presStyleIdx="3" presStyleCnt="7"/>
      <dgm:spPr/>
    </dgm:pt>
    <dgm:pt modelId="{0295110C-FB4D-4DDC-8F9D-A74A732661B1}" type="pres">
      <dgm:prSet presAssocID="{6CC72E2E-8ECF-46E5-A1D0-2AFE837D4ADC}" presName="horz1" presStyleCnt="0"/>
      <dgm:spPr/>
    </dgm:pt>
    <dgm:pt modelId="{18592702-7507-4C5D-83A8-D92B10944FC5}" type="pres">
      <dgm:prSet presAssocID="{6CC72E2E-8ECF-46E5-A1D0-2AFE837D4ADC}" presName="tx1" presStyleLbl="revTx" presStyleIdx="3" presStyleCnt="7"/>
      <dgm:spPr/>
      <dgm:t>
        <a:bodyPr/>
        <a:lstStyle/>
        <a:p>
          <a:endParaRPr lang="ro-RO"/>
        </a:p>
      </dgm:t>
    </dgm:pt>
    <dgm:pt modelId="{17247C12-6AB0-4A42-8F8A-4162922661BF}" type="pres">
      <dgm:prSet presAssocID="{6CC72E2E-8ECF-46E5-A1D0-2AFE837D4ADC}" presName="vert1" presStyleCnt="0"/>
      <dgm:spPr/>
    </dgm:pt>
    <dgm:pt modelId="{283A4241-12A3-4A9C-B7CE-53C2879D339E}" type="pres">
      <dgm:prSet presAssocID="{7CC09F26-F42B-4AEB-A3EA-EB8D6D273FBA}" presName="thickLine" presStyleLbl="alignNode1" presStyleIdx="4" presStyleCnt="7"/>
      <dgm:spPr/>
    </dgm:pt>
    <dgm:pt modelId="{7872B7CD-D01B-49A5-9F14-C548EAB20AEF}" type="pres">
      <dgm:prSet presAssocID="{7CC09F26-F42B-4AEB-A3EA-EB8D6D273FBA}" presName="horz1" presStyleCnt="0"/>
      <dgm:spPr/>
    </dgm:pt>
    <dgm:pt modelId="{C36C2B8D-45B3-4AB8-8D39-566AA2739500}" type="pres">
      <dgm:prSet presAssocID="{7CC09F26-F42B-4AEB-A3EA-EB8D6D273FBA}" presName="tx1" presStyleLbl="revTx" presStyleIdx="4" presStyleCnt="7"/>
      <dgm:spPr/>
      <dgm:t>
        <a:bodyPr/>
        <a:lstStyle/>
        <a:p>
          <a:endParaRPr lang="ro-RO"/>
        </a:p>
      </dgm:t>
    </dgm:pt>
    <dgm:pt modelId="{5418A427-F01D-4C35-B843-11EF570F1D99}" type="pres">
      <dgm:prSet presAssocID="{7CC09F26-F42B-4AEB-A3EA-EB8D6D273FBA}" presName="vert1" presStyleCnt="0"/>
      <dgm:spPr/>
    </dgm:pt>
    <dgm:pt modelId="{B4CB50B2-D233-4AD4-8963-9B8F09209CBB}" type="pres">
      <dgm:prSet presAssocID="{66CD554F-5E9B-4B0D-8F90-FCF186CA2EDF}" presName="thickLine" presStyleLbl="alignNode1" presStyleIdx="5" presStyleCnt="7"/>
      <dgm:spPr/>
    </dgm:pt>
    <dgm:pt modelId="{B74B0E7B-2AFD-4445-8F1A-02A20087F61D}" type="pres">
      <dgm:prSet presAssocID="{66CD554F-5E9B-4B0D-8F90-FCF186CA2EDF}" presName="horz1" presStyleCnt="0"/>
      <dgm:spPr/>
    </dgm:pt>
    <dgm:pt modelId="{0DAA1030-9218-452E-AFE4-1B31332FC822}" type="pres">
      <dgm:prSet presAssocID="{66CD554F-5E9B-4B0D-8F90-FCF186CA2EDF}" presName="tx1" presStyleLbl="revTx" presStyleIdx="5" presStyleCnt="7"/>
      <dgm:spPr/>
      <dgm:t>
        <a:bodyPr/>
        <a:lstStyle/>
        <a:p>
          <a:endParaRPr lang="ro-RO"/>
        </a:p>
      </dgm:t>
    </dgm:pt>
    <dgm:pt modelId="{AC824577-5386-4243-9FDA-828F91235D5A}" type="pres">
      <dgm:prSet presAssocID="{66CD554F-5E9B-4B0D-8F90-FCF186CA2EDF}" presName="vert1" presStyleCnt="0"/>
      <dgm:spPr/>
    </dgm:pt>
    <dgm:pt modelId="{DC15F972-EEDC-4859-A65A-D7F27574DF7C}" type="pres">
      <dgm:prSet presAssocID="{AB13A2D3-247E-4D17-A345-0E62E56DB68B}" presName="thickLine" presStyleLbl="alignNode1" presStyleIdx="6" presStyleCnt="7"/>
      <dgm:spPr/>
    </dgm:pt>
    <dgm:pt modelId="{4C21D006-2EAF-4A7E-A28C-62123D17D553}" type="pres">
      <dgm:prSet presAssocID="{AB13A2D3-247E-4D17-A345-0E62E56DB68B}" presName="horz1" presStyleCnt="0"/>
      <dgm:spPr/>
    </dgm:pt>
    <dgm:pt modelId="{00EFE62B-E331-4BB9-A9E0-7ED65F7596D0}" type="pres">
      <dgm:prSet presAssocID="{AB13A2D3-247E-4D17-A345-0E62E56DB68B}" presName="tx1" presStyleLbl="revTx" presStyleIdx="6" presStyleCnt="7"/>
      <dgm:spPr/>
      <dgm:t>
        <a:bodyPr/>
        <a:lstStyle/>
        <a:p>
          <a:endParaRPr lang="ro-RO"/>
        </a:p>
      </dgm:t>
    </dgm:pt>
    <dgm:pt modelId="{BC4858B1-3148-481E-91AA-E588DE8C7B5D}" type="pres">
      <dgm:prSet presAssocID="{AB13A2D3-247E-4D17-A345-0E62E56DB68B}" presName="vert1" presStyleCnt="0"/>
      <dgm:spPr/>
    </dgm:pt>
  </dgm:ptLst>
  <dgm:cxnLst>
    <dgm:cxn modelId="{6C25CB5D-64DA-43B4-9922-B2AB82C95425}" srcId="{3978B52A-652C-4B42-96ED-8CEAB7A5C6C5}" destId="{DBAA86E0-CFAC-48FC-9100-364BAA269E37}" srcOrd="1" destOrd="0" parTransId="{3A1B7998-244B-4D3E-A9D7-F3C6095BEE84}" sibTransId="{913E20D9-2386-4B84-A2DD-CB8C9E23DDED}"/>
    <dgm:cxn modelId="{50E0AC06-CFC1-4FD7-A483-3FD2B789255F}" srcId="{3978B52A-652C-4B42-96ED-8CEAB7A5C6C5}" destId="{D0D7C0DF-7AEF-423A-A73D-CE72FD77F277}" srcOrd="0" destOrd="0" parTransId="{F59D9430-3304-4A4D-9414-802FA6744680}" sibTransId="{D3535CEC-675B-4ED1-BF25-082AC9EC227C}"/>
    <dgm:cxn modelId="{C0E621FD-4AA6-444B-8747-E2257EBB12EC}" srcId="{3978B52A-652C-4B42-96ED-8CEAB7A5C6C5}" destId="{7CC09F26-F42B-4AEB-A3EA-EB8D6D273FBA}" srcOrd="4" destOrd="0" parTransId="{F39D502E-53B8-4987-AF9F-D3D1E880B066}" sibTransId="{8A5DD740-8C34-442B-884D-0191CDA3509E}"/>
    <dgm:cxn modelId="{F3CEA240-84E6-4682-A51A-CE7C467A9668}" type="presOf" srcId="{AB13A2D3-247E-4D17-A345-0E62E56DB68B}" destId="{00EFE62B-E331-4BB9-A9E0-7ED65F7596D0}" srcOrd="0" destOrd="0" presId="urn:microsoft.com/office/officeart/2008/layout/LinedList"/>
    <dgm:cxn modelId="{2D553C2B-5C7C-4DCC-8B3E-17A5F2993260}" type="presOf" srcId="{66CD554F-5E9B-4B0D-8F90-FCF186CA2EDF}" destId="{0DAA1030-9218-452E-AFE4-1B31332FC822}" srcOrd="0" destOrd="0" presId="urn:microsoft.com/office/officeart/2008/layout/LinedList"/>
    <dgm:cxn modelId="{CA85F79A-8B32-48C8-9760-1F840F7F9C5A}" type="presOf" srcId="{6CC72E2E-8ECF-46E5-A1D0-2AFE837D4ADC}" destId="{18592702-7507-4C5D-83A8-D92B10944FC5}" srcOrd="0" destOrd="0" presId="urn:microsoft.com/office/officeart/2008/layout/LinedList"/>
    <dgm:cxn modelId="{9CDC5FDF-BAAC-46C3-8E60-8B4C80C2712C}" type="presOf" srcId="{DBAA86E0-CFAC-48FC-9100-364BAA269E37}" destId="{B36FCA7E-3708-42CD-AB62-268B0B3925D3}" srcOrd="0" destOrd="0" presId="urn:microsoft.com/office/officeart/2008/layout/LinedList"/>
    <dgm:cxn modelId="{35040E27-5EE7-4FDF-8758-593549164AB4}" type="presOf" srcId="{B4BC6ED2-2F87-4CDB-BCEE-034A96532306}" destId="{D4586B45-4056-4CE8-B734-FBA14215E87E}" srcOrd="0" destOrd="0" presId="urn:microsoft.com/office/officeart/2008/layout/LinedList"/>
    <dgm:cxn modelId="{FBF862C2-E572-44E0-8B40-D281F1C0E52D}" srcId="{3978B52A-652C-4B42-96ED-8CEAB7A5C6C5}" destId="{AB13A2D3-247E-4D17-A345-0E62E56DB68B}" srcOrd="6" destOrd="0" parTransId="{6348FDBA-0B53-4E58-9781-FC452E30DCCA}" sibTransId="{1EDB4323-A8FB-4339-89D4-4EF170C355AC}"/>
    <dgm:cxn modelId="{141842A6-5285-44A1-98EF-E0F45EF682CB}" type="presOf" srcId="{3978B52A-652C-4B42-96ED-8CEAB7A5C6C5}" destId="{4AC5E61C-4FFE-4CF4-8A1A-A2D40A0260CE}" srcOrd="0" destOrd="0" presId="urn:microsoft.com/office/officeart/2008/layout/LinedList"/>
    <dgm:cxn modelId="{EE9F516B-802F-4DEA-8170-44FD912E5FF0}" srcId="{3978B52A-652C-4B42-96ED-8CEAB7A5C6C5}" destId="{B4BC6ED2-2F87-4CDB-BCEE-034A96532306}" srcOrd="2" destOrd="0" parTransId="{F466ECC7-5962-44AA-BA52-F3F150D14F1A}" sibTransId="{7CDB85C4-4802-4C15-96E8-DD0928C4BB80}"/>
    <dgm:cxn modelId="{B1D83805-4389-4C14-809B-F6E510B8B1D2}" type="presOf" srcId="{D0D7C0DF-7AEF-423A-A73D-CE72FD77F277}" destId="{70E1547E-49C0-498D-9711-90A03FF88EDB}" srcOrd="0" destOrd="0" presId="urn:microsoft.com/office/officeart/2008/layout/LinedList"/>
    <dgm:cxn modelId="{3A934444-A980-4985-9864-892B199C84F3}" srcId="{3978B52A-652C-4B42-96ED-8CEAB7A5C6C5}" destId="{66CD554F-5E9B-4B0D-8F90-FCF186CA2EDF}" srcOrd="5" destOrd="0" parTransId="{DAA73331-EF4C-4CC0-A52B-BBF3C64C6A14}" sibTransId="{7706F6BC-F4B0-4179-BA43-D42BD8DD2665}"/>
    <dgm:cxn modelId="{93AFFB5B-EB73-4671-BBD4-CB6DCED241ED}" srcId="{3978B52A-652C-4B42-96ED-8CEAB7A5C6C5}" destId="{6CC72E2E-8ECF-46E5-A1D0-2AFE837D4ADC}" srcOrd="3" destOrd="0" parTransId="{CE56C254-099B-4DF0-8623-88CCAA1BE486}" sibTransId="{233C87CE-434C-41A7-8B9C-7BD68FC45103}"/>
    <dgm:cxn modelId="{669B0A86-F767-4DEB-9234-56E9F18DE66A}" type="presOf" srcId="{7CC09F26-F42B-4AEB-A3EA-EB8D6D273FBA}" destId="{C36C2B8D-45B3-4AB8-8D39-566AA2739500}" srcOrd="0" destOrd="0" presId="urn:microsoft.com/office/officeart/2008/layout/LinedList"/>
    <dgm:cxn modelId="{6F6CE983-F21B-4C6C-9E69-C873CC71E5B2}" type="presParOf" srcId="{4AC5E61C-4FFE-4CF4-8A1A-A2D40A0260CE}" destId="{9BAF0E82-0C46-46C3-B722-89175294FB64}" srcOrd="0" destOrd="0" presId="urn:microsoft.com/office/officeart/2008/layout/LinedList"/>
    <dgm:cxn modelId="{A19E60FD-0FD9-48B5-AAF1-234D5FBB8454}" type="presParOf" srcId="{4AC5E61C-4FFE-4CF4-8A1A-A2D40A0260CE}" destId="{0BDA93D2-A3AB-48B8-8E2E-7CE8C9722DE7}" srcOrd="1" destOrd="0" presId="urn:microsoft.com/office/officeart/2008/layout/LinedList"/>
    <dgm:cxn modelId="{97996C8A-C470-4585-8E4C-5367D0C0752B}" type="presParOf" srcId="{0BDA93D2-A3AB-48B8-8E2E-7CE8C9722DE7}" destId="{70E1547E-49C0-498D-9711-90A03FF88EDB}" srcOrd="0" destOrd="0" presId="urn:microsoft.com/office/officeart/2008/layout/LinedList"/>
    <dgm:cxn modelId="{A39B4E70-5C95-47A5-8016-58EB7B26E079}" type="presParOf" srcId="{0BDA93D2-A3AB-48B8-8E2E-7CE8C9722DE7}" destId="{132D9ADD-B267-4716-8CD8-3F03DE37844D}" srcOrd="1" destOrd="0" presId="urn:microsoft.com/office/officeart/2008/layout/LinedList"/>
    <dgm:cxn modelId="{D8D31FF0-21B0-47A6-AABF-CA6FAA130C54}" type="presParOf" srcId="{4AC5E61C-4FFE-4CF4-8A1A-A2D40A0260CE}" destId="{C6B36E47-BB6E-49C7-B865-58F4834BE43B}" srcOrd="2" destOrd="0" presId="urn:microsoft.com/office/officeart/2008/layout/LinedList"/>
    <dgm:cxn modelId="{776793BF-6F92-4428-BA0C-63840D13AB5C}" type="presParOf" srcId="{4AC5E61C-4FFE-4CF4-8A1A-A2D40A0260CE}" destId="{32CE37C2-C7F0-417C-9C2A-378D5A95836F}" srcOrd="3" destOrd="0" presId="urn:microsoft.com/office/officeart/2008/layout/LinedList"/>
    <dgm:cxn modelId="{790B754C-C42B-4A66-B25E-319A3C7594BB}" type="presParOf" srcId="{32CE37C2-C7F0-417C-9C2A-378D5A95836F}" destId="{B36FCA7E-3708-42CD-AB62-268B0B3925D3}" srcOrd="0" destOrd="0" presId="urn:microsoft.com/office/officeart/2008/layout/LinedList"/>
    <dgm:cxn modelId="{D3FB9B1F-14F0-4E7F-991D-00A5B39CD959}" type="presParOf" srcId="{32CE37C2-C7F0-417C-9C2A-378D5A95836F}" destId="{363116F6-F5F4-42C9-8D18-0DE14B6F670B}" srcOrd="1" destOrd="0" presId="urn:microsoft.com/office/officeart/2008/layout/LinedList"/>
    <dgm:cxn modelId="{AB716E73-47BD-475C-8686-AC1D101B14F3}" type="presParOf" srcId="{4AC5E61C-4FFE-4CF4-8A1A-A2D40A0260CE}" destId="{B4616762-445A-4CD2-8D6D-5C7ADD0B3E01}" srcOrd="4" destOrd="0" presId="urn:microsoft.com/office/officeart/2008/layout/LinedList"/>
    <dgm:cxn modelId="{361F8E5B-056B-464C-8252-A56E224F382D}" type="presParOf" srcId="{4AC5E61C-4FFE-4CF4-8A1A-A2D40A0260CE}" destId="{46E9FB24-BF22-43E3-8DCE-3B2CFAB6ECD4}" srcOrd="5" destOrd="0" presId="urn:microsoft.com/office/officeart/2008/layout/LinedList"/>
    <dgm:cxn modelId="{030B308B-A0E9-48A5-B00D-61B5776E183A}" type="presParOf" srcId="{46E9FB24-BF22-43E3-8DCE-3B2CFAB6ECD4}" destId="{D4586B45-4056-4CE8-B734-FBA14215E87E}" srcOrd="0" destOrd="0" presId="urn:microsoft.com/office/officeart/2008/layout/LinedList"/>
    <dgm:cxn modelId="{5D580475-D002-478C-B0D5-5C03DFB86CFB}" type="presParOf" srcId="{46E9FB24-BF22-43E3-8DCE-3B2CFAB6ECD4}" destId="{8D489720-790C-4F02-89C3-021661DEC9C7}" srcOrd="1" destOrd="0" presId="urn:microsoft.com/office/officeart/2008/layout/LinedList"/>
    <dgm:cxn modelId="{B3FD5F8C-CC59-4798-B276-B3B434021F2B}" type="presParOf" srcId="{4AC5E61C-4FFE-4CF4-8A1A-A2D40A0260CE}" destId="{7D715076-561A-438E-A9EA-7051F420249F}" srcOrd="6" destOrd="0" presId="urn:microsoft.com/office/officeart/2008/layout/LinedList"/>
    <dgm:cxn modelId="{FD05101E-DF24-4FA2-9A56-AC03CBE7EEBA}" type="presParOf" srcId="{4AC5E61C-4FFE-4CF4-8A1A-A2D40A0260CE}" destId="{0295110C-FB4D-4DDC-8F9D-A74A732661B1}" srcOrd="7" destOrd="0" presId="urn:microsoft.com/office/officeart/2008/layout/LinedList"/>
    <dgm:cxn modelId="{E090E142-43DC-4CB7-A269-A0A999414C0C}" type="presParOf" srcId="{0295110C-FB4D-4DDC-8F9D-A74A732661B1}" destId="{18592702-7507-4C5D-83A8-D92B10944FC5}" srcOrd="0" destOrd="0" presId="urn:microsoft.com/office/officeart/2008/layout/LinedList"/>
    <dgm:cxn modelId="{EC9DA1D5-1044-4833-B0AA-B553301DBE96}" type="presParOf" srcId="{0295110C-FB4D-4DDC-8F9D-A74A732661B1}" destId="{17247C12-6AB0-4A42-8F8A-4162922661BF}" srcOrd="1" destOrd="0" presId="urn:microsoft.com/office/officeart/2008/layout/LinedList"/>
    <dgm:cxn modelId="{5969A2F2-D012-442D-88A2-ADBCC0E77AFA}" type="presParOf" srcId="{4AC5E61C-4FFE-4CF4-8A1A-A2D40A0260CE}" destId="{283A4241-12A3-4A9C-B7CE-53C2879D339E}" srcOrd="8" destOrd="0" presId="urn:microsoft.com/office/officeart/2008/layout/LinedList"/>
    <dgm:cxn modelId="{AA74E248-999E-47DA-B065-08246848D424}" type="presParOf" srcId="{4AC5E61C-4FFE-4CF4-8A1A-A2D40A0260CE}" destId="{7872B7CD-D01B-49A5-9F14-C548EAB20AEF}" srcOrd="9" destOrd="0" presId="urn:microsoft.com/office/officeart/2008/layout/LinedList"/>
    <dgm:cxn modelId="{385EBC68-E28E-4AF3-A45F-1DD574640087}" type="presParOf" srcId="{7872B7CD-D01B-49A5-9F14-C548EAB20AEF}" destId="{C36C2B8D-45B3-4AB8-8D39-566AA2739500}" srcOrd="0" destOrd="0" presId="urn:microsoft.com/office/officeart/2008/layout/LinedList"/>
    <dgm:cxn modelId="{25545C43-5158-4E8C-B61A-7F0B908A0F56}" type="presParOf" srcId="{7872B7CD-D01B-49A5-9F14-C548EAB20AEF}" destId="{5418A427-F01D-4C35-B843-11EF570F1D99}" srcOrd="1" destOrd="0" presId="urn:microsoft.com/office/officeart/2008/layout/LinedList"/>
    <dgm:cxn modelId="{126D55C6-651B-4AA2-A7DC-B35EB63A7C7D}" type="presParOf" srcId="{4AC5E61C-4FFE-4CF4-8A1A-A2D40A0260CE}" destId="{B4CB50B2-D233-4AD4-8963-9B8F09209CBB}" srcOrd="10" destOrd="0" presId="urn:microsoft.com/office/officeart/2008/layout/LinedList"/>
    <dgm:cxn modelId="{55904E40-5063-4651-8FFB-2C94404EC742}" type="presParOf" srcId="{4AC5E61C-4FFE-4CF4-8A1A-A2D40A0260CE}" destId="{B74B0E7B-2AFD-4445-8F1A-02A20087F61D}" srcOrd="11" destOrd="0" presId="urn:microsoft.com/office/officeart/2008/layout/LinedList"/>
    <dgm:cxn modelId="{03F9FC6A-607E-4E40-8F49-129694986CA9}" type="presParOf" srcId="{B74B0E7B-2AFD-4445-8F1A-02A20087F61D}" destId="{0DAA1030-9218-452E-AFE4-1B31332FC822}" srcOrd="0" destOrd="0" presId="urn:microsoft.com/office/officeart/2008/layout/LinedList"/>
    <dgm:cxn modelId="{63F6FFC0-A828-41CC-ADC7-CCB2D377AFFF}" type="presParOf" srcId="{B74B0E7B-2AFD-4445-8F1A-02A20087F61D}" destId="{AC824577-5386-4243-9FDA-828F91235D5A}" srcOrd="1" destOrd="0" presId="urn:microsoft.com/office/officeart/2008/layout/LinedList"/>
    <dgm:cxn modelId="{9A1B47FE-A768-479C-8733-7BD31DAAD120}" type="presParOf" srcId="{4AC5E61C-4FFE-4CF4-8A1A-A2D40A0260CE}" destId="{DC15F972-EEDC-4859-A65A-D7F27574DF7C}" srcOrd="12" destOrd="0" presId="urn:microsoft.com/office/officeart/2008/layout/LinedList"/>
    <dgm:cxn modelId="{8FE596C5-C6E9-4B9C-BBEA-FF76F7D55756}" type="presParOf" srcId="{4AC5E61C-4FFE-4CF4-8A1A-A2D40A0260CE}" destId="{4C21D006-2EAF-4A7E-A28C-62123D17D553}" srcOrd="13" destOrd="0" presId="urn:microsoft.com/office/officeart/2008/layout/LinedList"/>
    <dgm:cxn modelId="{61BB30A8-03D6-45F7-A65B-E77D0ADF9AE1}" type="presParOf" srcId="{4C21D006-2EAF-4A7E-A28C-62123D17D553}" destId="{00EFE62B-E331-4BB9-A9E0-7ED65F7596D0}" srcOrd="0" destOrd="0" presId="urn:microsoft.com/office/officeart/2008/layout/LinedList"/>
    <dgm:cxn modelId="{1CFA9250-ECC1-45A0-99A7-2F4A841A8B77}" type="presParOf" srcId="{4C21D006-2EAF-4A7E-A28C-62123D17D553}" destId="{BC4858B1-3148-481E-91AA-E588DE8C7B5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AF0E82-0C46-46C3-B722-89175294FB64}">
      <dsp:nvSpPr>
        <dsp:cNvPr id="0" name=""/>
        <dsp:cNvSpPr/>
      </dsp:nvSpPr>
      <dsp:spPr>
        <a:xfrm>
          <a:off x="0" y="546"/>
          <a:ext cx="678281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E1547E-49C0-498D-9711-90A03FF88EDB}">
      <dsp:nvSpPr>
        <dsp:cNvPr id="0" name=""/>
        <dsp:cNvSpPr/>
      </dsp:nvSpPr>
      <dsp:spPr>
        <a:xfrm>
          <a:off x="0" y="546"/>
          <a:ext cx="6782816" cy="639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ro-RO" sz="2900" kern="1200"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eficacitate</a:t>
          </a:r>
          <a:endParaRPr lang="en-US" sz="2900" kern="1200" dirty="0">
            <a:solidFill>
              <a:schemeClr val="accent1">
                <a:lumMod val="50000"/>
              </a:schemeClr>
            </a:solidFill>
          </a:endParaRPr>
        </a:p>
      </dsp:txBody>
      <dsp:txXfrm>
        <a:off x="0" y="546"/>
        <a:ext cx="6782816" cy="639004"/>
      </dsp:txXfrm>
    </dsp:sp>
    <dsp:sp modelId="{C6B36E47-BB6E-49C7-B865-58F4834BE43B}">
      <dsp:nvSpPr>
        <dsp:cNvPr id="0" name=""/>
        <dsp:cNvSpPr/>
      </dsp:nvSpPr>
      <dsp:spPr>
        <a:xfrm>
          <a:off x="0" y="639550"/>
          <a:ext cx="678281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6FCA7E-3708-42CD-AB62-268B0B3925D3}">
      <dsp:nvSpPr>
        <dsp:cNvPr id="0" name=""/>
        <dsp:cNvSpPr/>
      </dsp:nvSpPr>
      <dsp:spPr>
        <a:xfrm>
          <a:off x="0" y="639550"/>
          <a:ext cx="6782816" cy="639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ro-RO" sz="2900" kern="1200"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răspundere</a:t>
          </a:r>
          <a:endParaRPr lang="en-US" sz="2900" kern="1200" dirty="0">
            <a:solidFill>
              <a:schemeClr val="accent1">
                <a:lumMod val="50000"/>
              </a:schemeClr>
            </a:solidFill>
          </a:endParaRPr>
        </a:p>
      </dsp:txBody>
      <dsp:txXfrm>
        <a:off x="0" y="639550"/>
        <a:ext cx="6782816" cy="639004"/>
      </dsp:txXfrm>
    </dsp:sp>
    <dsp:sp modelId="{B4616762-445A-4CD2-8D6D-5C7ADD0B3E01}">
      <dsp:nvSpPr>
        <dsp:cNvPr id="0" name=""/>
        <dsp:cNvSpPr/>
      </dsp:nvSpPr>
      <dsp:spPr>
        <a:xfrm>
          <a:off x="0" y="1278555"/>
          <a:ext cx="678281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586B45-4056-4CE8-B734-FBA14215E87E}">
      <dsp:nvSpPr>
        <dsp:cNvPr id="0" name=""/>
        <dsp:cNvSpPr/>
      </dsp:nvSpPr>
      <dsp:spPr>
        <a:xfrm>
          <a:off x="0" y="1278555"/>
          <a:ext cx="6782816" cy="639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ro-RO" sz="2900" kern="1200"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transparență</a:t>
          </a:r>
          <a:endParaRPr lang="en-US" sz="2900" kern="1200" dirty="0">
            <a:solidFill>
              <a:schemeClr val="accent1">
                <a:lumMod val="50000"/>
              </a:schemeClr>
            </a:solidFill>
          </a:endParaRPr>
        </a:p>
      </dsp:txBody>
      <dsp:txXfrm>
        <a:off x="0" y="1278555"/>
        <a:ext cx="6782816" cy="639004"/>
      </dsp:txXfrm>
    </dsp:sp>
    <dsp:sp modelId="{7D715076-561A-438E-A9EA-7051F420249F}">
      <dsp:nvSpPr>
        <dsp:cNvPr id="0" name=""/>
        <dsp:cNvSpPr/>
      </dsp:nvSpPr>
      <dsp:spPr>
        <a:xfrm>
          <a:off x="0" y="1917560"/>
          <a:ext cx="678281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592702-7507-4C5D-83A8-D92B10944FC5}">
      <dsp:nvSpPr>
        <dsp:cNvPr id="0" name=""/>
        <dsp:cNvSpPr/>
      </dsp:nvSpPr>
      <dsp:spPr>
        <a:xfrm>
          <a:off x="0" y="1917560"/>
          <a:ext cx="6782816" cy="639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ro-RO" sz="2900" kern="1200"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echitate</a:t>
          </a:r>
          <a:endParaRPr lang="en-US" sz="2900" kern="1200" dirty="0">
            <a:solidFill>
              <a:schemeClr val="accent1">
                <a:lumMod val="50000"/>
              </a:schemeClr>
            </a:solidFill>
          </a:endParaRPr>
        </a:p>
      </dsp:txBody>
      <dsp:txXfrm>
        <a:off x="0" y="1917560"/>
        <a:ext cx="6782816" cy="639004"/>
      </dsp:txXfrm>
    </dsp:sp>
    <dsp:sp modelId="{283A4241-12A3-4A9C-B7CE-53C2879D339E}">
      <dsp:nvSpPr>
        <dsp:cNvPr id="0" name=""/>
        <dsp:cNvSpPr/>
      </dsp:nvSpPr>
      <dsp:spPr>
        <a:xfrm>
          <a:off x="0" y="2556564"/>
          <a:ext cx="678281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6C2B8D-45B3-4AB8-8D39-566AA2739500}">
      <dsp:nvSpPr>
        <dsp:cNvPr id="0" name=""/>
        <dsp:cNvSpPr/>
      </dsp:nvSpPr>
      <dsp:spPr>
        <a:xfrm>
          <a:off x="0" y="2556564"/>
          <a:ext cx="6782816" cy="639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ro-RO" sz="2900" kern="1200"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democrație</a:t>
          </a:r>
          <a:endParaRPr lang="en-US" sz="2900" kern="1200" dirty="0">
            <a:solidFill>
              <a:schemeClr val="accent1">
                <a:lumMod val="50000"/>
              </a:schemeClr>
            </a:solidFill>
          </a:endParaRPr>
        </a:p>
      </dsp:txBody>
      <dsp:txXfrm>
        <a:off x="0" y="2556564"/>
        <a:ext cx="6782816" cy="639004"/>
      </dsp:txXfrm>
    </dsp:sp>
    <dsp:sp modelId="{B4CB50B2-D233-4AD4-8963-9B8F09209CBB}">
      <dsp:nvSpPr>
        <dsp:cNvPr id="0" name=""/>
        <dsp:cNvSpPr/>
      </dsp:nvSpPr>
      <dsp:spPr>
        <a:xfrm>
          <a:off x="0" y="3195569"/>
          <a:ext cx="678281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AA1030-9218-452E-AFE4-1B31332FC822}">
      <dsp:nvSpPr>
        <dsp:cNvPr id="0" name=""/>
        <dsp:cNvSpPr/>
      </dsp:nvSpPr>
      <dsp:spPr>
        <a:xfrm>
          <a:off x="0" y="3195569"/>
          <a:ext cx="6782816" cy="639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ro-RO" sz="2900" kern="1200"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responsabilitate</a:t>
          </a:r>
          <a:endParaRPr lang="en-US" sz="2900" kern="1200" dirty="0">
            <a:solidFill>
              <a:schemeClr val="accent1">
                <a:lumMod val="50000"/>
              </a:schemeClr>
            </a:solidFill>
          </a:endParaRPr>
        </a:p>
      </dsp:txBody>
      <dsp:txXfrm>
        <a:off x="0" y="3195569"/>
        <a:ext cx="6782816" cy="639004"/>
      </dsp:txXfrm>
    </dsp:sp>
    <dsp:sp modelId="{DC15F972-EEDC-4859-A65A-D7F27574DF7C}">
      <dsp:nvSpPr>
        <dsp:cNvPr id="0" name=""/>
        <dsp:cNvSpPr/>
      </dsp:nvSpPr>
      <dsp:spPr>
        <a:xfrm>
          <a:off x="0" y="3834574"/>
          <a:ext cx="678281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EFE62B-E331-4BB9-A9E0-7ED65F7596D0}">
      <dsp:nvSpPr>
        <dsp:cNvPr id="0" name=""/>
        <dsp:cNvSpPr/>
      </dsp:nvSpPr>
      <dsp:spPr>
        <a:xfrm>
          <a:off x="0" y="3834574"/>
          <a:ext cx="6782816" cy="639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ro-RO" sz="2900" kern="1200"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eficiență</a:t>
          </a:r>
          <a:endParaRPr lang="en-US" sz="2900" kern="1200" dirty="0">
            <a:solidFill>
              <a:schemeClr val="accent1">
                <a:lumMod val="50000"/>
              </a:schemeClr>
            </a:solidFill>
          </a:endParaRPr>
        </a:p>
      </dsp:txBody>
      <dsp:txXfrm>
        <a:off x="0" y="3834574"/>
        <a:ext cx="6782816" cy="63900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t>23/12/2019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t>‹#›</a:t>
            </a:fld>
            <a:endParaRPr lang="en-GB"/>
          </a:p>
        </p:txBody>
      </p:sp>
    </p:spTree>
    <p:extLst>
      <p:ext uri="{BB962C8B-B14F-4D97-AF65-F5344CB8AC3E}">
        <p14:creationId xmlns:p14="http://schemas.microsoft.com/office/powerpoint/2010/main" val="1983608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t>23/12/2019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t>‹#›</a:t>
            </a:fld>
            <a:endParaRPr lang="en-GB"/>
          </a:p>
        </p:txBody>
      </p:sp>
    </p:spTree>
    <p:extLst>
      <p:ext uri="{BB962C8B-B14F-4D97-AF65-F5344CB8AC3E}">
        <p14:creationId xmlns:p14="http://schemas.microsoft.com/office/powerpoint/2010/main" val="3371238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t>23/12/2019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t>‹#›</a:t>
            </a:fld>
            <a:endParaRPr lang="en-GB"/>
          </a:p>
        </p:txBody>
      </p:sp>
    </p:spTree>
    <p:extLst>
      <p:ext uri="{BB962C8B-B14F-4D97-AF65-F5344CB8AC3E}">
        <p14:creationId xmlns:p14="http://schemas.microsoft.com/office/powerpoint/2010/main" val="1685283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t>23/12/2019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t>‹#›</a:t>
            </a:fld>
            <a:endParaRPr lang="en-GB"/>
          </a:p>
        </p:txBody>
      </p:sp>
    </p:spTree>
    <p:extLst>
      <p:ext uri="{BB962C8B-B14F-4D97-AF65-F5344CB8AC3E}">
        <p14:creationId xmlns:p14="http://schemas.microsoft.com/office/powerpoint/2010/main" val="91387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33F557-61A9-4AAF-8A09-CC2AA3C6AB83}" type="datetimeFigureOut">
              <a:rPr lang="en-GB" smtClean="0"/>
              <a:t>23/12/2019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t>‹#›</a:t>
            </a:fld>
            <a:endParaRPr lang="en-GB"/>
          </a:p>
        </p:txBody>
      </p:sp>
    </p:spTree>
    <p:extLst>
      <p:ext uri="{BB962C8B-B14F-4D97-AF65-F5344CB8AC3E}">
        <p14:creationId xmlns:p14="http://schemas.microsoft.com/office/powerpoint/2010/main" val="1519395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333F557-61A9-4AAF-8A09-CC2AA3C6AB83}" type="datetimeFigureOut">
              <a:rPr lang="en-GB" smtClean="0"/>
              <a:t>23/12/2019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t>‹#›</a:t>
            </a:fld>
            <a:endParaRPr lang="en-GB"/>
          </a:p>
        </p:txBody>
      </p:sp>
    </p:spTree>
    <p:extLst>
      <p:ext uri="{BB962C8B-B14F-4D97-AF65-F5344CB8AC3E}">
        <p14:creationId xmlns:p14="http://schemas.microsoft.com/office/powerpoint/2010/main" val="249720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333F557-61A9-4AAF-8A09-CC2AA3C6AB83}" type="datetimeFigureOut">
              <a:rPr lang="en-GB" smtClean="0"/>
              <a:t>23/12/2019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D3FA3F-4B33-4BB2-B5FD-740B26A41BF1}" type="slidenum">
              <a:rPr lang="en-GB" smtClean="0"/>
              <a:t>‹#›</a:t>
            </a:fld>
            <a:endParaRPr lang="en-GB"/>
          </a:p>
        </p:txBody>
      </p:sp>
    </p:spTree>
    <p:extLst>
      <p:ext uri="{BB962C8B-B14F-4D97-AF65-F5344CB8AC3E}">
        <p14:creationId xmlns:p14="http://schemas.microsoft.com/office/powerpoint/2010/main" val="40236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333F557-61A9-4AAF-8A09-CC2AA3C6AB83}" type="datetimeFigureOut">
              <a:rPr lang="en-GB" smtClean="0"/>
              <a:t>23/12/2019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D3FA3F-4B33-4BB2-B5FD-740B26A41BF1}" type="slidenum">
              <a:rPr lang="en-GB" smtClean="0"/>
              <a:t>‹#›</a:t>
            </a:fld>
            <a:endParaRPr lang="en-GB"/>
          </a:p>
        </p:txBody>
      </p:sp>
    </p:spTree>
    <p:extLst>
      <p:ext uri="{BB962C8B-B14F-4D97-AF65-F5344CB8AC3E}">
        <p14:creationId xmlns:p14="http://schemas.microsoft.com/office/powerpoint/2010/main" val="12106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3F557-61A9-4AAF-8A09-CC2AA3C6AB83}" type="datetimeFigureOut">
              <a:rPr lang="en-GB" smtClean="0"/>
              <a:t>23/12/2019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D3FA3F-4B33-4BB2-B5FD-740B26A41BF1}" type="slidenum">
              <a:rPr lang="en-GB" smtClean="0"/>
              <a:t>‹#›</a:t>
            </a:fld>
            <a:endParaRPr lang="en-GB"/>
          </a:p>
        </p:txBody>
      </p:sp>
    </p:spTree>
    <p:extLst>
      <p:ext uri="{BB962C8B-B14F-4D97-AF65-F5344CB8AC3E}">
        <p14:creationId xmlns:p14="http://schemas.microsoft.com/office/powerpoint/2010/main" val="2083526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3F557-61A9-4AAF-8A09-CC2AA3C6AB83}" type="datetimeFigureOut">
              <a:rPr lang="en-GB" smtClean="0"/>
              <a:t>23/12/2019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t>‹#›</a:t>
            </a:fld>
            <a:endParaRPr lang="en-GB"/>
          </a:p>
        </p:txBody>
      </p:sp>
    </p:spTree>
    <p:extLst>
      <p:ext uri="{BB962C8B-B14F-4D97-AF65-F5344CB8AC3E}">
        <p14:creationId xmlns:p14="http://schemas.microsoft.com/office/powerpoint/2010/main" val="2246946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3F557-61A9-4AAF-8A09-CC2AA3C6AB83}" type="datetimeFigureOut">
              <a:rPr lang="en-GB" smtClean="0"/>
              <a:t>23/12/2019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t>‹#›</a:t>
            </a:fld>
            <a:endParaRPr lang="en-GB"/>
          </a:p>
        </p:txBody>
      </p:sp>
    </p:spTree>
    <p:extLst>
      <p:ext uri="{BB962C8B-B14F-4D97-AF65-F5344CB8AC3E}">
        <p14:creationId xmlns:p14="http://schemas.microsoft.com/office/powerpoint/2010/main" val="4038077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3F557-61A9-4AAF-8A09-CC2AA3C6AB83}" type="datetimeFigureOut">
              <a:rPr lang="en-GB" smtClean="0"/>
              <a:t>23/12/2019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3FA3F-4B33-4BB2-B5FD-740B26A41BF1}" type="slidenum">
              <a:rPr lang="en-GB" smtClean="0"/>
              <a:t>‹#›</a:t>
            </a:fld>
            <a:endParaRPr lang="en-GB"/>
          </a:p>
        </p:txBody>
      </p:sp>
    </p:spTree>
    <p:extLst>
      <p:ext uri="{BB962C8B-B14F-4D97-AF65-F5344CB8AC3E}">
        <p14:creationId xmlns:p14="http://schemas.microsoft.com/office/powerpoint/2010/main" val="219099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s://www.heacademy.ac.uk/knowledge-hub/resource-guide-philosophy-sport-and-ethics-spo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1F155B60-25EC-4394-846B-177BE7A52F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1286" y="4968484"/>
            <a:ext cx="6829426" cy="1889516"/>
          </a:xfrm>
          <a:prstGeom prst="rect">
            <a:avLst/>
          </a:prstGeom>
        </p:spPr>
      </p:pic>
      <p:pic>
        <p:nvPicPr>
          <p:cNvPr id="5" name="Picture 4">
            <a:extLst>
              <a:ext uri="{FF2B5EF4-FFF2-40B4-BE49-F238E27FC236}">
                <a16:creationId xmlns="" xmlns:a16="http://schemas.microsoft.com/office/drawing/2014/main" id="{816C0F6E-1236-4143-BA2B-E2CC3FD60A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8487" y="0"/>
            <a:ext cx="5915025" cy="5248275"/>
          </a:xfrm>
          <a:prstGeom prst="rect">
            <a:avLst/>
          </a:prstGeom>
        </p:spPr>
      </p:pic>
      <p:pic>
        <p:nvPicPr>
          <p:cNvPr id="6" name="Picture 5">
            <a:extLst>
              <a:ext uri="{FF2B5EF4-FFF2-40B4-BE49-F238E27FC236}">
                <a16:creationId xmlns="" xmlns:a16="http://schemas.microsoft.com/office/drawing/2014/main" id="{C706446A-116A-4D0C-8A25-DBA5C6A9B6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val="2786749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 xmlns:a16="http://schemas.microsoft.com/office/drawing/2014/main" id="{EDA12FC3-1747-45E5-94AA-4FBD500EE963}"/>
              </a:ext>
            </a:extLst>
          </p:cNvPr>
          <p:cNvSpPr txBox="1"/>
          <p:nvPr/>
        </p:nvSpPr>
        <p:spPr>
          <a:xfrm>
            <a:off x="1928947" y="3198167"/>
            <a:ext cx="2886894" cy="461665"/>
          </a:xfrm>
          <a:prstGeom prst="rect">
            <a:avLst/>
          </a:prstGeom>
          <a:noFill/>
        </p:spPr>
        <p:txBody>
          <a:bodyPr wrap="square" rtlCol="0">
            <a:spAutoFit/>
          </a:bodyPr>
          <a:lstStyle/>
          <a:p>
            <a:r>
              <a:rPr lang="ro-RO" sz="2400" i="1" dirty="0" smtClean="0">
                <a:solidFill>
                  <a:schemeClr val="accent1">
                    <a:lumMod val="50000"/>
                  </a:schemeClr>
                </a:solidFill>
                <a:latin typeface="GillSans" pitchFamily="2" charset="0"/>
              </a:rPr>
              <a:t>Scop și obiective</a:t>
            </a:r>
            <a:endParaRPr lang="en-GB" sz="2400" i="1" dirty="0">
              <a:solidFill>
                <a:schemeClr val="accent1">
                  <a:lumMod val="50000"/>
                </a:schemeClr>
              </a:solidFill>
              <a:latin typeface="GillSans" pitchFamily="2" charset="0"/>
            </a:endParaRPr>
          </a:p>
        </p:txBody>
      </p:sp>
      <p:sp>
        <p:nvSpPr>
          <p:cNvPr id="9" name="Rectangle 8">
            <a:extLst>
              <a:ext uri="{FF2B5EF4-FFF2-40B4-BE49-F238E27FC236}">
                <a16:creationId xmlns="" xmlns:a16="http://schemas.microsoft.com/office/drawing/2014/main" id="{86F84C82-0C8D-47D6-8F8B-A27812549F1C}"/>
              </a:ext>
            </a:extLst>
          </p:cNvPr>
          <p:cNvSpPr/>
          <p:nvPr/>
        </p:nvSpPr>
        <p:spPr>
          <a:xfrm>
            <a:off x="1928946" y="4036895"/>
            <a:ext cx="8334103" cy="1631216"/>
          </a:xfrm>
          <a:prstGeom prst="rect">
            <a:avLst/>
          </a:prstGeom>
        </p:spPr>
        <p:txBody>
          <a:bodyPr wrap="square">
            <a:spAutoFit/>
          </a:bodyPr>
          <a:lstStyle/>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Prezentarea diferitelor definiții ale guvernanței</a:t>
            </a:r>
            <a:endParaRPr lang="en-GB" sz="2000" dirty="0">
              <a:solidFill>
                <a:schemeClr val="accent1">
                  <a:lumMod val="50000"/>
                </a:schemeClr>
              </a:solidFill>
              <a:latin typeface="GillSans" pitchFamily="2" charset="0"/>
            </a:endParaRPr>
          </a:p>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Identificarea practicilor în sport care sunt considerate exemple de bună și rea guvernanță</a:t>
            </a:r>
            <a:endParaRPr lang="en-GB" sz="2000" dirty="0">
              <a:solidFill>
                <a:schemeClr val="accent1">
                  <a:lumMod val="50000"/>
                </a:schemeClr>
              </a:solidFill>
              <a:latin typeface="GillSans" pitchFamily="2" charset="0"/>
            </a:endParaRPr>
          </a:p>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Recunoașterea diferențelor dintre etica descriptivă și cea normativă </a:t>
            </a:r>
          </a:p>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Situarea eticii în cadrul conceptului larg de axiologie</a:t>
            </a:r>
            <a:endParaRPr lang="en-GB" sz="2000" dirty="0">
              <a:solidFill>
                <a:schemeClr val="accent1">
                  <a:lumMod val="50000"/>
                </a:schemeClr>
              </a:solidFill>
              <a:latin typeface="GillSans" pitchFamily="2" charset="0"/>
            </a:endParaRPr>
          </a:p>
        </p:txBody>
      </p:sp>
      <p:sp>
        <p:nvSpPr>
          <p:cNvPr id="10" name="TextBox 9">
            <a:extLst>
              <a:ext uri="{FF2B5EF4-FFF2-40B4-BE49-F238E27FC236}">
                <a16:creationId xmlns="" xmlns:a16="http://schemas.microsoft.com/office/drawing/2014/main" id="{A226122C-10AD-4380-9393-4B779A4D388B}"/>
              </a:ext>
            </a:extLst>
          </p:cNvPr>
          <p:cNvSpPr txBox="1"/>
          <p:nvPr/>
        </p:nvSpPr>
        <p:spPr>
          <a:xfrm>
            <a:off x="1928946" y="2236329"/>
            <a:ext cx="8334103" cy="584775"/>
          </a:xfrm>
          <a:prstGeom prst="rect">
            <a:avLst/>
          </a:prstGeom>
          <a:noFill/>
        </p:spPr>
        <p:txBody>
          <a:bodyPr wrap="square" rtlCol="0">
            <a:spAutoFit/>
          </a:bodyPr>
          <a:lstStyle/>
          <a:p>
            <a:r>
              <a:rPr lang="en-GB" sz="3200" dirty="0" err="1" smtClean="0">
                <a:solidFill>
                  <a:schemeClr val="accent1">
                    <a:lumMod val="50000"/>
                  </a:schemeClr>
                </a:solidFill>
                <a:latin typeface="GillSans" pitchFamily="2" charset="0"/>
              </a:rPr>
              <a:t>Introduc</a:t>
            </a:r>
            <a:r>
              <a:rPr lang="ro-RO" sz="3200" dirty="0" smtClean="0">
                <a:solidFill>
                  <a:schemeClr val="accent1">
                    <a:lumMod val="50000"/>
                  </a:schemeClr>
                </a:solidFill>
                <a:latin typeface="GillSans" pitchFamily="2" charset="0"/>
              </a:rPr>
              <a:t>ere în etica guvernanței în sport</a:t>
            </a:r>
            <a:endParaRPr lang="en-GB" sz="3200" dirty="0">
              <a:solidFill>
                <a:schemeClr val="accent1">
                  <a:lumMod val="50000"/>
                </a:schemeClr>
              </a:solidFill>
              <a:latin typeface="GillSans" pitchFamily="2" charset="0"/>
            </a:endParaRPr>
          </a:p>
        </p:txBody>
      </p:sp>
      <p:sp>
        <p:nvSpPr>
          <p:cNvPr id="11" name="TextBox 10">
            <a:extLst>
              <a:ext uri="{FF2B5EF4-FFF2-40B4-BE49-F238E27FC236}">
                <a16:creationId xmlns="" xmlns:a16="http://schemas.microsoft.com/office/drawing/2014/main" id="{FFA5C3BB-D2CD-4270-841A-2B8DC38534B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2" name="Picture 11">
            <a:extLst>
              <a:ext uri="{FF2B5EF4-FFF2-40B4-BE49-F238E27FC236}">
                <a16:creationId xmlns="" xmlns:a16="http://schemas.microsoft.com/office/drawing/2014/main" id="{94B9C079-D4D9-4CF1-BBC4-4077642EC0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val="227923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 xmlns:a16="http://schemas.microsoft.com/office/drawing/2014/main" id="{EDA12FC3-1747-45E5-94AA-4FBD500EE963}"/>
              </a:ext>
            </a:extLst>
          </p:cNvPr>
          <p:cNvSpPr txBox="1"/>
          <p:nvPr/>
        </p:nvSpPr>
        <p:spPr>
          <a:xfrm>
            <a:off x="1928946" y="3198167"/>
            <a:ext cx="8334103" cy="461665"/>
          </a:xfrm>
          <a:prstGeom prst="rect">
            <a:avLst/>
          </a:prstGeom>
          <a:noFill/>
        </p:spPr>
        <p:txBody>
          <a:bodyPr wrap="square" rtlCol="0">
            <a:spAutoFit/>
          </a:bodyPr>
          <a:lstStyle/>
          <a:p>
            <a:r>
              <a:rPr lang="ro-RO" sz="2400" dirty="0" smtClean="0">
                <a:solidFill>
                  <a:schemeClr val="accent1">
                    <a:lumMod val="50000"/>
                  </a:schemeClr>
                </a:solidFill>
                <a:latin typeface="GillSans" pitchFamily="2" charset="0"/>
              </a:rPr>
              <a:t>Activitate</a:t>
            </a:r>
            <a:r>
              <a:rPr lang="en-GB" sz="2400" dirty="0" smtClean="0">
                <a:solidFill>
                  <a:schemeClr val="accent1">
                    <a:lumMod val="50000"/>
                  </a:schemeClr>
                </a:solidFill>
                <a:latin typeface="GillSans" pitchFamily="2" charset="0"/>
              </a:rPr>
              <a:t> </a:t>
            </a:r>
            <a:r>
              <a:rPr lang="en-GB" sz="2400" dirty="0">
                <a:solidFill>
                  <a:schemeClr val="accent1">
                    <a:lumMod val="50000"/>
                  </a:schemeClr>
                </a:solidFill>
                <a:latin typeface="GillSans" pitchFamily="2" charset="0"/>
              </a:rPr>
              <a:t>1:</a:t>
            </a:r>
          </a:p>
        </p:txBody>
      </p:sp>
      <p:sp>
        <p:nvSpPr>
          <p:cNvPr id="9" name="Rectangle 8">
            <a:extLst>
              <a:ext uri="{FF2B5EF4-FFF2-40B4-BE49-F238E27FC236}">
                <a16:creationId xmlns="" xmlns:a16="http://schemas.microsoft.com/office/drawing/2014/main" id="{86F84C82-0C8D-47D6-8F8B-A27812549F1C}"/>
              </a:ext>
            </a:extLst>
          </p:cNvPr>
          <p:cNvSpPr/>
          <p:nvPr/>
        </p:nvSpPr>
        <p:spPr>
          <a:xfrm>
            <a:off x="2717074" y="3836840"/>
            <a:ext cx="7545975" cy="707886"/>
          </a:xfrm>
          <a:prstGeom prst="rect">
            <a:avLst/>
          </a:prstGeom>
        </p:spPr>
        <p:txBody>
          <a:bodyPr wrap="square">
            <a:spAutoFit/>
          </a:bodyPr>
          <a:lstStyle/>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În grupuri mici, discutați ce se înțelege prin guvernanță în sport</a:t>
            </a:r>
            <a:endParaRPr lang="en-GB" sz="2000" dirty="0">
              <a:solidFill>
                <a:schemeClr val="accent1">
                  <a:lumMod val="50000"/>
                </a:schemeClr>
              </a:solidFill>
              <a:latin typeface="GillSans" pitchFamily="2" charset="0"/>
            </a:endParaRPr>
          </a:p>
        </p:txBody>
      </p:sp>
      <p:sp>
        <p:nvSpPr>
          <p:cNvPr id="10" name="TextBox 9">
            <a:extLst>
              <a:ext uri="{FF2B5EF4-FFF2-40B4-BE49-F238E27FC236}">
                <a16:creationId xmlns="" xmlns:a16="http://schemas.microsoft.com/office/drawing/2014/main" id="{A226122C-10AD-4380-9393-4B779A4D388B}"/>
              </a:ext>
            </a:extLst>
          </p:cNvPr>
          <p:cNvSpPr txBox="1"/>
          <p:nvPr/>
        </p:nvSpPr>
        <p:spPr>
          <a:xfrm>
            <a:off x="1928946" y="2236329"/>
            <a:ext cx="8334103" cy="584775"/>
          </a:xfrm>
          <a:prstGeom prst="rect">
            <a:avLst/>
          </a:prstGeom>
          <a:noFill/>
        </p:spPr>
        <p:txBody>
          <a:bodyPr wrap="square" rtlCol="0">
            <a:spAutoFit/>
          </a:bodyPr>
          <a:lstStyle/>
          <a:p>
            <a:r>
              <a:rPr lang="en-GB" sz="3200" dirty="0" err="1">
                <a:solidFill>
                  <a:schemeClr val="accent1">
                    <a:lumMod val="50000"/>
                  </a:schemeClr>
                </a:solidFill>
                <a:latin typeface="GillSans" pitchFamily="2" charset="0"/>
              </a:rPr>
              <a:t>Introduc</a:t>
            </a:r>
            <a:r>
              <a:rPr lang="ro-RO" sz="3200" dirty="0">
                <a:solidFill>
                  <a:schemeClr val="accent1">
                    <a:lumMod val="50000"/>
                  </a:schemeClr>
                </a:solidFill>
                <a:latin typeface="GillSans" pitchFamily="2" charset="0"/>
              </a:rPr>
              <a:t>ere în etica guvernanței în sport</a:t>
            </a:r>
            <a:endParaRPr lang="en-GB" sz="3200" dirty="0">
              <a:solidFill>
                <a:schemeClr val="accent1">
                  <a:lumMod val="50000"/>
                </a:schemeClr>
              </a:solidFill>
              <a:latin typeface="GillSans" pitchFamily="2" charset="0"/>
            </a:endParaRPr>
          </a:p>
        </p:txBody>
      </p:sp>
      <p:sp>
        <p:nvSpPr>
          <p:cNvPr id="11" name="TextBox 10">
            <a:extLst>
              <a:ext uri="{FF2B5EF4-FFF2-40B4-BE49-F238E27FC236}">
                <a16:creationId xmlns="" xmlns:a16="http://schemas.microsoft.com/office/drawing/2014/main" id="{E0EA06B2-4E54-4FCA-9501-2681E7F52579}"/>
              </a:ext>
            </a:extLst>
          </p:cNvPr>
          <p:cNvSpPr txBox="1"/>
          <p:nvPr/>
        </p:nvSpPr>
        <p:spPr>
          <a:xfrm>
            <a:off x="1928945" y="4543549"/>
            <a:ext cx="8334103" cy="461665"/>
          </a:xfrm>
          <a:prstGeom prst="rect">
            <a:avLst/>
          </a:prstGeom>
          <a:noFill/>
        </p:spPr>
        <p:txBody>
          <a:bodyPr wrap="square" rtlCol="0">
            <a:spAutoFit/>
          </a:bodyPr>
          <a:lstStyle/>
          <a:p>
            <a:r>
              <a:rPr lang="ro-RO" sz="2400" dirty="0" smtClean="0">
                <a:solidFill>
                  <a:schemeClr val="accent1">
                    <a:lumMod val="50000"/>
                  </a:schemeClr>
                </a:solidFill>
                <a:latin typeface="GillSans" pitchFamily="2" charset="0"/>
              </a:rPr>
              <a:t>Activitate</a:t>
            </a:r>
            <a:r>
              <a:rPr lang="en-GB" sz="2400" dirty="0" smtClean="0">
                <a:solidFill>
                  <a:schemeClr val="accent1">
                    <a:lumMod val="50000"/>
                  </a:schemeClr>
                </a:solidFill>
                <a:latin typeface="GillSans" pitchFamily="2" charset="0"/>
              </a:rPr>
              <a:t> </a:t>
            </a:r>
            <a:r>
              <a:rPr lang="en-GB" sz="2400" dirty="0">
                <a:solidFill>
                  <a:schemeClr val="accent1">
                    <a:lumMod val="50000"/>
                  </a:schemeClr>
                </a:solidFill>
                <a:latin typeface="GillSans" pitchFamily="2" charset="0"/>
              </a:rPr>
              <a:t>2:</a:t>
            </a:r>
          </a:p>
        </p:txBody>
      </p:sp>
      <p:sp>
        <p:nvSpPr>
          <p:cNvPr id="12" name="Rectangle 11">
            <a:extLst>
              <a:ext uri="{FF2B5EF4-FFF2-40B4-BE49-F238E27FC236}">
                <a16:creationId xmlns="" xmlns:a16="http://schemas.microsoft.com/office/drawing/2014/main" id="{3B47C91A-CC71-46E9-B26A-9B9B76C753C2}"/>
              </a:ext>
            </a:extLst>
          </p:cNvPr>
          <p:cNvSpPr/>
          <p:nvPr/>
        </p:nvSpPr>
        <p:spPr>
          <a:xfrm>
            <a:off x="2717076" y="5052631"/>
            <a:ext cx="7545975" cy="707886"/>
          </a:xfrm>
          <a:prstGeom prst="rect">
            <a:avLst/>
          </a:prstGeom>
        </p:spPr>
        <p:txBody>
          <a:bodyPr wrap="square">
            <a:spAutoFit/>
          </a:bodyPr>
          <a:lstStyle/>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Citiți următoarele definiții ale guvernanței în sport (diapozitivul următor) – care sunt asemănările și deosebirile? </a:t>
            </a:r>
            <a:endParaRPr lang="en-GB" sz="2000" dirty="0">
              <a:solidFill>
                <a:schemeClr val="accent1">
                  <a:lumMod val="50000"/>
                </a:schemeClr>
              </a:solidFill>
              <a:latin typeface="GillSans" pitchFamily="2" charset="0"/>
            </a:endParaRPr>
          </a:p>
        </p:txBody>
      </p:sp>
      <p:sp>
        <p:nvSpPr>
          <p:cNvPr id="14" name="TextBox 13">
            <a:extLst>
              <a:ext uri="{FF2B5EF4-FFF2-40B4-BE49-F238E27FC236}">
                <a16:creationId xmlns=""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3" name="Picture 12">
            <a:extLst>
              <a:ext uri="{FF2B5EF4-FFF2-40B4-BE49-F238E27FC236}">
                <a16:creationId xmlns="" xmlns:a16="http://schemas.microsoft.com/office/drawing/2014/main" id="{CD390AB9-1CE8-4A7D-91EF-C021AEFA2F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val="101300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96002" y="5657644"/>
            <a:ext cx="6711696" cy="646331"/>
          </a:xfrm>
          <a:prstGeom prst="rect">
            <a:avLst/>
          </a:prstGeom>
          <a:noFill/>
        </p:spPr>
        <p:txBody>
          <a:bodyPr wrap="square" rtlCol="0">
            <a:spAutoFit/>
          </a:bodyPr>
          <a:lstStyle/>
          <a:p>
            <a:r>
              <a:rPr lang="en-GB" dirty="0"/>
              <a:t>Dowling, M., </a:t>
            </a:r>
            <a:r>
              <a:rPr lang="en-GB" dirty="0" err="1"/>
              <a:t>Leopkey</a:t>
            </a:r>
            <a:r>
              <a:rPr lang="en-GB" dirty="0"/>
              <a:t>, B. and Smith, L. (2018) Governance in Sport: A Scoping Review. </a:t>
            </a:r>
            <a:r>
              <a:rPr lang="en-GB" i="1" dirty="0"/>
              <a:t>Journal of Sport Management</a:t>
            </a:r>
            <a:r>
              <a:rPr lang="en-GB" dirty="0"/>
              <a:t>. 32: 439</a:t>
            </a:r>
          </a:p>
        </p:txBody>
      </p:sp>
      <p:graphicFrame>
        <p:nvGraphicFramePr>
          <p:cNvPr id="3" name="Table 2"/>
          <p:cNvGraphicFramePr>
            <a:graphicFrameLocks noGrp="1"/>
          </p:cNvGraphicFramePr>
          <p:nvPr>
            <p:extLst>
              <p:ext uri="{D42A27DB-BD31-4B8C-83A1-F6EECF244321}">
                <p14:modId xmlns:p14="http://schemas.microsoft.com/office/powerpoint/2010/main" val="3941394870"/>
              </p:ext>
            </p:extLst>
          </p:nvPr>
        </p:nvGraphicFramePr>
        <p:xfrm>
          <a:off x="1515533" y="1135581"/>
          <a:ext cx="8890000" cy="4241292"/>
        </p:xfrm>
        <a:graphic>
          <a:graphicData uri="http://schemas.openxmlformats.org/drawingml/2006/table">
            <a:tbl>
              <a:tblPr firstRow="1" firstCol="1" bandRow="1"/>
              <a:tblGrid>
                <a:gridCol w="1238885"/>
                <a:gridCol w="7651115"/>
              </a:tblGrid>
              <a:tr h="0">
                <a:tc gridSpan="2">
                  <a:txBody>
                    <a:bodyPr/>
                    <a:lstStyle/>
                    <a:p>
                      <a:pPr>
                        <a:lnSpc>
                          <a:spcPct val="115000"/>
                        </a:lnSpc>
                        <a:spcAft>
                          <a:spcPts val="0"/>
                        </a:spcAft>
                      </a:pPr>
                      <a:r>
                        <a:rPr lang="ro-RO" sz="1100">
                          <a:effectLst/>
                          <a:latin typeface="Calibri"/>
                          <a:ea typeface="Calibri"/>
                          <a:cs typeface="Times New Roman"/>
                        </a:rPr>
                        <a:t>Tabel 1  Definiții ale guvernanței în sport (exemple)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o-RO"/>
                    </a:p>
                  </a:txBody>
                  <a:tcPr/>
                </a:tc>
              </a:tr>
              <a:tr h="0">
                <a:tc>
                  <a:txBody>
                    <a:bodyPr/>
                    <a:lstStyle/>
                    <a:p>
                      <a:pPr algn="ctr">
                        <a:lnSpc>
                          <a:spcPct val="115000"/>
                        </a:lnSpc>
                        <a:spcAft>
                          <a:spcPts val="0"/>
                        </a:spcAft>
                      </a:pPr>
                      <a:r>
                        <a:rPr lang="ro-RO" sz="1100">
                          <a:effectLst/>
                          <a:latin typeface="Calibri"/>
                          <a:ea typeface="Calibri"/>
                          <a:cs typeface="Times New Roman"/>
                        </a:rPr>
                        <a:t>Autor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o-RO" sz="1100">
                          <a:effectLst/>
                          <a:latin typeface="Calibri"/>
                          <a:ea typeface="Calibri"/>
                          <a:cs typeface="Times New Roman"/>
                        </a:rPr>
                        <a:t>Definiție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o-RO" sz="1100">
                          <a:effectLst/>
                          <a:latin typeface="Calibri"/>
                          <a:ea typeface="Calibri"/>
                          <a:cs typeface="Times New Roman"/>
                        </a:rPr>
                        <a:t>Australian Sport Comission (2015)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100">
                          <a:effectLst/>
                          <a:latin typeface="Calibri"/>
                          <a:ea typeface="Calibri"/>
                          <a:cs typeface="Times New Roman"/>
                        </a:rPr>
                        <a:t>”Guvernanța este sistemul prin care organizațiile sunt gestionate și conduse. Influențează modul în care sunt stabilite și atinse obiectivele organizației, stabilește regulile și procedurile pentru luarea deciziilor și determină mijloacele de optimizare și monitorizare a performanțelor incluzân modul în care riscul este monitorizat și evaluat.” (p.2)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o-RO" sz="1100">
                          <a:effectLst/>
                          <a:latin typeface="Calibri"/>
                          <a:ea typeface="Calibri"/>
                          <a:cs typeface="Times New Roman"/>
                        </a:rPr>
                        <a:t>Ferkins, Shilbury,  and McDonald (2005)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100">
                          <a:effectLst/>
                          <a:latin typeface="Calibri"/>
                          <a:ea typeface="Calibri"/>
                          <a:cs typeface="Times New Roman"/>
                        </a:rPr>
                        <a:t>”responsabilitatea pentru funcționarea și strategia generală a organizației și este o componentă necesară și instituțională pentru toate codurile sportive de la nivel de club până la organizații naționale, agenții guvernamentale organizații de servicii pentru sport și echipe profesioniste din toată lumea.” (p.245)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o-RO" sz="1100">
                          <a:effectLst/>
                          <a:latin typeface="Calibri"/>
                          <a:ea typeface="Calibri"/>
                          <a:cs typeface="Times New Roman"/>
                        </a:rPr>
                        <a:t>Hoye and Cuskelly (2007)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100">
                          <a:effectLst/>
                          <a:latin typeface="Calibri"/>
                          <a:ea typeface="Calibri"/>
                          <a:cs typeface="Times New Roman"/>
                        </a:rPr>
                        <a:t>”structura și procesul folosite de organizație pentru a-și dezvolta obiectivele strategice și direcția, pentru a monitoriza performanțele legate de aceste obiective și a se asigura că administrația acționează pentru binele membrilor organizației” (p.9)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o-RO" sz="1100">
                          <a:effectLst/>
                          <a:latin typeface="Calibri"/>
                          <a:ea typeface="Calibri"/>
                          <a:cs typeface="Times New Roman"/>
                        </a:rPr>
                        <a:t>Hums and Maclean (2017)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100">
                          <a:effectLst/>
                          <a:latin typeface="Calibri"/>
                          <a:ea typeface="Calibri"/>
                          <a:cs typeface="Times New Roman"/>
                        </a:rPr>
                        <a:t>”exercițiul puterii și autorității în organizațiile sportive, incluzând elaborarea politicilor, pentru a determina misiune de organizare, calitatea de membru, eligibilitatea și puterea de reglementare în cadrul scopului local, național sau internațional al organizației.” (p.5)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o-RO" sz="1100">
                          <a:effectLst/>
                          <a:latin typeface="Calibri"/>
                          <a:ea typeface="Calibri"/>
                          <a:cs typeface="Times New Roman"/>
                        </a:rPr>
                        <a:t>King (2014)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100">
                          <a:effectLst/>
                          <a:latin typeface="Calibri"/>
                          <a:ea typeface="Calibri"/>
                          <a:cs typeface="Times New Roman"/>
                        </a:rPr>
                        <a:t>Face distincție între guvernanța politică și administrativă: Guvernanța politică se concentrează pe ”cum este puterea exercitată, cine are influență, cine decide și cine beneficiază de pe ruma deciziilor și acțiunilor” (p.5). Guvernanța administrativă – ”unde guvernanța este fundamental preocupată de: stabilirea  regulilor și procedurilor pentru deciziile organizației; facilitarea managementului efectiv și prudent; determinarea mijloacelor de optimizare a performanței; asigurarea respectării statutare și fiduciare; monitorizarea și evaluarea riscului; și respectarea standardelor etice” (p.5)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o-RO" sz="1100">
                          <a:effectLst/>
                          <a:latin typeface="Calibri"/>
                          <a:ea typeface="Calibri"/>
                          <a:cs typeface="Times New Roman"/>
                        </a:rPr>
                        <a:t>O’Boyle (2012)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100">
                          <a:effectLst/>
                          <a:latin typeface="Calibri"/>
                          <a:ea typeface="Calibri"/>
                          <a:cs typeface="Times New Roman"/>
                        </a:rPr>
                        <a:t>”procesul de garantare a puterii, verificarea performanțelor, organizarea, conducerea și/sau administrarea organizației” (p.1)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o-RO" sz="1100">
                          <a:effectLst/>
                          <a:latin typeface="Calibri"/>
                          <a:ea typeface="Calibri"/>
                          <a:cs typeface="Times New Roman"/>
                        </a:rPr>
                        <a:t>Sawyer, Bodey și Judge (2008)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o-RO" sz="1100" dirty="0">
                          <a:effectLst/>
                          <a:latin typeface="Calibri"/>
                          <a:ea typeface="Calibri"/>
                          <a:cs typeface="Times New Roman"/>
                        </a:rPr>
                        <a:t>”cum organismele guvernamentale sunt conduse și controlate. Mecanismul guvernanței (ex. documente formale, structură organizațională) specifică cum drepturile, autoritatea și responsabilitatea sunt distribuite între participanți pentru a monitoriza performanța și a atinge obiectivele” (p.11)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3222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3552" y="548598"/>
            <a:ext cx="4853432" cy="523220"/>
          </a:xfrm>
          <a:prstGeom prst="rect">
            <a:avLst/>
          </a:prstGeom>
          <a:solidFill>
            <a:schemeClr val="accent5"/>
          </a:solidFill>
        </p:spPr>
        <p:txBody>
          <a:bodyPr wrap="square" rtlCol="0">
            <a:spAutoFit/>
          </a:bodyPr>
          <a:lstStyle/>
          <a:p>
            <a:r>
              <a:rPr lang="ro-RO" sz="2800" dirty="0" smtClean="0">
                <a:solidFill>
                  <a:schemeClr val="bg1"/>
                </a:solidFill>
                <a:latin typeface="GillSans" pitchFamily="2" charset="0"/>
              </a:rPr>
              <a:t>Principiile bunei guvernanțe</a:t>
            </a:r>
            <a:endParaRPr lang="en-GB" sz="2800" dirty="0">
              <a:solidFill>
                <a:schemeClr val="bg1"/>
              </a:solidFill>
              <a:latin typeface="GillSans" pitchFamily="2" charset="0"/>
            </a:endParaRPr>
          </a:p>
        </p:txBody>
      </p:sp>
      <p:sp>
        <p:nvSpPr>
          <p:cNvPr id="4" name="Rectangle 3"/>
          <p:cNvSpPr/>
          <p:nvPr/>
        </p:nvSpPr>
        <p:spPr>
          <a:xfrm>
            <a:off x="5766816" y="379374"/>
            <a:ext cx="6096000" cy="923330"/>
          </a:xfrm>
          <a:prstGeom prst="rect">
            <a:avLst/>
          </a:prstGeom>
        </p:spPr>
        <p:txBody>
          <a:bodyPr>
            <a:spAutoFit/>
          </a:bodyPr>
          <a:lstStyle/>
          <a:p>
            <a:r>
              <a:rPr lang="en-GB" dirty="0">
                <a:solidFill>
                  <a:schemeClr val="accent1">
                    <a:lumMod val="50000"/>
                  </a:schemeClr>
                </a:solidFill>
                <a:latin typeface="GillSans" pitchFamily="2" charset="0"/>
                <a:ea typeface="Calibri" panose="020F0502020204030204" pitchFamily="34" charset="0"/>
                <a:cs typeface="Times New Roman" panose="02020603050405020304" pitchFamily="18" charset="0"/>
              </a:rPr>
              <a:t>Henry, I. &amp; Lee, P.C. (2004) Governance and Ethics. In S. Chadwick and J. Beech (eds.) </a:t>
            </a:r>
            <a:r>
              <a:rPr lang="en-GB" i="1" dirty="0">
                <a:solidFill>
                  <a:schemeClr val="accent1">
                    <a:lumMod val="50000"/>
                  </a:schemeClr>
                </a:solidFill>
                <a:latin typeface="GillSans" pitchFamily="2" charset="0"/>
                <a:ea typeface="Calibri" panose="020F0502020204030204" pitchFamily="34" charset="0"/>
                <a:cs typeface="Times New Roman" panose="02020603050405020304" pitchFamily="18" charset="0"/>
              </a:rPr>
              <a:t>The Business of Sport Management</a:t>
            </a:r>
            <a:r>
              <a:rPr lang="en-GB" dirty="0">
                <a:solidFill>
                  <a:schemeClr val="accent1">
                    <a:lumMod val="50000"/>
                  </a:schemeClr>
                </a:solidFill>
                <a:latin typeface="GillSans" pitchFamily="2" charset="0"/>
                <a:ea typeface="Calibri" panose="020F0502020204030204" pitchFamily="34" charset="0"/>
                <a:cs typeface="Times New Roman" panose="02020603050405020304" pitchFamily="18" charset="0"/>
              </a:rPr>
              <a:t> (1</a:t>
            </a:r>
            <a:r>
              <a:rPr lang="en-GB" baseline="30000" dirty="0">
                <a:solidFill>
                  <a:schemeClr val="accent1">
                    <a:lumMod val="50000"/>
                  </a:schemeClr>
                </a:solidFill>
                <a:latin typeface="GillSans" pitchFamily="2" charset="0"/>
                <a:ea typeface="Calibri" panose="020F0502020204030204" pitchFamily="34" charset="0"/>
                <a:cs typeface="Times New Roman" panose="02020603050405020304" pitchFamily="18" charset="0"/>
              </a:rPr>
              <a:t>st</a:t>
            </a:r>
            <a:r>
              <a:rPr lang="en-GB" dirty="0">
                <a:solidFill>
                  <a:schemeClr val="accent1">
                    <a:lumMod val="50000"/>
                  </a:schemeClr>
                </a:solidFill>
                <a:latin typeface="GillSans" pitchFamily="2" charset="0"/>
                <a:ea typeface="Calibri" panose="020F0502020204030204" pitchFamily="34" charset="0"/>
                <a:cs typeface="Times New Roman" panose="02020603050405020304" pitchFamily="18" charset="0"/>
              </a:rPr>
              <a:t> edition). Harlow: Pearson Education Ltd.</a:t>
            </a:r>
            <a:endParaRPr lang="en-GB" dirty="0">
              <a:solidFill>
                <a:schemeClr val="accent1">
                  <a:lumMod val="50000"/>
                </a:schemeClr>
              </a:solidFill>
              <a:latin typeface="GillSans" pitchFamily="2" charset="0"/>
            </a:endParaRPr>
          </a:p>
        </p:txBody>
      </p:sp>
      <p:sp>
        <p:nvSpPr>
          <p:cNvPr id="5" name="TextBox 4"/>
          <p:cNvSpPr txBox="1"/>
          <p:nvPr/>
        </p:nvSpPr>
        <p:spPr>
          <a:xfrm>
            <a:off x="7754112" y="3031988"/>
            <a:ext cx="3922776" cy="1477328"/>
          </a:xfrm>
          <a:prstGeom prst="rect">
            <a:avLst/>
          </a:prstGeom>
          <a:noFill/>
        </p:spPr>
        <p:txBody>
          <a:bodyPr wrap="square" rtlCol="0">
            <a:spAutoFit/>
          </a:bodyPr>
          <a:lstStyle/>
          <a:p>
            <a:r>
              <a:rPr lang="ro-RO" dirty="0" smtClean="0">
                <a:latin typeface="Arial" panose="020B0604020202020204" pitchFamily="34" charset="0"/>
                <a:cs typeface="Arial" panose="020B0604020202020204" pitchFamily="34" charset="0"/>
              </a:rPr>
              <a:t>Prezentați o</a:t>
            </a:r>
            <a:r>
              <a:rPr lang="vi-VN" dirty="0" smtClean="0">
                <a:latin typeface="Arial" panose="020B0604020202020204" pitchFamily="34" charset="0"/>
                <a:cs typeface="Arial" panose="020B0604020202020204" pitchFamily="34" charset="0"/>
              </a:rPr>
              <a:t> </a:t>
            </a:r>
            <a:r>
              <a:rPr lang="vi-VN" dirty="0"/>
              <a:t>explicație pentru fiecare dintre aceste principii și un exemplu de </a:t>
            </a:r>
            <a:r>
              <a:rPr lang="ro-RO" dirty="0" smtClean="0">
                <a:latin typeface="Arial" panose="020B0604020202020204" pitchFamily="34" charset="0"/>
                <a:cs typeface="Arial" panose="020B0604020202020204" pitchFamily="34" charset="0"/>
              </a:rPr>
              <a:t>cum</a:t>
            </a:r>
            <a:r>
              <a:rPr lang="vi-VN" dirty="0" smtClean="0"/>
              <a:t> </a:t>
            </a:r>
            <a:r>
              <a:rPr lang="vi-VN" dirty="0"/>
              <a:t>ar </a:t>
            </a:r>
            <a:r>
              <a:rPr lang="vi-VN" dirty="0" smtClean="0"/>
              <a:t>ar</a:t>
            </a:r>
            <a:r>
              <a:rPr lang="ro-RO" dirty="0" smtClean="0"/>
              <a:t>ă</a:t>
            </a:r>
            <a:r>
              <a:rPr lang="vi-VN" dirty="0" smtClean="0"/>
              <a:t>ta </a:t>
            </a:r>
            <a:r>
              <a:rPr lang="ro-RO" dirty="0" smtClean="0"/>
              <a:t>î</a:t>
            </a:r>
            <a:r>
              <a:rPr lang="vi-VN" dirty="0" smtClean="0"/>
              <a:t>n practic</a:t>
            </a:r>
            <a:r>
              <a:rPr lang="ro-RO" dirty="0" smtClean="0"/>
              <a:t>ă</a:t>
            </a:r>
            <a:r>
              <a:rPr lang="vi-VN" dirty="0" smtClean="0"/>
              <a:t> </a:t>
            </a:r>
            <a:r>
              <a:rPr lang="vi-VN" dirty="0"/>
              <a:t>(sau </a:t>
            </a:r>
            <a:r>
              <a:rPr lang="ro-RO" dirty="0" smtClean="0">
                <a:latin typeface="Arial" panose="020B0604020202020204" pitchFamily="34" charset="0"/>
                <a:cs typeface="Arial" panose="020B0604020202020204" pitchFamily="34" charset="0"/>
              </a:rPr>
              <a:t>un</a:t>
            </a:r>
            <a:r>
              <a:rPr lang="vi-VN" dirty="0" smtClean="0"/>
              <a:t> exemplu </a:t>
            </a:r>
            <a:r>
              <a:rPr lang="vi-VN" dirty="0"/>
              <a:t>de </a:t>
            </a:r>
            <a:r>
              <a:rPr lang="ro-RO" dirty="0" smtClean="0">
                <a:latin typeface="Arial" panose="020B0604020202020204" pitchFamily="34" charset="0"/>
                <a:cs typeface="Arial" panose="020B0604020202020204" pitchFamily="34" charset="0"/>
              </a:rPr>
              <a:t>cum</a:t>
            </a:r>
            <a:r>
              <a:rPr lang="vi-VN" dirty="0" smtClean="0"/>
              <a:t> </a:t>
            </a:r>
            <a:r>
              <a:rPr lang="vi-VN" dirty="0"/>
              <a:t>nu ar trebui să arate) </a:t>
            </a:r>
            <a:endParaRPr lang="en-GB" dirty="0">
              <a:solidFill>
                <a:schemeClr val="accent1">
                  <a:lumMod val="50000"/>
                </a:schemeClr>
              </a:solidFill>
            </a:endParaRPr>
          </a:p>
        </p:txBody>
      </p:sp>
      <p:graphicFrame>
        <p:nvGraphicFramePr>
          <p:cNvPr id="14" name="Diagram 13"/>
          <p:cNvGraphicFramePr/>
          <p:nvPr>
            <p:extLst>
              <p:ext uri="{D42A27DB-BD31-4B8C-83A1-F6EECF244321}">
                <p14:modId xmlns:p14="http://schemas.microsoft.com/office/powerpoint/2010/main" val="1122223522"/>
              </p:ext>
            </p:extLst>
          </p:nvPr>
        </p:nvGraphicFramePr>
        <p:xfrm>
          <a:off x="733552" y="1533589"/>
          <a:ext cx="6782816" cy="4474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 xmlns:a16="http://schemas.microsoft.com/office/drawing/2014/main" id="{401FEDDB-9937-4885-AE1C-806807861F55}"/>
              </a:ext>
            </a:extLst>
          </p:cNvPr>
          <p:cNvSpPr txBox="1"/>
          <p:nvPr/>
        </p:nvSpPr>
        <p:spPr>
          <a:xfrm>
            <a:off x="7754112" y="2386148"/>
            <a:ext cx="2654244" cy="523220"/>
          </a:xfrm>
          <a:prstGeom prst="rect">
            <a:avLst/>
          </a:prstGeom>
          <a:noFill/>
        </p:spPr>
        <p:txBody>
          <a:bodyPr wrap="square" rtlCol="0">
            <a:spAutoFit/>
          </a:bodyPr>
          <a:lstStyle/>
          <a:p>
            <a:r>
              <a:rPr lang="ro-RO" sz="2800" dirty="0" smtClean="0">
                <a:solidFill>
                  <a:schemeClr val="accent1">
                    <a:lumMod val="50000"/>
                  </a:schemeClr>
                </a:solidFill>
              </a:rPr>
              <a:t>Activitate</a:t>
            </a:r>
            <a:r>
              <a:rPr lang="en-GB" sz="2800" dirty="0" smtClean="0">
                <a:solidFill>
                  <a:schemeClr val="accent1">
                    <a:lumMod val="50000"/>
                  </a:schemeClr>
                </a:solidFill>
              </a:rPr>
              <a:t> </a:t>
            </a:r>
            <a:r>
              <a:rPr lang="en-GB" sz="2800" dirty="0">
                <a:solidFill>
                  <a:schemeClr val="accent1">
                    <a:lumMod val="50000"/>
                  </a:schemeClr>
                </a:solidFill>
              </a:rPr>
              <a:t>3:</a:t>
            </a:r>
          </a:p>
        </p:txBody>
      </p:sp>
      <p:sp>
        <p:nvSpPr>
          <p:cNvPr id="8" name="TextBox 7">
            <a:extLst>
              <a:ext uri="{FF2B5EF4-FFF2-40B4-BE49-F238E27FC236}">
                <a16:creationId xmlns="" xmlns:a16="http://schemas.microsoft.com/office/drawing/2014/main" id="{C1388012-F5B8-4B41-8C33-557D02E929ED}"/>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2766016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 xmlns:a16="http://schemas.microsoft.com/office/drawing/2014/main" id="{EDA12FC3-1747-45E5-94AA-4FBD500EE963}"/>
              </a:ext>
            </a:extLst>
          </p:cNvPr>
          <p:cNvSpPr txBox="1"/>
          <p:nvPr/>
        </p:nvSpPr>
        <p:spPr>
          <a:xfrm>
            <a:off x="1928946" y="2855469"/>
            <a:ext cx="2124999" cy="461665"/>
          </a:xfrm>
          <a:prstGeom prst="rect">
            <a:avLst/>
          </a:prstGeom>
          <a:noFill/>
        </p:spPr>
        <p:txBody>
          <a:bodyPr wrap="square" rtlCol="0">
            <a:spAutoFit/>
          </a:bodyPr>
          <a:lstStyle/>
          <a:p>
            <a:r>
              <a:rPr lang="ro-RO" sz="2400" dirty="0" smtClean="0">
                <a:solidFill>
                  <a:schemeClr val="accent1">
                    <a:lumMod val="50000"/>
                  </a:schemeClr>
                </a:solidFill>
                <a:latin typeface="GillSans" pitchFamily="2" charset="0"/>
              </a:rPr>
              <a:t>Activitate</a:t>
            </a:r>
            <a:r>
              <a:rPr lang="en-GB" sz="2400" dirty="0" smtClean="0">
                <a:solidFill>
                  <a:schemeClr val="accent1">
                    <a:lumMod val="50000"/>
                  </a:schemeClr>
                </a:solidFill>
                <a:latin typeface="GillSans" pitchFamily="2" charset="0"/>
              </a:rPr>
              <a:t> </a:t>
            </a:r>
            <a:r>
              <a:rPr lang="en-GB" sz="2400" dirty="0">
                <a:solidFill>
                  <a:schemeClr val="accent1">
                    <a:lumMod val="50000"/>
                  </a:schemeClr>
                </a:solidFill>
                <a:latin typeface="GillSans" pitchFamily="2" charset="0"/>
              </a:rPr>
              <a:t>4:</a:t>
            </a:r>
          </a:p>
        </p:txBody>
      </p:sp>
      <p:sp>
        <p:nvSpPr>
          <p:cNvPr id="9" name="Rectangle 8">
            <a:extLst>
              <a:ext uri="{FF2B5EF4-FFF2-40B4-BE49-F238E27FC236}">
                <a16:creationId xmlns="" xmlns:a16="http://schemas.microsoft.com/office/drawing/2014/main" id="{86F84C82-0C8D-47D6-8F8B-A27812549F1C}"/>
              </a:ext>
            </a:extLst>
          </p:cNvPr>
          <p:cNvSpPr/>
          <p:nvPr/>
        </p:nvSpPr>
        <p:spPr>
          <a:xfrm>
            <a:off x="1944824" y="3317134"/>
            <a:ext cx="4218415" cy="400110"/>
          </a:xfrm>
          <a:prstGeom prst="rect">
            <a:avLst/>
          </a:prstGeom>
        </p:spPr>
        <p:txBody>
          <a:bodyPr wrap="square">
            <a:spAutoFit/>
          </a:bodyPr>
          <a:lstStyle/>
          <a:p>
            <a:pPr lvl="0"/>
            <a:r>
              <a:rPr lang="ro-RO" sz="2000" dirty="0" smtClean="0">
                <a:solidFill>
                  <a:schemeClr val="accent1">
                    <a:lumMod val="50000"/>
                  </a:schemeClr>
                </a:solidFill>
                <a:latin typeface="GillSans" pitchFamily="2" charset="0"/>
              </a:rPr>
              <a:t>Ce se înțelege prin etică?</a:t>
            </a:r>
            <a:endParaRPr lang="en-GB" sz="2000" dirty="0">
              <a:solidFill>
                <a:schemeClr val="accent1">
                  <a:lumMod val="50000"/>
                </a:schemeClr>
              </a:solidFill>
              <a:latin typeface="GillSans" pitchFamily="2" charset="0"/>
            </a:endParaRPr>
          </a:p>
        </p:txBody>
      </p:sp>
      <p:sp>
        <p:nvSpPr>
          <p:cNvPr id="10" name="TextBox 9">
            <a:extLst>
              <a:ext uri="{FF2B5EF4-FFF2-40B4-BE49-F238E27FC236}">
                <a16:creationId xmlns="" xmlns:a16="http://schemas.microsoft.com/office/drawing/2014/main" id="{A226122C-10AD-4380-9393-4B779A4D388B}"/>
              </a:ext>
            </a:extLst>
          </p:cNvPr>
          <p:cNvSpPr txBox="1"/>
          <p:nvPr/>
        </p:nvSpPr>
        <p:spPr>
          <a:xfrm>
            <a:off x="1928945" y="2159453"/>
            <a:ext cx="8334103" cy="584775"/>
          </a:xfrm>
          <a:prstGeom prst="rect">
            <a:avLst/>
          </a:prstGeom>
          <a:noFill/>
        </p:spPr>
        <p:txBody>
          <a:bodyPr wrap="square" rtlCol="0">
            <a:spAutoFit/>
          </a:bodyPr>
          <a:lstStyle/>
          <a:p>
            <a:r>
              <a:rPr lang="en-GB" sz="3200" dirty="0" err="1">
                <a:solidFill>
                  <a:schemeClr val="accent1">
                    <a:lumMod val="50000"/>
                  </a:schemeClr>
                </a:solidFill>
                <a:latin typeface="GillSans" pitchFamily="2" charset="0"/>
              </a:rPr>
              <a:t>Introduc</a:t>
            </a:r>
            <a:r>
              <a:rPr lang="ro-RO" sz="3200" dirty="0">
                <a:solidFill>
                  <a:schemeClr val="accent1">
                    <a:lumMod val="50000"/>
                  </a:schemeClr>
                </a:solidFill>
                <a:latin typeface="GillSans" pitchFamily="2" charset="0"/>
              </a:rPr>
              <a:t>ere în etica guvernanței în sport</a:t>
            </a:r>
            <a:endParaRPr lang="en-GB" sz="3200" dirty="0">
              <a:solidFill>
                <a:schemeClr val="accent1">
                  <a:lumMod val="50000"/>
                </a:schemeClr>
              </a:solidFill>
              <a:latin typeface="GillSans" pitchFamily="2" charset="0"/>
            </a:endParaRPr>
          </a:p>
        </p:txBody>
      </p:sp>
      <p:sp>
        <p:nvSpPr>
          <p:cNvPr id="2" name="TextBox 1">
            <a:extLst>
              <a:ext uri="{FF2B5EF4-FFF2-40B4-BE49-F238E27FC236}">
                <a16:creationId xmlns="" xmlns:a16="http://schemas.microsoft.com/office/drawing/2014/main" id="{9A4CEDB3-C854-4781-BE94-41EA42C6F460}"/>
              </a:ext>
            </a:extLst>
          </p:cNvPr>
          <p:cNvSpPr txBox="1"/>
          <p:nvPr/>
        </p:nvSpPr>
        <p:spPr>
          <a:xfrm>
            <a:off x="1928946" y="3876629"/>
            <a:ext cx="4794071" cy="2308324"/>
          </a:xfrm>
          <a:prstGeom prst="rect">
            <a:avLst/>
          </a:prstGeom>
          <a:noFill/>
        </p:spPr>
        <p:txBody>
          <a:bodyPr wrap="square" rtlCol="0">
            <a:spAutoFit/>
          </a:bodyPr>
          <a:lstStyle/>
          <a:p>
            <a:r>
              <a:rPr lang="ro-RO" dirty="0" smtClean="0">
                <a:solidFill>
                  <a:schemeClr val="accent1">
                    <a:lumMod val="50000"/>
                  </a:schemeClr>
                </a:solidFill>
                <a:latin typeface="GillSans" pitchFamily="2" charset="0"/>
              </a:rPr>
              <a:t>Etica și moralitatea sunt adeseori utilizate una în locul celeilalte dar ar trebui să ne gândim la următoarele</a:t>
            </a:r>
            <a:r>
              <a:rPr lang="en-GB" dirty="0" smtClean="0">
                <a:solidFill>
                  <a:schemeClr val="accent1">
                    <a:lumMod val="50000"/>
                  </a:schemeClr>
                </a:solidFill>
                <a:latin typeface="GillSans" pitchFamily="2" charset="0"/>
              </a:rPr>
              <a:t>:</a:t>
            </a:r>
            <a:endParaRPr lang="en-GB" dirty="0">
              <a:solidFill>
                <a:schemeClr val="accent1">
                  <a:lumMod val="50000"/>
                </a:schemeClr>
              </a:solidFill>
              <a:latin typeface="GillSans" pitchFamily="2" charset="0"/>
            </a:endParaRPr>
          </a:p>
          <a:p>
            <a:endParaRPr lang="en-GB" dirty="0">
              <a:solidFill>
                <a:schemeClr val="accent1">
                  <a:lumMod val="50000"/>
                </a:schemeClr>
              </a:solidFill>
              <a:latin typeface="GillSans" pitchFamily="2" charset="0"/>
            </a:endParaRPr>
          </a:p>
          <a:p>
            <a:r>
              <a:rPr lang="en-GB" dirty="0" err="1" smtClean="0">
                <a:solidFill>
                  <a:schemeClr val="accent1">
                    <a:lumMod val="50000"/>
                  </a:schemeClr>
                </a:solidFill>
                <a:latin typeface="GillSans" pitchFamily="2" charset="0"/>
              </a:rPr>
              <a:t>Morali</a:t>
            </a:r>
            <a:r>
              <a:rPr lang="ro-RO" dirty="0" smtClean="0">
                <a:solidFill>
                  <a:schemeClr val="accent1">
                    <a:lumMod val="50000"/>
                  </a:schemeClr>
                </a:solidFill>
                <a:latin typeface="GillSans" pitchFamily="2" charset="0"/>
              </a:rPr>
              <a:t>tate</a:t>
            </a:r>
            <a:r>
              <a:rPr lang="en-GB" dirty="0" smtClean="0">
                <a:solidFill>
                  <a:schemeClr val="accent1">
                    <a:lumMod val="50000"/>
                  </a:schemeClr>
                </a:solidFill>
                <a:latin typeface="GillSans" pitchFamily="2" charset="0"/>
              </a:rPr>
              <a:t> </a:t>
            </a:r>
            <a:r>
              <a:rPr lang="en-GB" dirty="0">
                <a:solidFill>
                  <a:schemeClr val="accent1">
                    <a:lumMod val="50000"/>
                  </a:schemeClr>
                </a:solidFill>
                <a:latin typeface="GillSans" pitchFamily="2" charset="0"/>
              </a:rPr>
              <a:t>= </a:t>
            </a:r>
            <a:r>
              <a:rPr lang="ro-RO" dirty="0" smtClean="0">
                <a:solidFill>
                  <a:schemeClr val="accent1">
                    <a:lumMod val="50000"/>
                  </a:schemeClr>
                </a:solidFill>
                <a:latin typeface="GillSans" pitchFamily="2" charset="0"/>
              </a:rPr>
              <a:t>reguli și principii care conduc acțiunile drepte</a:t>
            </a:r>
            <a:endParaRPr lang="en-GB" dirty="0">
              <a:solidFill>
                <a:schemeClr val="accent1">
                  <a:lumMod val="50000"/>
                </a:schemeClr>
              </a:solidFill>
              <a:latin typeface="GillSans" pitchFamily="2" charset="0"/>
            </a:endParaRPr>
          </a:p>
          <a:p>
            <a:r>
              <a:rPr lang="en-GB" dirty="0" smtClean="0">
                <a:solidFill>
                  <a:schemeClr val="accent1">
                    <a:lumMod val="50000"/>
                  </a:schemeClr>
                </a:solidFill>
                <a:latin typeface="GillSans" pitchFamily="2" charset="0"/>
              </a:rPr>
              <a:t>Et</a:t>
            </a:r>
            <a:r>
              <a:rPr lang="ro-RO" dirty="0" smtClean="0">
                <a:solidFill>
                  <a:schemeClr val="accent1">
                    <a:lumMod val="50000"/>
                  </a:schemeClr>
                </a:solidFill>
                <a:latin typeface="GillSans" pitchFamily="2" charset="0"/>
              </a:rPr>
              <a:t>ică</a:t>
            </a:r>
            <a:r>
              <a:rPr lang="en-GB" dirty="0" smtClean="0">
                <a:solidFill>
                  <a:schemeClr val="accent1">
                    <a:lumMod val="50000"/>
                  </a:schemeClr>
                </a:solidFill>
                <a:latin typeface="GillSans" pitchFamily="2" charset="0"/>
              </a:rPr>
              <a:t> </a:t>
            </a:r>
            <a:r>
              <a:rPr lang="en-GB" dirty="0">
                <a:solidFill>
                  <a:schemeClr val="accent1">
                    <a:lumMod val="50000"/>
                  </a:schemeClr>
                </a:solidFill>
                <a:latin typeface="GillSans" pitchFamily="2" charset="0"/>
              </a:rPr>
              <a:t>= </a:t>
            </a:r>
            <a:r>
              <a:rPr lang="ro-RO" dirty="0" smtClean="0">
                <a:solidFill>
                  <a:schemeClr val="accent1">
                    <a:lumMod val="50000"/>
                  </a:schemeClr>
                </a:solidFill>
                <a:latin typeface="GillSans" pitchFamily="2" charset="0"/>
              </a:rPr>
              <a:t>studiul sistematic al acestor reguli și existenței lor în realitate</a:t>
            </a:r>
            <a:endParaRPr lang="en-GB" dirty="0">
              <a:solidFill>
                <a:schemeClr val="accent1">
                  <a:lumMod val="50000"/>
                </a:schemeClr>
              </a:solidFill>
              <a:latin typeface="GillSans" pitchFamily="2" charset="0"/>
            </a:endParaRPr>
          </a:p>
        </p:txBody>
      </p:sp>
      <p:grpSp>
        <p:nvGrpSpPr>
          <p:cNvPr id="25" name="Group 24">
            <a:extLst>
              <a:ext uri="{FF2B5EF4-FFF2-40B4-BE49-F238E27FC236}">
                <a16:creationId xmlns="" xmlns:a16="http://schemas.microsoft.com/office/drawing/2014/main" id="{377A61F2-9967-4244-8958-E174D52A7F16}"/>
              </a:ext>
            </a:extLst>
          </p:cNvPr>
          <p:cNvGrpSpPr/>
          <p:nvPr/>
        </p:nvGrpSpPr>
        <p:grpSpPr>
          <a:xfrm>
            <a:off x="7269956" y="2852058"/>
            <a:ext cx="3711719" cy="3711719"/>
            <a:chOff x="7163990" y="3004456"/>
            <a:chExt cx="3711719" cy="3711719"/>
          </a:xfrm>
        </p:grpSpPr>
        <p:sp>
          <p:nvSpPr>
            <p:cNvPr id="16" name="Oval 15">
              <a:extLst>
                <a:ext uri="{FF2B5EF4-FFF2-40B4-BE49-F238E27FC236}">
                  <a16:creationId xmlns="" xmlns:a16="http://schemas.microsoft.com/office/drawing/2014/main" id="{5EFD1783-D26A-4FA2-9A1C-C33E9B375338}"/>
                </a:ext>
              </a:extLst>
            </p:cNvPr>
            <p:cNvSpPr/>
            <p:nvPr/>
          </p:nvSpPr>
          <p:spPr>
            <a:xfrm>
              <a:off x="7163990" y="3004456"/>
              <a:ext cx="3711719" cy="3711719"/>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 xmlns:a16="http://schemas.microsoft.com/office/drawing/2014/main" id="{270ED04C-62B3-4B83-920A-EE7D0AC4711E}"/>
                </a:ext>
              </a:extLst>
            </p:cNvPr>
            <p:cNvSpPr txBox="1"/>
            <p:nvPr/>
          </p:nvSpPr>
          <p:spPr>
            <a:xfrm>
              <a:off x="7735320" y="4266003"/>
              <a:ext cx="862148" cy="400110"/>
            </a:xfrm>
            <a:prstGeom prst="rect">
              <a:avLst/>
            </a:prstGeom>
            <a:noFill/>
          </p:spPr>
          <p:txBody>
            <a:bodyPr wrap="square" rtlCol="0">
              <a:spAutoFit/>
            </a:bodyPr>
            <a:lstStyle/>
            <a:p>
              <a:r>
                <a:rPr lang="ro-RO" sz="2000" dirty="0" smtClean="0">
                  <a:solidFill>
                    <a:schemeClr val="bg1"/>
                  </a:solidFill>
                  <a:latin typeface="GillSans" pitchFamily="2" charset="0"/>
                </a:rPr>
                <a:t>Etică</a:t>
              </a:r>
              <a:endParaRPr lang="en-GB" sz="2000" dirty="0">
                <a:solidFill>
                  <a:schemeClr val="bg1"/>
                </a:solidFill>
                <a:latin typeface="GillSans" pitchFamily="2" charset="0"/>
              </a:endParaRPr>
            </a:p>
          </p:txBody>
        </p:sp>
        <p:sp>
          <p:nvSpPr>
            <p:cNvPr id="13" name="Oval 12">
              <a:extLst>
                <a:ext uri="{FF2B5EF4-FFF2-40B4-BE49-F238E27FC236}">
                  <a16:creationId xmlns="" xmlns:a16="http://schemas.microsoft.com/office/drawing/2014/main" id="{8764DE21-F08C-4D21-BD0C-216E0B3029C7}"/>
                </a:ext>
              </a:extLst>
            </p:cNvPr>
            <p:cNvSpPr/>
            <p:nvPr/>
          </p:nvSpPr>
          <p:spPr>
            <a:xfrm>
              <a:off x="7625918" y="4957844"/>
              <a:ext cx="1080952" cy="10988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4" name="TextBox 13">
              <a:extLst>
                <a:ext uri="{FF2B5EF4-FFF2-40B4-BE49-F238E27FC236}">
                  <a16:creationId xmlns="" xmlns:a16="http://schemas.microsoft.com/office/drawing/2014/main" id="{4B8FC004-AA88-4DF3-B018-2F07B589F112}"/>
                </a:ext>
              </a:extLst>
            </p:cNvPr>
            <p:cNvSpPr txBox="1"/>
            <p:nvPr/>
          </p:nvSpPr>
          <p:spPr>
            <a:xfrm>
              <a:off x="7548547" y="5322596"/>
              <a:ext cx="1235693" cy="369332"/>
            </a:xfrm>
            <a:prstGeom prst="rect">
              <a:avLst/>
            </a:prstGeom>
            <a:noFill/>
          </p:spPr>
          <p:txBody>
            <a:bodyPr wrap="square" rtlCol="0">
              <a:spAutoFit/>
            </a:bodyPr>
            <a:lstStyle/>
            <a:p>
              <a:r>
                <a:rPr lang="ro-RO" dirty="0" smtClean="0">
                  <a:solidFill>
                    <a:schemeClr val="accent1">
                      <a:lumMod val="50000"/>
                    </a:schemeClr>
                  </a:solidFill>
                  <a:latin typeface="GillSans" pitchFamily="2" charset="0"/>
                </a:rPr>
                <a:t>Moralitate</a:t>
              </a:r>
              <a:endParaRPr lang="en-GB" dirty="0">
                <a:solidFill>
                  <a:schemeClr val="accent1">
                    <a:lumMod val="50000"/>
                  </a:schemeClr>
                </a:solidFill>
                <a:latin typeface="GillSans" pitchFamily="2" charset="0"/>
              </a:endParaRPr>
            </a:p>
          </p:txBody>
        </p:sp>
        <p:sp>
          <p:nvSpPr>
            <p:cNvPr id="17" name="TextBox 16">
              <a:extLst>
                <a:ext uri="{FF2B5EF4-FFF2-40B4-BE49-F238E27FC236}">
                  <a16:creationId xmlns="" xmlns:a16="http://schemas.microsoft.com/office/drawing/2014/main" id="{7BBB87F6-B93A-484D-AE0E-9F50C208027C}"/>
                </a:ext>
              </a:extLst>
            </p:cNvPr>
            <p:cNvSpPr txBox="1"/>
            <p:nvPr/>
          </p:nvSpPr>
          <p:spPr>
            <a:xfrm>
              <a:off x="7871781" y="3394216"/>
              <a:ext cx="2567070" cy="369332"/>
            </a:xfrm>
            <a:prstGeom prst="rect">
              <a:avLst/>
            </a:prstGeom>
            <a:noFill/>
          </p:spPr>
          <p:txBody>
            <a:bodyPr wrap="square" rtlCol="0">
              <a:spAutoFit/>
            </a:bodyPr>
            <a:lstStyle/>
            <a:p>
              <a:r>
                <a:rPr lang="en-GB" dirty="0" err="1" smtClean="0">
                  <a:solidFill>
                    <a:schemeClr val="accent1">
                      <a:lumMod val="50000"/>
                    </a:schemeClr>
                  </a:solidFill>
                  <a:latin typeface="GillSans" pitchFamily="2" charset="0"/>
                </a:rPr>
                <a:t>Axiolog</a:t>
              </a:r>
              <a:r>
                <a:rPr lang="ro-RO" dirty="0" smtClean="0">
                  <a:solidFill>
                    <a:schemeClr val="accent1">
                      <a:lumMod val="50000"/>
                    </a:schemeClr>
                  </a:solidFill>
                  <a:latin typeface="GillSans" pitchFamily="2" charset="0"/>
                </a:rPr>
                <a:t>ie</a:t>
              </a:r>
              <a:r>
                <a:rPr lang="en-GB" dirty="0" smtClean="0">
                  <a:solidFill>
                    <a:schemeClr val="accent1">
                      <a:lumMod val="50000"/>
                    </a:schemeClr>
                  </a:solidFill>
                  <a:latin typeface="GillSans" pitchFamily="2" charset="0"/>
                </a:rPr>
                <a:t> </a:t>
              </a:r>
              <a:r>
                <a:rPr lang="en-GB" dirty="0">
                  <a:solidFill>
                    <a:schemeClr val="accent1">
                      <a:lumMod val="50000"/>
                    </a:schemeClr>
                  </a:solidFill>
                  <a:latin typeface="GillSans" pitchFamily="2" charset="0"/>
                </a:rPr>
                <a:t>= </a:t>
              </a:r>
              <a:r>
                <a:rPr lang="en-GB" dirty="0" err="1" smtClean="0">
                  <a:solidFill>
                    <a:schemeClr val="accent1">
                      <a:lumMod val="50000"/>
                    </a:schemeClr>
                  </a:solidFill>
                  <a:latin typeface="GillSans" pitchFamily="2" charset="0"/>
                </a:rPr>
                <a:t>va</a:t>
              </a:r>
              <a:r>
                <a:rPr lang="ro-RO" dirty="0" smtClean="0">
                  <a:solidFill>
                    <a:schemeClr val="accent1">
                      <a:lumMod val="50000"/>
                    </a:schemeClr>
                  </a:solidFill>
                  <a:latin typeface="GillSans" pitchFamily="2" charset="0"/>
                </a:rPr>
                <a:t>lorizare</a:t>
              </a:r>
              <a:endParaRPr lang="en-GB" dirty="0">
                <a:solidFill>
                  <a:schemeClr val="accent1">
                    <a:lumMod val="50000"/>
                  </a:schemeClr>
                </a:solidFill>
                <a:latin typeface="GillSans" pitchFamily="2" charset="0"/>
              </a:endParaRPr>
            </a:p>
          </p:txBody>
        </p:sp>
        <p:cxnSp>
          <p:nvCxnSpPr>
            <p:cNvPr id="20" name="Straight Connector 19">
              <a:extLst>
                <a:ext uri="{FF2B5EF4-FFF2-40B4-BE49-F238E27FC236}">
                  <a16:creationId xmlns="" xmlns:a16="http://schemas.microsoft.com/office/drawing/2014/main" id="{24D0D9B4-69B1-4312-A834-606270BDDFA1}"/>
                </a:ext>
              </a:extLst>
            </p:cNvPr>
            <p:cNvCxnSpPr>
              <a:cxnSpLocks/>
              <a:stCxn id="16" idx="0"/>
              <a:endCxn id="16" idx="4"/>
            </p:cNvCxnSpPr>
            <p:nvPr/>
          </p:nvCxnSpPr>
          <p:spPr>
            <a:xfrm>
              <a:off x="9019850" y="3004456"/>
              <a:ext cx="0" cy="3711719"/>
            </a:xfrm>
            <a:prstGeom prst="line">
              <a:avLst/>
            </a:prstGeom>
            <a:ln w="952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4" name="TextBox 23">
              <a:extLst>
                <a:ext uri="{FF2B5EF4-FFF2-40B4-BE49-F238E27FC236}">
                  <a16:creationId xmlns="" xmlns:a16="http://schemas.microsoft.com/office/drawing/2014/main" id="{64419CC7-F8D4-4CE4-A00A-175E0F7BC3C3}"/>
                </a:ext>
              </a:extLst>
            </p:cNvPr>
            <p:cNvSpPr txBox="1"/>
            <p:nvPr/>
          </p:nvSpPr>
          <p:spPr>
            <a:xfrm>
              <a:off x="9332831" y="4266003"/>
              <a:ext cx="1474808" cy="400110"/>
            </a:xfrm>
            <a:prstGeom prst="rect">
              <a:avLst/>
            </a:prstGeom>
            <a:noFill/>
          </p:spPr>
          <p:txBody>
            <a:bodyPr wrap="square" rtlCol="0">
              <a:spAutoFit/>
            </a:bodyPr>
            <a:lstStyle/>
            <a:p>
              <a:r>
                <a:rPr lang="ro-RO" sz="2000" dirty="0" smtClean="0">
                  <a:solidFill>
                    <a:schemeClr val="bg1"/>
                  </a:solidFill>
                  <a:latin typeface="GillSans" pitchFamily="2" charset="0"/>
                </a:rPr>
                <a:t>Estetică</a:t>
              </a:r>
              <a:endParaRPr lang="en-GB" sz="2000" dirty="0">
                <a:solidFill>
                  <a:schemeClr val="bg1"/>
                </a:solidFill>
                <a:latin typeface="GillSans" pitchFamily="2" charset="0"/>
              </a:endParaRPr>
            </a:p>
          </p:txBody>
        </p:sp>
      </p:grpSp>
      <p:sp>
        <p:nvSpPr>
          <p:cNvPr id="19" name="TextBox 18">
            <a:extLst>
              <a:ext uri="{FF2B5EF4-FFF2-40B4-BE49-F238E27FC236}">
                <a16:creationId xmlns="" xmlns:a16="http://schemas.microsoft.com/office/drawing/2014/main" id="{D60A13F1-A41D-4553-8A3D-5F7C0E80F3F8}"/>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8" name="Picture 17">
            <a:extLst>
              <a:ext uri="{FF2B5EF4-FFF2-40B4-BE49-F238E27FC236}">
                <a16:creationId xmlns="" xmlns:a16="http://schemas.microsoft.com/office/drawing/2014/main" id="{E3A12775-755F-4012-B373-0811F2C32F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val="312565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 xmlns:a16="http://schemas.microsoft.com/office/drawing/2014/main" id="{EDA12FC3-1747-45E5-94AA-4FBD500EE963}"/>
              </a:ext>
            </a:extLst>
          </p:cNvPr>
          <p:cNvSpPr txBox="1"/>
          <p:nvPr/>
        </p:nvSpPr>
        <p:spPr>
          <a:xfrm>
            <a:off x="1928946" y="3198167"/>
            <a:ext cx="8334103" cy="461665"/>
          </a:xfrm>
          <a:prstGeom prst="rect">
            <a:avLst/>
          </a:prstGeom>
          <a:noFill/>
        </p:spPr>
        <p:txBody>
          <a:bodyPr wrap="square" rtlCol="0">
            <a:spAutoFit/>
          </a:bodyPr>
          <a:lstStyle/>
          <a:p>
            <a:r>
              <a:rPr lang="ro-RO" sz="2400" dirty="0" smtClean="0">
                <a:solidFill>
                  <a:schemeClr val="accent1">
                    <a:lumMod val="50000"/>
                  </a:schemeClr>
                </a:solidFill>
                <a:latin typeface="GillSans" pitchFamily="2" charset="0"/>
              </a:rPr>
              <a:t>Activitate</a:t>
            </a:r>
            <a:r>
              <a:rPr lang="en-GB" sz="2400" dirty="0" smtClean="0">
                <a:solidFill>
                  <a:schemeClr val="accent1">
                    <a:lumMod val="50000"/>
                  </a:schemeClr>
                </a:solidFill>
                <a:latin typeface="GillSans" pitchFamily="2" charset="0"/>
              </a:rPr>
              <a:t> </a:t>
            </a:r>
            <a:r>
              <a:rPr lang="en-GB" sz="2400" dirty="0">
                <a:solidFill>
                  <a:schemeClr val="accent1">
                    <a:lumMod val="50000"/>
                  </a:schemeClr>
                </a:solidFill>
                <a:latin typeface="GillSans" pitchFamily="2" charset="0"/>
              </a:rPr>
              <a:t>5</a:t>
            </a:r>
            <a:r>
              <a:rPr lang="en-GB" sz="2400" dirty="0" smtClean="0">
                <a:solidFill>
                  <a:schemeClr val="accent1">
                    <a:lumMod val="50000"/>
                  </a:schemeClr>
                </a:solidFill>
                <a:latin typeface="GillSans" pitchFamily="2" charset="0"/>
              </a:rPr>
              <a:t>:</a:t>
            </a:r>
            <a:r>
              <a:rPr lang="ro-RO" sz="2400" dirty="0" smtClean="0">
                <a:solidFill>
                  <a:schemeClr val="accent1">
                    <a:lumMod val="50000"/>
                  </a:schemeClr>
                </a:solidFill>
                <a:latin typeface="GillSans" pitchFamily="2" charset="0"/>
              </a:rPr>
              <a:t> răspundeți la următoarele întrebări</a:t>
            </a:r>
            <a:endParaRPr lang="en-GB" sz="2400" dirty="0">
              <a:solidFill>
                <a:schemeClr val="accent1">
                  <a:lumMod val="50000"/>
                </a:schemeClr>
              </a:solidFill>
              <a:latin typeface="GillSans" pitchFamily="2" charset="0"/>
            </a:endParaRPr>
          </a:p>
        </p:txBody>
      </p:sp>
      <p:sp>
        <p:nvSpPr>
          <p:cNvPr id="10" name="TextBox 9">
            <a:extLst>
              <a:ext uri="{FF2B5EF4-FFF2-40B4-BE49-F238E27FC236}">
                <a16:creationId xmlns="" xmlns:a16="http://schemas.microsoft.com/office/drawing/2014/main" id="{A226122C-10AD-4380-9393-4B779A4D388B}"/>
              </a:ext>
            </a:extLst>
          </p:cNvPr>
          <p:cNvSpPr txBox="1"/>
          <p:nvPr/>
        </p:nvSpPr>
        <p:spPr>
          <a:xfrm>
            <a:off x="1928946" y="2236329"/>
            <a:ext cx="8334103" cy="584775"/>
          </a:xfrm>
          <a:prstGeom prst="rect">
            <a:avLst/>
          </a:prstGeom>
          <a:noFill/>
        </p:spPr>
        <p:txBody>
          <a:bodyPr wrap="square" rtlCol="0">
            <a:spAutoFit/>
          </a:bodyPr>
          <a:lstStyle/>
          <a:p>
            <a:r>
              <a:rPr lang="en-GB" sz="3200" dirty="0" err="1">
                <a:solidFill>
                  <a:schemeClr val="accent1">
                    <a:lumMod val="50000"/>
                  </a:schemeClr>
                </a:solidFill>
                <a:latin typeface="GillSans" pitchFamily="2" charset="0"/>
              </a:rPr>
              <a:t>Introduc</a:t>
            </a:r>
            <a:r>
              <a:rPr lang="ro-RO" sz="3200" dirty="0">
                <a:solidFill>
                  <a:schemeClr val="accent1">
                    <a:lumMod val="50000"/>
                  </a:schemeClr>
                </a:solidFill>
                <a:latin typeface="GillSans" pitchFamily="2" charset="0"/>
              </a:rPr>
              <a:t>ere în etica guvernanței în sport</a:t>
            </a:r>
            <a:endParaRPr lang="en-GB" sz="3200" dirty="0">
              <a:solidFill>
                <a:schemeClr val="accent1">
                  <a:lumMod val="50000"/>
                </a:schemeClr>
              </a:solidFill>
              <a:latin typeface="GillSans" pitchFamily="2" charset="0"/>
            </a:endParaRPr>
          </a:p>
        </p:txBody>
      </p:sp>
      <p:sp>
        <p:nvSpPr>
          <p:cNvPr id="12" name="Rectangle 11">
            <a:extLst>
              <a:ext uri="{FF2B5EF4-FFF2-40B4-BE49-F238E27FC236}">
                <a16:creationId xmlns="" xmlns:a16="http://schemas.microsoft.com/office/drawing/2014/main" id="{3B47C91A-CC71-46E9-B26A-9B9B76C753C2}"/>
              </a:ext>
            </a:extLst>
          </p:cNvPr>
          <p:cNvSpPr/>
          <p:nvPr/>
        </p:nvSpPr>
        <p:spPr>
          <a:xfrm>
            <a:off x="2323009" y="3874027"/>
            <a:ext cx="7545975" cy="1938992"/>
          </a:xfrm>
          <a:prstGeom prst="rect">
            <a:avLst/>
          </a:prstGeom>
        </p:spPr>
        <p:txBody>
          <a:bodyPr wrap="square">
            <a:spAutoFit/>
          </a:bodyPr>
          <a:lstStyle/>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Există lucruri în viață care sunt întotdeauna greșite</a:t>
            </a:r>
            <a:r>
              <a:rPr lang="en-GB" sz="2000" dirty="0" smtClean="0">
                <a:solidFill>
                  <a:schemeClr val="accent1">
                    <a:lumMod val="50000"/>
                  </a:schemeClr>
                </a:solidFill>
                <a:latin typeface="GillSans" pitchFamily="2" charset="0"/>
              </a:rPr>
              <a:t>? (</a:t>
            </a:r>
            <a:r>
              <a:rPr lang="ro-RO" sz="2000" dirty="0" smtClean="0">
                <a:solidFill>
                  <a:schemeClr val="accent1">
                    <a:lumMod val="50000"/>
                  </a:schemeClr>
                </a:solidFill>
                <a:latin typeface="GillSans" pitchFamily="2" charset="0"/>
              </a:rPr>
              <a:t>ex.</a:t>
            </a:r>
            <a:r>
              <a:rPr lang="en-GB" sz="2000" dirty="0" smtClean="0">
                <a:solidFill>
                  <a:schemeClr val="accent1">
                    <a:lumMod val="50000"/>
                  </a:schemeClr>
                </a:solidFill>
                <a:latin typeface="GillSans" pitchFamily="2" charset="0"/>
              </a:rPr>
              <a:t> </a:t>
            </a:r>
            <a:r>
              <a:rPr lang="ro-RO" sz="2000" dirty="0" smtClean="0">
                <a:solidFill>
                  <a:schemeClr val="accent1">
                    <a:lumMod val="50000"/>
                  </a:schemeClr>
                </a:solidFill>
                <a:latin typeface="GillSans" pitchFamily="2" charset="0"/>
              </a:rPr>
              <a:t>crimă, viol, incest</a:t>
            </a:r>
            <a:r>
              <a:rPr lang="en-GB" sz="2000" dirty="0" smtClean="0">
                <a:solidFill>
                  <a:schemeClr val="accent1">
                    <a:lumMod val="50000"/>
                  </a:schemeClr>
                </a:solidFill>
                <a:latin typeface="GillSans" pitchFamily="2" charset="0"/>
              </a:rPr>
              <a:t>)</a:t>
            </a:r>
            <a:endParaRPr lang="en-GB" sz="2000" dirty="0">
              <a:solidFill>
                <a:schemeClr val="accent1">
                  <a:lumMod val="50000"/>
                </a:schemeClr>
              </a:solidFill>
              <a:latin typeface="GillSans" pitchFamily="2" charset="0"/>
            </a:endParaRPr>
          </a:p>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Binele și răul depind într-o oarecare măsură de cultura din care faci parte</a:t>
            </a:r>
            <a:r>
              <a:rPr lang="en-GB" sz="2000" dirty="0" smtClean="0">
                <a:solidFill>
                  <a:schemeClr val="accent1">
                    <a:lumMod val="50000"/>
                  </a:schemeClr>
                </a:solidFill>
                <a:latin typeface="GillSans" pitchFamily="2" charset="0"/>
              </a:rPr>
              <a:t>?</a:t>
            </a:r>
            <a:endParaRPr lang="en-GB" sz="2000" dirty="0">
              <a:solidFill>
                <a:schemeClr val="accent1">
                  <a:lumMod val="50000"/>
                </a:schemeClr>
              </a:solidFill>
              <a:latin typeface="GillSans" pitchFamily="2" charset="0"/>
            </a:endParaRPr>
          </a:p>
          <a:p>
            <a:pPr marL="285750" lvl="0" indent="-285750">
              <a:buFont typeface="Arial" panose="020B0604020202020204" pitchFamily="34" charset="0"/>
              <a:buChar char="•"/>
            </a:pPr>
            <a:r>
              <a:rPr lang="ro-RO" sz="2000" dirty="0" smtClean="0">
                <a:solidFill>
                  <a:schemeClr val="accent1">
                    <a:lumMod val="50000"/>
                  </a:schemeClr>
                </a:solidFill>
                <a:latin typeface="GillSans" pitchFamily="2" charset="0"/>
              </a:rPr>
              <a:t>Aveți o convingere fermă despre ceea ce este bine și rău sau credeți că ceea ce este bine și rău depinde de context</a:t>
            </a:r>
            <a:r>
              <a:rPr lang="en-GB" sz="2000" dirty="0" smtClean="0">
                <a:solidFill>
                  <a:schemeClr val="accent1">
                    <a:lumMod val="50000"/>
                  </a:schemeClr>
                </a:solidFill>
                <a:latin typeface="GillSans" pitchFamily="2" charset="0"/>
              </a:rPr>
              <a:t>?</a:t>
            </a:r>
            <a:endParaRPr lang="en-GB" sz="2000" dirty="0">
              <a:solidFill>
                <a:schemeClr val="accent1">
                  <a:lumMod val="50000"/>
                </a:schemeClr>
              </a:solidFill>
              <a:latin typeface="GillSans" pitchFamily="2" charset="0"/>
            </a:endParaRPr>
          </a:p>
        </p:txBody>
      </p:sp>
      <p:sp>
        <p:nvSpPr>
          <p:cNvPr id="13" name="TextBox 12">
            <a:extLst>
              <a:ext uri="{FF2B5EF4-FFF2-40B4-BE49-F238E27FC236}">
                <a16:creationId xmlns="" xmlns:a16="http://schemas.microsoft.com/office/drawing/2014/main" id="{AECBD0C7-D011-48EB-A3F7-676B824CCCB0}"/>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1" name="Picture 10">
            <a:extLst>
              <a:ext uri="{FF2B5EF4-FFF2-40B4-BE49-F238E27FC236}">
                <a16:creationId xmlns="" xmlns:a16="http://schemas.microsoft.com/office/drawing/2014/main" id="{4E617088-D865-4D87-B3F5-F8F9ED6F1B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val="2106316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 xmlns:a16="http://schemas.microsoft.com/office/drawing/2014/main" id="{EDA12FC3-1747-45E5-94AA-4FBD500EE963}"/>
              </a:ext>
            </a:extLst>
          </p:cNvPr>
          <p:cNvSpPr txBox="1"/>
          <p:nvPr/>
        </p:nvSpPr>
        <p:spPr>
          <a:xfrm>
            <a:off x="4517567" y="2159453"/>
            <a:ext cx="3505203" cy="830997"/>
          </a:xfrm>
          <a:prstGeom prst="rect">
            <a:avLst/>
          </a:prstGeom>
          <a:noFill/>
        </p:spPr>
        <p:txBody>
          <a:bodyPr wrap="square" rtlCol="0">
            <a:spAutoFit/>
          </a:bodyPr>
          <a:lstStyle/>
          <a:p>
            <a:pPr algn="ctr"/>
            <a:r>
              <a:rPr lang="en-GB" sz="2400" dirty="0" err="1" smtClean="0">
                <a:solidFill>
                  <a:schemeClr val="accent1">
                    <a:lumMod val="50000"/>
                  </a:schemeClr>
                </a:solidFill>
                <a:latin typeface="GillSans" pitchFamily="2" charset="0"/>
              </a:rPr>
              <a:t>Relativi</a:t>
            </a:r>
            <a:r>
              <a:rPr lang="ro-RO" sz="2400" dirty="0" smtClean="0">
                <a:solidFill>
                  <a:schemeClr val="accent1">
                    <a:lumMod val="50000"/>
                  </a:schemeClr>
                </a:solidFill>
                <a:latin typeface="GillSans" pitchFamily="2" charset="0"/>
              </a:rPr>
              <a:t>tate</a:t>
            </a:r>
            <a:r>
              <a:rPr lang="en-GB" sz="2400" dirty="0" smtClean="0">
                <a:solidFill>
                  <a:schemeClr val="accent1">
                    <a:lumMod val="50000"/>
                  </a:schemeClr>
                </a:solidFill>
                <a:latin typeface="GillSans" pitchFamily="2" charset="0"/>
              </a:rPr>
              <a:t> v</a:t>
            </a:r>
            <a:r>
              <a:rPr lang="ro-RO" sz="2400" dirty="0" smtClean="0">
                <a:solidFill>
                  <a:schemeClr val="accent1">
                    <a:lumMod val="50000"/>
                  </a:schemeClr>
                </a:solidFill>
                <a:latin typeface="GillSans" pitchFamily="2" charset="0"/>
              </a:rPr>
              <a:t>s</a:t>
            </a:r>
            <a:r>
              <a:rPr lang="en-GB" sz="2400" dirty="0" smtClean="0">
                <a:solidFill>
                  <a:schemeClr val="accent1">
                    <a:lumMod val="50000"/>
                  </a:schemeClr>
                </a:solidFill>
                <a:latin typeface="GillSans" pitchFamily="2" charset="0"/>
              </a:rPr>
              <a:t>. </a:t>
            </a:r>
            <a:r>
              <a:rPr lang="en-GB" sz="2400" dirty="0" err="1" smtClean="0">
                <a:solidFill>
                  <a:schemeClr val="accent1">
                    <a:lumMod val="50000"/>
                  </a:schemeClr>
                </a:solidFill>
                <a:latin typeface="GillSans" pitchFamily="2" charset="0"/>
              </a:rPr>
              <a:t>Universali</a:t>
            </a:r>
            <a:r>
              <a:rPr lang="ro-RO" sz="2400" dirty="0" smtClean="0">
                <a:solidFill>
                  <a:schemeClr val="accent1">
                    <a:lumMod val="50000"/>
                  </a:schemeClr>
                </a:solidFill>
                <a:latin typeface="GillSans" pitchFamily="2" charset="0"/>
              </a:rPr>
              <a:t>tate</a:t>
            </a:r>
            <a:endParaRPr lang="en-GB" sz="2400" dirty="0">
              <a:solidFill>
                <a:schemeClr val="accent1">
                  <a:lumMod val="50000"/>
                </a:schemeClr>
              </a:solidFill>
              <a:latin typeface="GillSans" pitchFamily="2" charset="0"/>
            </a:endParaRPr>
          </a:p>
        </p:txBody>
      </p:sp>
      <p:sp>
        <p:nvSpPr>
          <p:cNvPr id="12" name="Rectangle 11">
            <a:extLst>
              <a:ext uri="{FF2B5EF4-FFF2-40B4-BE49-F238E27FC236}">
                <a16:creationId xmlns="" xmlns:a16="http://schemas.microsoft.com/office/drawing/2014/main" id="{3B47C91A-CC71-46E9-B26A-9B9B76C753C2}"/>
              </a:ext>
            </a:extLst>
          </p:cNvPr>
          <p:cNvSpPr/>
          <p:nvPr/>
        </p:nvSpPr>
        <p:spPr>
          <a:xfrm>
            <a:off x="2171659" y="3100336"/>
            <a:ext cx="3372396" cy="1015663"/>
          </a:xfrm>
          <a:prstGeom prst="rect">
            <a:avLst/>
          </a:prstGeom>
        </p:spPr>
        <p:txBody>
          <a:bodyPr wrap="square">
            <a:spAutoFit/>
          </a:bodyPr>
          <a:lstStyle/>
          <a:p>
            <a:pPr lvl="0"/>
            <a:r>
              <a:rPr lang="ro-RO" sz="2000" dirty="0" smtClean="0">
                <a:solidFill>
                  <a:schemeClr val="accent1">
                    <a:lumMod val="50000"/>
                  </a:schemeClr>
                </a:solidFill>
                <a:latin typeface="GillSans" pitchFamily="2" charset="0"/>
              </a:rPr>
              <a:t>Ce este bine</a:t>
            </a:r>
            <a:r>
              <a:rPr lang="en-GB" sz="2000" dirty="0" smtClean="0">
                <a:solidFill>
                  <a:schemeClr val="accent1">
                    <a:lumMod val="50000"/>
                  </a:schemeClr>
                </a:solidFill>
                <a:latin typeface="GillSans" pitchFamily="2" charset="0"/>
              </a:rPr>
              <a:t> </a:t>
            </a:r>
            <a:r>
              <a:rPr lang="en-GB" sz="2000" dirty="0">
                <a:solidFill>
                  <a:schemeClr val="accent1">
                    <a:lumMod val="50000"/>
                  </a:schemeClr>
                </a:solidFill>
                <a:latin typeface="GillSans" pitchFamily="2" charset="0"/>
              </a:rPr>
              <a:t>/ </a:t>
            </a:r>
            <a:r>
              <a:rPr lang="ro-RO" sz="2000" dirty="0" smtClean="0">
                <a:solidFill>
                  <a:schemeClr val="accent1">
                    <a:lumMod val="50000"/>
                  </a:schemeClr>
                </a:solidFill>
                <a:latin typeface="GillSans" pitchFamily="2" charset="0"/>
              </a:rPr>
              <a:t>rău</a:t>
            </a:r>
            <a:r>
              <a:rPr lang="en-GB" sz="2000" dirty="0" smtClean="0">
                <a:solidFill>
                  <a:schemeClr val="accent1">
                    <a:lumMod val="50000"/>
                  </a:schemeClr>
                </a:solidFill>
                <a:latin typeface="GillSans" pitchFamily="2" charset="0"/>
              </a:rPr>
              <a:t>, </a:t>
            </a:r>
            <a:r>
              <a:rPr lang="ro-RO" sz="2000" dirty="0" smtClean="0">
                <a:solidFill>
                  <a:schemeClr val="accent1">
                    <a:lumMod val="50000"/>
                  </a:schemeClr>
                </a:solidFill>
                <a:latin typeface="GillSans" pitchFamily="2" charset="0"/>
              </a:rPr>
              <a:t>corect</a:t>
            </a:r>
            <a:r>
              <a:rPr lang="en-GB" sz="2000" dirty="0" smtClean="0">
                <a:solidFill>
                  <a:schemeClr val="accent1">
                    <a:lumMod val="50000"/>
                  </a:schemeClr>
                </a:solidFill>
                <a:latin typeface="GillSans" pitchFamily="2" charset="0"/>
              </a:rPr>
              <a:t> </a:t>
            </a:r>
            <a:r>
              <a:rPr lang="en-GB" sz="2000" dirty="0">
                <a:solidFill>
                  <a:schemeClr val="accent1">
                    <a:lumMod val="50000"/>
                  </a:schemeClr>
                </a:solidFill>
                <a:latin typeface="GillSans" pitchFamily="2" charset="0"/>
              </a:rPr>
              <a:t>/ </a:t>
            </a:r>
            <a:r>
              <a:rPr lang="ro-RO" sz="2000" dirty="0" smtClean="0">
                <a:solidFill>
                  <a:schemeClr val="accent1">
                    <a:lumMod val="50000"/>
                  </a:schemeClr>
                </a:solidFill>
                <a:latin typeface="GillSans" pitchFamily="2" charset="0"/>
              </a:rPr>
              <a:t>greșit este subiectiv și flexibil</a:t>
            </a:r>
            <a:endParaRPr lang="en-GB" sz="2000" dirty="0">
              <a:solidFill>
                <a:schemeClr val="accent1">
                  <a:lumMod val="50000"/>
                </a:schemeClr>
              </a:solidFill>
              <a:latin typeface="GillSans" pitchFamily="2" charset="0"/>
            </a:endParaRPr>
          </a:p>
        </p:txBody>
      </p:sp>
      <p:sp>
        <p:nvSpPr>
          <p:cNvPr id="2" name="Arrow: Right 1">
            <a:extLst>
              <a:ext uri="{FF2B5EF4-FFF2-40B4-BE49-F238E27FC236}">
                <a16:creationId xmlns="" xmlns:a16="http://schemas.microsoft.com/office/drawing/2014/main" id="{A455704C-3AFD-4A1F-9D0A-FE58C2EB10E6}"/>
              </a:ext>
            </a:extLst>
          </p:cNvPr>
          <p:cNvSpPr/>
          <p:nvPr/>
        </p:nvSpPr>
        <p:spPr>
          <a:xfrm rot="2211006">
            <a:off x="7668981" y="2738707"/>
            <a:ext cx="707576" cy="244041"/>
          </a:xfrm>
          <a:prstGeom prst="rightArrow">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Right 12">
            <a:extLst>
              <a:ext uri="{FF2B5EF4-FFF2-40B4-BE49-F238E27FC236}">
                <a16:creationId xmlns="" xmlns:a16="http://schemas.microsoft.com/office/drawing/2014/main" id="{ABF6DCF7-4F91-4EF8-9E0E-9221E0C4245E}"/>
              </a:ext>
            </a:extLst>
          </p:cNvPr>
          <p:cNvSpPr/>
          <p:nvPr/>
        </p:nvSpPr>
        <p:spPr>
          <a:xfrm rot="8166568">
            <a:off x="4163778" y="2738707"/>
            <a:ext cx="707576" cy="244041"/>
          </a:xfrm>
          <a:prstGeom prst="rightArrow">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 xmlns:a16="http://schemas.microsoft.com/office/drawing/2014/main" id="{9DDC82E3-9C8C-4494-8CA4-7706806A024B}"/>
              </a:ext>
            </a:extLst>
          </p:cNvPr>
          <p:cNvSpPr txBox="1"/>
          <p:nvPr/>
        </p:nvSpPr>
        <p:spPr>
          <a:xfrm>
            <a:off x="2171655" y="4168111"/>
            <a:ext cx="8197025" cy="2308324"/>
          </a:xfrm>
          <a:prstGeom prst="rect">
            <a:avLst/>
          </a:prstGeom>
          <a:noFill/>
        </p:spPr>
        <p:txBody>
          <a:bodyPr wrap="square" rtlCol="0">
            <a:spAutoFit/>
          </a:bodyPr>
          <a:lstStyle/>
          <a:p>
            <a:r>
              <a:rPr lang="ro-RO" b="1" i="1" dirty="0" smtClean="0">
                <a:solidFill>
                  <a:schemeClr val="accent1">
                    <a:lumMod val="50000"/>
                  </a:schemeClr>
                </a:solidFill>
                <a:latin typeface="GillSans" pitchFamily="2" charset="0"/>
              </a:rPr>
              <a:t>Etică d</a:t>
            </a:r>
            <a:r>
              <a:rPr lang="en-GB" b="1" i="1" dirty="0" err="1" smtClean="0">
                <a:solidFill>
                  <a:schemeClr val="accent1">
                    <a:lumMod val="50000"/>
                  </a:schemeClr>
                </a:solidFill>
                <a:latin typeface="GillSans" pitchFamily="2" charset="0"/>
              </a:rPr>
              <a:t>escriptiv</a:t>
            </a:r>
            <a:r>
              <a:rPr lang="ro-RO" b="1" i="1" dirty="0" smtClean="0">
                <a:solidFill>
                  <a:schemeClr val="accent1">
                    <a:lumMod val="50000"/>
                  </a:schemeClr>
                </a:solidFill>
                <a:latin typeface="GillSans" pitchFamily="2" charset="0"/>
              </a:rPr>
              <a:t>ă</a:t>
            </a:r>
            <a:r>
              <a:rPr lang="en-GB" b="1" i="1" dirty="0" smtClean="0">
                <a:solidFill>
                  <a:schemeClr val="accent1">
                    <a:lumMod val="50000"/>
                  </a:schemeClr>
                </a:solidFill>
                <a:latin typeface="GillSans" pitchFamily="2" charset="0"/>
              </a:rPr>
              <a:t> </a:t>
            </a:r>
            <a:r>
              <a:rPr lang="en-GB" dirty="0">
                <a:solidFill>
                  <a:schemeClr val="accent1">
                    <a:lumMod val="50000"/>
                  </a:schemeClr>
                </a:solidFill>
                <a:latin typeface="GillSans" pitchFamily="2" charset="0"/>
              </a:rPr>
              <a:t>= </a:t>
            </a:r>
            <a:r>
              <a:rPr lang="ro-RO" dirty="0" smtClean="0">
                <a:solidFill>
                  <a:schemeClr val="accent1">
                    <a:lumMod val="50000"/>
                  </a:schemeClr>
                </a:solidFill>
                <a:latin typeface="GillSans" pitchFamily="2" charset="0"/>
              </a:rPr>
              <a:t>descrie opiniile morale ale oamenilor </a:t>
            </a:r>
            <a:r>
              <a:rPr lang="en-GB" dirty="0" smtClean="0">
                <a:solidFill>
                  <a:schemeClr val="accent1">
                    <a:lumMod val="50000"/>
                  </a:schemeClr>
                </a:solidFill>
                <a:latin typeface="GillSans" pitchFamily="2" charset="0"/>
              </a:rPr>
              <a:t>(</a:t>
            </a:r>
            <a:r>
              <a:rPr lang="ro-RO" dirty="0" smtClean="0">
                <a:solidFill>
                  <a:schemeClr val="accent1">
                    <a:lumMod val="50000"/>
                  </a:schemeClr>
                </a:solidFill>
                <a:latin typeface="GillSans" pitchFamily="2" charset="0"/>
              </a:rPr>
              <a:t>ex.</a:t>
            </a:r>
            <a:r>
              <a:rPr lang="en-GB" dirty="0" smtClean="0">
                <a:solidFill>
                  <a:schemeClr val="accent1">
                    <a:lumMod val="50000"/>
                  </a:schemeClr>
                </a:solidFill>
                <a:latin typeface="GillSans" pitchFamily="2" charset="0"/>
              </a:rPr>
              <a:t> </a:t>
            </a:r>
            <a:r>
              <a:rPr lang="en-GB" dirty="0" err="1" smtClean="0">
                <a:solidFill>
                  <a:schemeClr val="accent1">
                    <a:lumMod val="50000"/>
                  </a:schemeClr>
                </a:solidFill>
                <a:latin typeface="GillSans" pitchFamily="2" charset="0"/>
              </a:rPr>
              <a:t>ps</a:t>
            </a:r>
            <a:r>
              <a:rPr lang="ro-RO" dirty="0" smtClean="0">
                <a:solidFill>
                  <a:schemeClr val="accent1">
                    <a:lumMod val="50000"/>
                  </a:schemeClr>
                </a:solidFill>
                <a:latin typeface="GillSans" pitchFamily="2" charset="0"/>
              </a:rPr>
              <a:t>ihologie</a:t>
            </a:r>
            <a:r>
              <a:rPr lang="en-GB" dirty="0" smtClean="0">
                <a:solidFill>
                  <a:schemeClr val="accent1">
                    <a:lumMod val="50000"/>
                  </a:schemeClr>
                </a:solidFill>
                <a:latin typeface="GillSans" pitchFamily="2" charset="0"/>
              </a:rPr>
              <a:t> </a:t>
            </a:r>
            <a:r>
              <a:rPr lang="en-GB" dirty="0">
                <a:solidFill>
                  <a:schemeClr val="accent1">
                    <a:lumMod val="50000"/>
                  </a:schemeClr>
                </a:solidFill>
                <a:latin typeface="GillSans" pitchFamily="2" charset="0"/>
              </a:rPr>
              <a:t>/ </a:t>
            </a:r>
            <a:r>
              <a:rPr lang="en-GB" dirty="0" err="1" smtClean="0">
                <a:solidFill>
                  <a:schemeClr val="accent1">
                    <a:lumMod val="50000"/>
                  </a:schemeClr>
                </a:solidFill>
                <a:latin typeface="GillSans" pitchFamily="2" charset="0"/>
              </a:rPr>
              <a:t>sociolog</a:t>
            </a:r>
            <a:r>
              <a:rPr lang="ro-RO" dirty="0" smtClean="0">
                <a:solidFill>
                  <a:schemeClr val="accent1">
                    <a:lumMod val="50000"/>
                  </a:schemeClr>
                </a:solidFill>
                <a:latin typeface="GillSans" pitchFamily="2" charset="0"/>
              </a:rPr>
              <a:t>ie</a:t>
            </a:r>
            <a:r>
              <a:rPr lang="en-GB" dirty="0" smtClean="0">
                <a:solidFill>
                  <a:schemeClr val="accent1">
                    <a:lumMod val="50000"/>
                  </a:schemeClr>
                </a:solidFill>
                <a:latin typeface="GillSans" pitchFamily="2" charset="0"/>
              </a:rPr>
              <a:t>)</a:t>
            </a:r>
            <a:endParaRPr lang="en-GB" dirty="0">
              <a:solidFill>
                <a:schemeClr val="accent1">
                  <a:lumMod val="50000"/>
                </a:schemeClr>
              </a:solidFill>
              <a:latin typeface="GillSans" pitchFamily="2" charset="0"/>
            </a:endParaRPr>
          </a:p>
          <a:p>
            <a:endParaRPr lang="en-GB" dirty="0">
              <a:solidFill>
                <a:schemeClr val="accent1">
                  <a:lumMod val="50000"/>
                </a:schemeClr>
              </a:solidFill>
              <a:latin typeface="GillSans" pitchFamily="2" charset="0"/>
            </a:endParaRPr>
          </a:p>
          <a:p>
            <a:r>
              <a:rPr lang="ro-RO" b="1" i="1" dirty="0" smtClean="0">
                <a:solidFill>
                  <a:schemeClr val="accent1">
                    <a:lumMod val="50000"/>
                  </a:schemeClr>
                </a:solidFill>
                <a:latin typeface="GillSans" pitchFamily="2" charset="0"/>
              </a:rPr>
              <a:t>Etică n</a:t>
            </a:r>
            <a:r>
              <a:rPr lang="en-GB" b="1" i="1" dirty="0" err="1" smtClean="0">
                <a:solidFill>
                  <a:schemeClr val="accent1">
                    <a:lumMod val="50000"/>
                  </a:schemeClr>
                </a:solidFill>
                <a:latin typeface="GillSans" pitchFamily="2" charset="0"/>
              </a:rPr>
              <a:t>ormativ</a:t>
            </a:r>
            <a:r>
              <a:rPr lang="ro-RO" b="1" i="1" dirty="0" smtClean="0">
                <a:solidFill>
                  <a:schemeClr val="accent1">
                    <a:lumMod val="50000"/>
                  </a:schemeClr>
                </a:solidFill>
                <a:latin typeface="GillSans" pitchFamily="2" charset="0"/>
              </a:rPr>
              <a:t>ă</a:t>
            </a:r>
            <a:r>
              <a:rPr lang="en-GB" b="1" i="1" dirty="0" smtClean="0">
                <a:solidFill>
                  <a:schemeClr val="accent1">
                    <a:lumMod val="50000"/>
                  </a:schemeClr>
                </a:solidFill>
                <a:latin typeface="GillSans" pitchFamily="2" charset="0"/>
              </a:rPr>
              <a:t> </a:t>
            </a:r>
            <a:r>
              <a:rPr lang="en-GB" dirty="0" smtClean="0">
                <a:solidFill>
                  <a:schemeClr val="accent1">
                    <a:lumMod val="50000"/>
                  </a:schemeClr>
                </a:solidFill>
                <a:latin typeface="GillSans" pitchFamily="2" charset="0"/>
              </a:rPr>
              <a:t>= </a:t>
            </a:r>
            <a:r>
              <a:rPr lang="ro-RO" dirty="0" smtClean="0">
                <a:solidFill>
                  <a:schemeClr val="accent1">
                    <a:lumMod val="50000"/>
                  </a:schemeClr>
                </a:solidFill>
                <a:latin typeface="GillSans" pitchFamily="2" charset="0"/>
              </a:rPr>
              <a:t>furnizează cadrul pentru luarea deciziilor morale</a:t>
            </a:r>
            <a:r>
              <a:rPr lang="en-GB" dirty="0" smtClean="0">
                <a:solidFill>
                  <a:schemeClr val="accent1">
                    <a:lumMod val="50000"/>
                  </a:schemeClr>
                </a:solidFill>
                <a:latin typeface="GillSans" pitchFamily="2" charset="0"/>
              </a:rPr>
              <a:t> (</a:t>
            </a:r>
            <a:r>
              <a:rPr lang="ro-RO" dirty="0" smtClean="0">
                <a:solidFill>
                  <a:schemeClr val="accent1">
                    <a:lumMod val="50000"/>
                  </a:schemeClr>
                </a:solidFill>
                <a:latin typeface="GillSans" pitchFamily="2" charset="0"/>
              </a:rPr>
              <a:t>ex</a:t>
            </a:r>
            <a:r>
              <a:rPr lang="en-GB" dirty="0" smtClean="0">
                <a:solidFill>
                  <a:schemeClr val="accent1">
                    <a:lumMod val="50000"/>
                  </a:schemeClr>
                </a:solidFill>
                <a:latin typeface="GillSans" pitchFamily="2" charset="0"/>
              </a:rPr>
              <a:t>. </a:t>
            </a:r>
            <a:r>
              <a:rPr lang="ro-RO" dirty="0" smtClean="0">
                <a:solidFill>
                  <a:schemeClr val="accent1">
                    <a:lumMod val="50000"/>
                  </a:schemeClr>
                </a:solidFill>
                <a:latin typeface="GillSans" pitchFamily="2" charset="0"/>
              </a:rPr>
              <a:t>teoria virtuții, utilitarism, deontologie</a:t>
            </a:r>
            <a:r>
              <a:rPr lang="en-GB" dirty="0" smtClean="0">
                <a:solidFill>
                  <a:schemeClr val="accent1">
                    <a:lumMod val="50000"/>
                  </a:schemeClr>
                </a:solidFill>
                <a:latin typeface="GillSans" pitchFamily="2" charset="0"/>
              </a:rPr>
              <a:t>)</a:t>
            </a:r>
            <a:endParaRPr lang="en-GB" dirty="0">
              <a:solidFill>
                <a:schemeClr val="accent1">
                  <a:lumMod val="50000"/>
                </a:schemeClr>
              </a:solidFill>
              <a:latin typeface="GillSans" pitchFamily="2" charset="0"/>
            </a:endParaRPr>
          </a:p>
          <a:p>
            <a:endParaRPr lang="en-GB" dirty="0">
              <a:solidFill>
                <a:schemeClr val="accent1">
                  <a:lumMod val="50000"/>
                </a:schemeClr>
              </a:solidFill>
              <a:latin typeface="GillSans" pitchFamily="2" charset="0"/>
            </a:endParaRPr>
          </a:p>
          <a:p>
            <a:r>
              <a:rPr lang="en-GB" b="1" i="1" dirty="0" smtClean="0">
                <a:solidFill>
                  <a:schemeClr val="accent1">
                    <a:lumMod val="50000"/>
                  </a:schemeClr>
                </a:solidFill>
                <a:latin typeface="GillSans" pitchFamily="2" charset="0"/>
              </a:rPr>
              <a:t>Meta-et</a:t>
            </a:r>
            <a:r>
              <a:rPr lang="ro-RO" b="1" i="1" dirty="0" smtClean="0">
                <a:solidFill>
                  <a:schemeClr val="accent1">
                    <a:lumMod val="50000"/>
                  </a:schemeClr>
                </a:solidFill>
                <a:latin typeface="GillSans" pitchFamily="2" charset="0"/>
              </a:rPr>
              <a:t>ică</a:t>
            </a:r>
            <a:r>
              <a:rPr lang="en-GB" dirty="0" smtClean="0">
                <a:solidFill>
                  <a:schemeClr val="accent1">
                    <a:lumMod val="50000"/>
                  </a:schemeClr>
                </a:solidFill>
                <a:latin typeface="GillSans" pitchFamily="2" charset="0"/>
              </a:rPr>
              <a:t>= </a:t>
            </a:r>
            <a:r>
              <a:rPr lang="ro-RO" dirty="0" smtClean="0">
                <a:solidFill>
                  <a:schemeClr val="accent1">
                    <a:lumMod val="50000"/>
                  </a:schemeClr>
                </a:solidFill>
                <a:latin typeface="GillSans" pitchFamily="2" charset="0"/>
              </a:rPr>
              <a:t>studiul naturii eticii și moralității</a:t>
            </a:r>
            <a:r>
              <a:rPr lang="en-GB" dirty="0" smtClean="0">
                <a:solidFill>
                  <a:schemeClr val="accent1">
                    <a:lumMod val="50000"/>
                  </a:schemeClr>
                </a:solidFill>
                <a:latin typeface="GillSans" pitchFamily="2" charset="0"/>
              </a:rPr>
              <a:t> </a:t>
            </a:r>
            <a:r>
              <a:rPr lang="en-GB" dirty="0">
                <a:solidFill>
                  <a:schemeClr val="accent1">
                    <a:lumMod val="50000"/>
                  </a:schemeClr>
                </a:solidFill>
                <a:latin typeface="GillSans" pitchFamily="2" charset="0"/>
              </a:rPr>
              <a:t>(</a:t>
            </a:r>
            <a:r>
              <a:rPr lang="en-GB" dirty="0" smtClean="0">
                <a:solidFill>
                  <a:schemeClr val="accent1">
                    <a:lumMod val="50000"/>
                  </a:schemeClr>
                </a:solidFill>
                <a:latin typeface="GillSans" pitchFamily="2" charset="0"/>
              </a:rPr>
              <a:t>e</a:t>
            </a:r>
            <a:r>
              <a:rPr lang="ro-RO" dirty="0" smtClean="0">
                <a:solidFill>
                  <a:schemeClr val="accent1">
                    <a:lumMod val="50000"/>
                  </a:schemeClr>
                </a:solidFill>
                <a:latin typeface="GillSans" pitchFamily="2" charset="0"/>
              </a:rPr>
              <a:t>x</a:t>
            </a:r>
            <a:r>
              <a:rPr lang="en-GB" dirty="0" smtClean="0">
                <a:solidFill>
                  <a:schemeClr val="accent1">
                    <a:lumMod val="50000"/>
                  </a:schemeClr>
                </a:solidFill>
                <a:latin typeface="GillSans" pitchFamily="2" charset="0"/>
              </a:rPr>
              <a:t>. </a:t>
            </a:r>
            <a:r>
              <a:rPr lang="ro-RO" dirty="0" smtClean="0">
                <a:solidFill>
                  <a:schemeClr val="accent1">
                    <a:lumMod val="50000"/>
                  </a:schemeClr>
                </a:solidFill>
                <a:latin typeface="GillSans" pitchFamily="2" charset="0"/>
              </a:rPr>
              <a:t>limbajul și înțelesul cuvintelor ”bine” și ”rău”)</a:t>
            </a:r>
            <a:r>
              <a:rPr lang="en-GB" dirty="0" smtClean="0">
                <a:solidFill>
                  <a:schemeClr val="accent1">
                    <a:lumMod val="50000"/>
                  </a:schemeClr>
                </a:solidFill>
                <a:latin typeface="GillSans" pitchFamily="2" charset="0"/>
              </a:rPr>
              <a:t> </a:t>
            </a:r>
            <a:endParaRPr lang="en-GB" dirty="0">
              <a:solidFill>
                <a:schemeClr val="accent1">
                  <a:lumMod val="50000"/>
                </a:schemeClr>
              </a:solidFill>
              <a:latin typeface="GillSans" pitchFamily="2" charset="0"/>
            </a:endParaRPr>
          </a:p>
        </p:txBody>
      </p:sp>
      <p:sp>
        <p:nvSpPr>
          <p:cNvPr id="15" name="TextBox 14">
            <a:extLst>
              <a:ext uri="{FF2B5EF4-FFF2-40B4-BE49-F238E27FC236}">
                <a16:creationId xmlns="" xmlns:a16="http://schemas.microsoft.com/office/drawing/2014/main" id="{88F2D7E9-19B3-4E3F-82EF-6E6396AECCE1}"/>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14" name="Picture 13">
            <a:extLst>
              <a:ext uri="{FF2B5EF4-FFF2-40B4-BE49-F238E27FC236}">
                <a16:creationId xmlns="" xmlns:a16="http://schemas.microsoft.com/office/drawing/2014/main" id="{EC312C51-F223-454F-A7F8-1B3056B5D1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
        <p:nvSpPr>
          <p:cNvPr id="16" name="Rectangle 15">
            <a:extLst>
              <a:ext uri="{FF2B5EF4-FFF2-40B4-BE49-F238E27FC236}">
                <a16:creationId xmlns="" xmlns:a16="http://schemas.microsoft.com/office/drawing/2014/main" id="{3B47C91A-CC71-46E9-B26A-9B9B76C753C2}"/>
              </a:ext>
            </a:extLst>
          </p:cNvPr>
          <p:cNvSpPr/>
          <p:nvPr/>
        </p:nvSpPr>
        <p:spPr>
          <a:xfrm>
            <a:off x="7269956" y="3170545"/>
            <a:ext cx="3372396" cy="707886"/>
          </a:xfrm>
          <a:prstGeom prst="rect">
            <a:avLst/>
          </a:prstGeom>
        </p:spPr>
        <p:txBody>
          <a:bodyPr wrap="square">
            <a:spAutoFit/>
          </a:bodyPr>
          <a:lstStyle/>
          <a:p>
            <a:pPr lvl="0"/>
            <a:r>
              <a:rPr lang="ro-RO" sz="2000" dirty="0" smtClean="0">
                <a:solidFill>
                  <a:schemeClr val="accent1">
                    <a:lumMod val="50000"/>
                  </a:schemeClr>
                </a:solidFill>
                <a:latin typeface="GillSans" pitchFamily="2" charset="0"/>
              </a:rPr>
              <a:t>Ce este bine</a:t>
            </a:r>
            <a:r>
              <a:rPr lang="en-GB" sz="2000" dirty="0" smtClean="0">
                <a:solidFill>
                  <a:schemeClr val="accent1">
                    <a:lumMod val="50000"/>
                  </a:schemeClr>
                </a:solidFill>
                <a:latin typeface="GillSans" pitchFamily="2" charset="0"/>
              </a:rPr>
              <a:t> </a:t>
            </a:r>
            <a:r>
              <a:rPr lang="en-GB" sz="2000" dirty="0">
                <a:solidFill>
                  <a:schemeClr val="accent1">
                    <a:lumMod val="50000"/>
                  </a:schemeClr>
                </a:solidFill>
                <a:latin typeface="GillSans" pitchFamily="2" charset="0"/>
              </a:rPr>
              <a:t>/ </a:t>
            </a:r>
            <a:r>
              <a:rPr lang="ro-RO" sz="2000" dirty="0" smtClean="0">
                <a:solidFill>
                  <a:schemeClr val="accent1">
                    <a:lumMod val="50000"/>
                  </a:schemeClr>
                </a:solidFill>
                <a:latin typeface="GillSans" pitchFamily="2" charset="0"/>
              </a:rPr>
              <a:t>rău</a:t>
            </a:r>
            <a:r>
              <a:rPr lang="en-GB" sz="2000" dirty="0" smtClean="0">
                <a:solidFill>
                  <a:schemeClr val="accent1">
                    <a:lumMod val="50000"/>
                  </a:schemeClr>
                </a:solidFill>
                <a:latin typeface="GillSans" pitchFamily="2" charset="0"/>
              </a:rPr>
              <a:t>, </a:t>
            </a:r>
            <a:r>
              <a:rPr lang="ro-RO" sz="2000" dirty="0" smtClean="0">
                <a:solidFill>
                  <a:schemeClr val="accent1">
                    <a:lumMod val="50000"/>
                  </a:schemeClr>
                </a:solidFill>
                <a:latin typeface="GillSans" pitchFamily="2" charset="0"/>
              </a:rPr>
              <a:t>corect</a:t>
            </a:r>
            <a:r>
              <a:rPr lang="en-GB" sz="2000" dirty="0" smtClean="0">
                <a:solidFill>
                  <a:schemeClr val="accent1">
                    <a:lumMod val="50000"/>
                  </a:schemeClr>
                </a:solidFill>
                <a:latin typeface="GillSans" pitchFamily="2" charset="0"/>
              </a:rPr>
              <a:t> </a:t>
            </a:r>
            <a:r>
              <a:rPr lang="en-GB" sz="2000" dirty="0">
                <a:solidFill>
                  <a:schemeClr val="accent1">
                    <a:lumMod val="50000"/>
                  </a:schemeClr>
                </a:solidFill>
                <a:latin typeface="GillSans" pitchFamily="2" charset="0"/>
              </a:rPr>
              <a:t>/ </a:t>
            </a:r>
            <a:r>
              <a:rPr lang="ro-RO" sz="2000" dirty="0" smtClean="0">
                <a:solidFill>
                  <a:schemeClr val="accent1">
                    <a:lumMod val="50000"/>
                  </a:schemeClr>
                </a:solidFill>
                <a:latin typeface="GillSans" pitchFamily="2" charset="0"/>
              </a:rPr>
              <a:t>greșit este obiectiv și fix</a:t>
            </a:r>
            <a:endParaRPr lang="en-GB" sz="2000" dirty="0">
              <a:solidFill>
                <a:schemeClr val="accent1">
                  <a:lumMod val="50000"/>
                </a:schemeClr>
              </a:solidFill>
              <a:latin typeface="GillSans" pitchFamily="2" charset="0"/>
            </a:endParaRPr>
          </a:p>
        </p:txBody>
      </p:sp>
    </p:spTree>
    <p:extLst>
      <p:ext uri="{BB962C8B-B14F-4D97-AF65-F5344CB8AC3E}">
        <p14:creationId xmlns:p14="http://schemas.microsoft.com/office/powerpoint/2010/main" val="3012102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7ED2394-3BE5-46F6-A46E-64D34B3BFE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 xmlns:a16="http://schemas.microsoft.com/office/drawing/2014/main" id="{D493C167-90FB-4FD4-B72F-93C2747DAF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0" name="TextBox 9">
            <a:extLst>
              <a:ext uri="{FF2B5EF4-FFF2-40B4-BE49-F238E27FC236}">
                <a16:creationId xmlns="" xmlns:a16="http://schemas.microsoft.com/office/drawing/2014/main" id="{A226122C-10AD-4380-9393-4B779A4D388B}"/>
              </a:ext>
            </a:extLst>
          </p:cNvPr>
          <p:cNvSpPr txBox="1"/>
          <p:nvPr/>
        </p:nvSpPr>
        <p:spPr>
          <a:xfrm>
            <a:off x="696686" y="1757701"/>
            <a:ext cx="8334103" cy="584775"/>
          </a:xfrm>
          <a:prstGeom prst="rect">
            <a:avLst/>
          </a:prstGeom>
          <a:noFill/>
        </p:spPr>
        <p:txBody>
          <a:bodyPr wrap="square" rtlCol="0">
            <a:spAutoFit/>
          </a:bodyPr>
          <a:lstStyle/>
          <a:p>
            <a:r>
              <a:rPr lang="ro-RO" sz="3200" dirty="0" smtClean="0">
                <a:solidFill>
                  <a:schemeClr val="accent1">
                    <a:lumMod val="50000"/>
                  </a:schemeClr>
                </a:solidFill>
                <a:latin typeface="GillSans" pitchFamily="2" charset="0"/>
              </a:rPr>
              <a:t>Bibliografie</a:t>
            </a:r>
            <a:r>
              <a:rPr lang="en-GB" sz="3200" dirty="0" smtClean="0">
                <a:solidFill>
                  <a:schemeClr val="accent1">
                    <a:lumMod val="50000"/>
                  </a:schemeClr>
                </a:solidFill>
                <a:latin typeface="GillSans" pitchFamily="2" charset="0"/>
              </a:rPr>
              <a:t>:</a:t>
            </a:r>
            <a:endParaRPr lang="en-GB" sz="3200" dirty="0">
              <a:solidFill>
                <a:schemeClr val="accent1">
                  <a:lumMod val="50000"/>
                </a:schemeClr>
              </a:solidFill>
              <a:latin typeface="GillSans" pitchFamily="2" charset="0"/>
            </a:endParaRPr>
          </a:p>
        </p:txBody>
      </p:sp>
      <p:sp>
        <p:nvSpPr>
          <p:cNvPr id="12" name="Rectangle 11">
            <a:extLst>
              <a:ext uri="{FF2B5EF4-FFF2-40B4-BE49-F238E27FC236}">
                <a16:creationId xmlns="" xmlns:a16="http://schemas.microsoft.com/office/drawing/2014/main" id="{3B47C91A-CC71-46E9-B26A-9B9B76C753C2}"/>
              </a:ext>
            </a:extLst>
          </p:cNvPr>
          <p:cNvSpPr/>
          <p:nvPr/>
        </p:nvSpPr>
        <p:spPr>
          <a:xfrm>
            <a:off x="709747" y="2380595"/>
            <a:ext cx="10772503" cy="4401205"/>
          </a:xfrm>
          <a:prstGeom prst="rect">
            <a:avLst/>
          </a:prstGeom>
        </p:spPr>
        <p:txBody>
          <a:bodyPr wrap="square">
            <a:spAutoFit/>
          </a:bodyPr>
          <a:lstStyle/>
          <a:p>
            <a:pPr lvl="0"/>
            <a:r>
              <a:rPr lang="en-GB" sz="1400" dirty="0">
                <a:solidFill>
                  <a:schemeClr val="accent1">
                    <a:lumMod val="50000"/>
                  </a:schemeClr>
                </a:solidFill>
                <a:latin typeface="GillSans" pitchFamily="2" charset="0"/>
              </a:rPr>
              <a:t>Culbertson, L., McNamee, M., &amp; Ryall, E. (2008). Resource Guide to the Philosophy of Sport and Ethics of Sport. </a:t>
            </a:r>
            <a:r>
              <a:rPr lang="en-GB" sz="1400" i="1" dirty="0">
                <a:solidFill>
                  <a:schemeClr val="accent1">
                    <a:lumMod val="50000"/>
                  </a:schemeClr>
                </a:solidFill>
                <a:latin typeface="GillSans" pitchFamily="2" charset="0"/>
              </a:rPr>
              <a:t>Hospitality, Leisure, Sport and Tourism Network</a:t>
            </a:r>
            <a:r>
              <a:rPr lang="en-GB" sz="1400" dirty="0">
                <a:solidFill>
                  <a:schemeClr val="accent1">
                    <a:lumMod val="50000"/>
                  </a:schemeClr>
                </a:solidFill>
                <a:latin typeface="GillSans" pitchFamily="2" charset="0"/>
              </a:rPr>
              <a:t>, 1-43. </a:t>
            </a:r>
            <a:r>
              <a:rPr lang="en-GB" sz="1400" dirty="0">
                <a:solidFill>
                  <a:schemeClr val="accent1">
                    <a:lumMod val="50000"/>
                  </a:schemeClr>
                </a:solidFill>
                <a:latin typeface="GillSans" pitchFamily="2" charset="0"/>
                <a:hlinkClick r:id="rId4"/>
              </a:rPr>
              <a:t>https://www.heacademy.ac.uk/knowledge-hub/resource-guide-philosophy-sport-and-ethics-sport</a:t>
            </a:r>
            <a:r>
              <a:rPr lang="en-GB" sz="1400" dirty="0">
                <a:solidFill>
                  <a:schemeClr val="accent1">
                    <a:lumMod val="50000"/>
                  </a:schemeClr>
                </a:solidFill>
                <a:latin typeface="GillSans" pitchFamily="2" charset="0"/>
              </a:rPr>
              <a:t> .</a:t>
            </a:r>
          </a:p>
          <a:p>
            <a:pPr lvl="0"/>
            <a:endParaRPr lang="en-GB" sz="1400" dirty="0">
              <a:solidFill>
                <a:schemeClr val="accent1">
                  <a:lumMod val="50000"/>
                </a:schemeClr>
              </a:solidFill>
              <a:latin typeface="GillSans" pitchFamily="2" charset="0"/>
            </a:endParaRPr>
          </a:p>
          <a:p>
            <a:pPr lvl="0"/>
            <a:r>
              <a:rPr lang="en-GB" sz="1400" dirty="0">
                <a:solidFill>
                  <a:schemeClr val="accent1">
                    <a:lumMod val="50000"/>
                  </a:schemeClr>
                </a:solidFill>
                <a:latin typeface="GillSans" pitchFamily="2" charset="0"/>
              </a:rPr>
              <a:t>Dowling, M., </a:t>
            </a:r>
            <a:r>
              <a:rPr lang="en-GB" sz="1400" dirty="0" err="1">
                <a:solidFill>
                  <a:schemeClr val="accent1">
                    <a:lumMod val="50000"/>
                  </a:schemeClr>
                </a:solidFill>
                <a:latin typeface="GillSans" pitchFamily="2" charset="0"/>
              </a:rPr>
              <a:t>Leopkey</a:t>
            </a:r>
            <a:r>
              <a:rPr lang="en-GB" sz="1400" dirty="0">
                <a:solidFill>
                  <a:schemeClr val="accent1">
                    <a:lumMod val="50000"/>
                  </a:schemeClr>
                </a:solidFill>
                <a:latin typeface="GillSans" pitchFamily="2" charset="0"/>
              </a:rPr>
              <a:t>, B. and Smith, L. (2018) Governance in Sport: A Scoping Review. </a:t>
            </a:r>
            <a:r>
              <a:rPr lang="en-GB" sz="1400" i="1" dirty="0">
                <a:solidFill>
                  <a:schemeClr val="accent1">
                    <a:lumMod val="50000"/>
                  </a:schemeClr>
                </a:solidFill>
                <a:latin typeface="GillSans" pitchFamily="2" charset="0"/>
              </a:rPr>
              <a:t>Journal of Sport Management</a:t>
            </a:r>
            <a:r>
              <a:rPr lang="en-GB" sz="1400" dirty="0">
                <a:solidFill>
                  <a:schemeClr val="accent1">
                    <a:lumMod val="50000"/>
                  </a:schemeClr>
                </a:solidFill>
                <a:latin typeface="GillSans" pitchFamily="2" charset="0"/>
              </a:rPr>
              <a:t>. 32: 439</a:t>
            </a:r>
          </a:p>
          <a:p>
            <a:pPr lvl="0"/>
            <a:endParaRPr lang="en-GB" sz="1400" dirty="0">
              <a:solidFill>
                <a:schemeClr val="accent1">
                  <a:lumMod val="50000"/>
                </a:schemeClr>
              </a:solidFill>
              <a:latin typeface="GillSans" pitchFamily="2" charset="0"/>
            </a:endParaRPr>
          </a:p>
          <a:p>
            <a:pPr lvl="0"/>
            <a:r>
              <a:rPr lang="en-GB" sz="1400" dirty="0">
                <a:solidFill>
                  <a:schemeClr val="accent1">
                    <a:lumMod val="50000"/>
                  </a:schemeClr>
                </a:solidFill>
                <a:latin typeface="GillSans" pitchFamily="2" charset="0"/>
              </a:rPr>
              <a:t>Henry, I. &amp; Lee, P.C. (2004) Governance and Ethics. In S. Chadwick and J. Beech (eds.) </a:t>
            </a:r>
            <a:r>
              <a:rPr lang="en-GB" sz="1400" i="1" dirty="0">
                <a:solidFill>
                  <a:schemeClr val="accent1">
                    <a:lumMod val="50000"/>
                  </a:schemeClr>
                </a:solidFill>
                <a:latin typeface="GillSans" pitchFamily="2" charset="0"/>
              </a:rPr>
              <a:t>The Business of Sport Management </a:t>
            </a:r>
            <a:r>
              <a:rPr lang="en-GB" sz="1400" dirty="0">
                <a:solidFill>
                  <a:schemeClr val="accent1">
                    <a:lumMod val="50000"/>
                  </a:schemeClr>
                </a:solidFill>
                <a:latin typeface="GillSans" pitchFamily="2" charset="0"/>
              </a:rPr>
              <a:t>(1st edition). Harlow: Pearson Education Ltd.</a:t>
            </a:r>
          </a:p>
          <a:p>
            <a:pPr lvl="0"/>
            <a:endParaRPr lang="en-GB" sz="1400" dirty="0">
              <a:solidFill>
                <a:schemeClr val="accent1">
                  <a:lumMod val="50000"/>
                </a:schemeClr>
              </a:solidFill>
              <a:latin typeface="GillSans" pitchFamily="2" charset="0"/>
            </a:endParaRPr>
          </a:p>
          <a:p>
            <a:pPr lvl="0"/>
            <a:r>
              <a:rPr lang="en-GB" sz="1400" dirty="0" err="1">
                <a:solidFill>
                  <a:schemeClr val="accent1">
                    <a:lumMod val="50000"/>
                  </a:schemeClr>
                </a:solidFill>
                <a:latin typeface="GillSans" pitchFamily="2" charset="0"/>
              </a:rPr>
              <a:t>Kretchmar</a:t>
            </a:r>
            <a:r>
              <a:rPr lang="en-GB" sz="1400" dirty="0">
                <a:solidFill>
                  <a:schemeClr val="accent1">
                    <a:lumMod val="50000"/>
                  </a:schemeClr>
                </a:solidFill>
                <a:latin typeface="GillSans" pitchFamily="2" charset="0"/>
              </a:rPr>
              <a:t>, R. S. (2005) </a:t>
            </a:r>
            <a:r>
              <a:rPr lang="en-GB" sz="1400" i="1" dirty="0">
                <a:solidFill>
                  <a:schemeClr val="accent1">
                    <a:lumMod val="50000"/>
                  </a:schemeClr>
                </a:solidFill>
                <a:latin typeface="GillSans" pitchFamily="2" charset="0"/>
              </a:rPr>
              <a:t>Practical Philosophy of Sport and Physical Activity</a:t>
            </a:r>
            <a:r>
              <a:rPr lang="en-GB" sz="1400" dirty="0">
                <a:solidFill>
                  <a:schemeClr val="accent1">
                    <a:lumMod val="50000"/>
                  </a:schemeClr>
                </a:solidFill>
                <a:latin typeface="GillSans" pitchFamily="2" charset="0"/>
              </a:rPr>
              <a:t>. 2nd Edition. Leeds: Human Kinetics.</a:t>
            </a:r>
          </a:p>
          <a:p>
            <a:pPr lvl="0"/>
            <a:endParaRPr lang="en-GB" sz="1400" dirty="0">
              <a:solidFill>
                <a:schemeClr val="accent1">
                  <a:lumMod val="50000"/>
                </a:schemeClr>
              </a:solidFill>
              <a:latin typeface="GillSans" pitchFamily="2" charset="0"/>
            </a:endParaRPr>
          </a:p>
          <a:p>
            <a:pPr lvl="0"/>
            <a:r>
              <a:rPr lang="en-GB" sz="1400" dirty="0">
                <a:solidFill>
                  <a:schemeClr val="accent1">
                    <a:lumMod val="50000"/>
                  </a:schemeClr>
                </a:solidFill>
                <a:latin typeface="GillSans" pitchFamily="2" charset="0"/>
              </a:rPr>
              <a:t>Morgan, W.J. (2018) (ed.) </a:t>
            </a:r>
            <a:r>
              <a:rPr lang="en-GB" sz="1400" i="1" dirty="0">
                <a:solidFill>
                  <a:schemeClr val="accent1">
                    <a:lumMod val="50000"/>
                  </a:schemeClr>
                </a:solidFill>
                <a:latin typeface="GillSans" pitchFamily="2" charset="0"/>
              </a:rPr>
              <a:t>Ethics in Sport </a:t>
            </a:r>
            <a:r>
              <a:rPr lang="en-GB" sz="1400" dirty="0">
                <a:solidFill>
                  <a:schemeClr val="accent1">
                    <a:lumMod val="50000"/>
                  </a:schemeClr>
                </a:solidFill>
                <a:latin typeface="GillSans" pitchFamily="2" charset="0"/>
              </a:rPr>
              <a:t>(3rd Ed.) Leeds: Human Kinetics. ‘Ethics, Ethical Inquiry and Sport: An Introduction’</a:t>
            </a:r>
          </a:p>
          <a:p>
            <a:pPr lvl="0"/>
            <a:endParaRPr lang="en-GB" sz="1400" dirty="0">
              <a:solidFill>
                <a:schemeClr val="accent1">
                  <a:lumMod val="50000"/>
                </a:schemeClr>
              </a:solidFill>
              <a:latin typeface="GillSans" pitchFamily="2" charset="0"/>
            </a:endParaRPr>
          </a:p>
          <a:p>
            <a:pPr lvl="0"/>
            <a:r>
              <a:rPr lang="en-GB" sz="1400" dirty="0">
                <a:solidFill>
                  <a:schemeClr val="accent1">
                    <a:lumMod val="50000"/>
                  </a:schemeClr>
                </a:solidFill>
                <a:latin typeface="GillSans" pitchFamily="2" charset="0"/>
              </a:rPr>
              <a:t>McNamee, M. J. and Fleming, S. (2007) “Ethics Audits and Corporate Governance: The Case of Public Sector Sports Organizations,” </a:t>
            </a:r>
            <a:r>
              <a:rPr lang="en-GB" sz="1400" i="1" dirty="0">
                <a:solidFill>
                  <a:schemeClr val="accent1">
                    <a:lumMod val="50000"/>
                  </a:schemeClr>
                </a:solidFill>
                <a:latin typeface="GillSans" pitchFamily="2" charset="0"/>
              </a:rPr>
              <a:t>Journal of Business Ethics</a:t>
            </a:r>
            <a:r>
              <a:rPr lang="en-GB" sz="1400" dirty="0">
                <a:solidFill>
                  <a:schemeClr val="accent1">
                    <a:lumMod val="50000"/>
                  </a:schemeClr>
                </a:solidFill>
                <a:latin typeface="GillSans" pitchFamily="2" charset="0"/>
              </a:rPr>
              <a:t>, 73(4), pp. 425–437.</a:t>
            </a:r>
          </a:p>
          <a:p>
            <a:pPr lvl="0"/>
            <a:endParaRPr lang="en-GB" sz="1400" dirty="0">
              <a:solidFill>
                <a:schemeClr val="accent1">
                  <a:lumMod val="50000"/>
                </a:schemeClr>
              </a:solidFill>
              <a:latin typeface="GillSans" pitchFamily="2" charset="0"/>
            </a:endParaRPr>
          </a:p>
          <a:p>
            <a:pPr lvl="0"/>
            <a:r>
              <a:rPr lang="en-GB" sz="1400" dirty="0">
                <a:solidFill>
                  <a:schemeClr val="accent1">
                    <a:lumMod val="50000"/>
                  </a:schemeClr>
                </a:solidFill>
                <a:latin typeface="GillSans" pitchFamily="2" charset="0"/>
              </a:rPr>
              <a:t>Morgan, W.J. (2006) </a:t>
            </a:r>
            <a:r>
              <a:rPr lang="en-GB" sz="1400" i="1" dirty="0">
                <a:solidFill>
                  <a:schemeClr val="accent1">
                    <a:lumMod val="50000"/>
                  </a:schemeClr>
                </a:solidFill>
                <a:latin typeface="GillSans" pitchFamily="2" charset="0"/>
              </a:rPr>
              <a:t>Why Sports Morally Matter</a:t>
            </a:r>
            <a:r>
              <a:rPr lang="en-GB" sz="1400" dirty="0">
                <a:solidFill>
                  <a:schemeClr val="accent1">
                    <a:lumMod val="50000"/>
                  </a:schemeClr>
                </a:solidFill>
                <a:latin typeface="GillSans" pitchFamily="2" charset="0"/>
              </a:rPr>
              <a:t>. London: Routledge.</a:t>
            </a:r>
          </a:p>
          <a:p>
            <a:pPr lvl="0"/>
            <a:endParaRPr lang="en-GB" sz="1400" dirty="0">
              <a:solidFill>
                <a:schemeClr val="accent1">
                  <a:lumMod val="50000"/>
                </a:schemeClr>
              </a:solidFill>
              <a:latin typeface="GillSans" pitchFamily="2" charset="0"/>
            </a:endParaRPr>
          </a:p>
          <a:p>
            <a:pPr lvl="0"/>
            <a:r>
              <a:rPr lang="en-GB" sz="1400" dirty="0">
                <a:solidFill>
                  <a:schemeClr val="accent1">
                    <a:lumMod val="50000"/>
                  </a:schemeClr>
                </a:solidFill>
                <a:latin typeface="GillSans" pitchFamily="2" charset="0"/>
              </a:rPr>
              <a:t>Ryall, E. (2016) </a:t>
            </a:r>
            <a:r>
              <a:rPr lang="en-GB" sz="1400" i="1" dirty="0">
                <a:solidFill>
                  <a:schemeClr val="accent1">
                    <a:lumMod val="50000"/>
                  </a:schemeClr>
                </a:solidFill>
                <a:latin typeface="GillSans" pitchFamily="2" charset="0"/>
              </a:rPr>
              <a:t>Philosophy of Sport: Key Questions</a:t>
            </a:r>
            <a:r>
              <a:rPr lang="en-GB" sz="1400" dirty="0">
                <a:solidFill>
                  <a:schemeClr val="accent1">
                    <a:lumMod val="50000"/>
                  </a:schemeClr>
                </a:solidFill>
                <a:latin typeface="GillSans" pitchFamily="2" charset="0"/>
              </a:rPr>
              <a:t>. London: Bloomsbury. Chapter 13 ('What is the value of sport?')</a:t>
            </a:r>
          </a:p>
          <a:p>
            <a:pPr lvl="0"/>
            <a:endParaRPr lang="en-GB" sz="1400" dirty="0">
              <a:solidFill>
                <a:schemeClr val="accent1">
                  <a:lumMod val="50000"/>
                </a:schemeClr>
              </a:solidFill>
              <a:latin typeface="GillSans" pitchFamily="2" charset="0"/>
            </a:endParaRPr>
          </a:p>
          <a:p>
            <a:pPr lvl="0"/>
            <a:r>
              <a:rPr lang="en-GB" sz="1400" dirty="0">
                <a:solidFill>
                  <a:schemeClr val="accent1">
                    <a:lumMod val="50000"/>
                  </a:schemeClr>
                </a:solidFill>
                <a:latin typeface="GillSans" pitchFamily="2" charset="0"/>
              </a:rPr>
              <a:t>Twietmeyer, G. (2017) </a:t>
            </a:r>
            <a:r>
              <a:rPr lang="en-GB" sz="1400" i="1" dirty="0">
                <a:solidFill>
                  <a:schemeClr val="accent1">
                    <a:lumMod val="50000"/>
                  </a:schemeClr>
                </a:solidFill>
                <a:latin typeface="GillSans" pitchFamily="2" charset="0"/>
              </a:rPr>
              <a:t>Fundamentals of Sports Ethics</a:t>
            </a:r>
            <a:r>
              <a:rPr lang="en-GB" sz="1400" dirty="0">
                <a:solidFill>
                  <a:schemeClr val="accent1">
                    <a:lumMod val="50000"/>
                  </a:schemeClr>
                </a:solidFill>
                <a:latin typeface="GillSans" pitchFamily="2" charset="0"/>
              </a:rPr>
              <a:t>. Dubuque, IA: Kendall Hunt.</a:t>
            </a:r>
          </a:p>
        </p:txBody>
      </p:sp>
      <p:sp>
        <p:nvSpPr>
          <p:cNvPr id="9" name="TextBox 8">
            <a:extLst>
              <a:ext uri="{FF2B5EF4-FFF2-40B4-BE49-F238E27FC236}">
                <a16:creationId xmlns="" xmlns:a16="http://schemas.microsoft.com/office/drawing/2014/main" id="{E1AD2054-733B-4FB8-AAA1-33B68700F5D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pic>
        <p:nvPicPr>
          <p:cNvPr id="8" name="Picture 7">
            <a:extLst>
              <a:ext uri="{FF2B5EF4-FFF2-40B4-BE49-F238E27FC236}">
                <a16:creationId xmlns="" xmlns:a16="http://schemas.microsoft.com/office/drawing/2014/main" id="{4D0ACAB8-72B7-4D93-B6A2-1AFC5F16D61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76230" y="261610"/>
            <a:ext cx="2404262" cy="505097"/>
          </a:xfrm>
          <a:prstGeom prst="rect">
            <a:avLst/>
          </a:prstGeom>
        </p:spPr>
      </p:pic>
    </p:spTree>
    <p:extLst>
      <p:ext uri="{BB962C8B-B14F-4D97-AF65-F5344CB8AC3E}">
        <p14:creationId xmlns:p14="http://schemas.microsoft.com/office/powerpoint/2010/main" val="157753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1127</Words>
  <Application>Microsoft Office PowerPoint</Application>
  <PresentationFormat>Custom</PresentationFormat>
  <Paragraphs>89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Gloucestershire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RYALL, Emily (Dr)</dc:creator>
  <cp:lastModifiedBy>dirmed</cp:lastModifiedBy>
  <cp:revision>28</cp:revision>
  <dcterms:created xsi:type="dcterms:W3CDTF">2019-01-08T15:51:19Z</dcterms:created>
  <dcterms:modified xsi:type="dcterms:W3CDTF">2019-12-23T11:11:44Z</dcterms:modified>
</cp:coreProperties>
</file>