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5" r:id="rId5"/>
    <p:sldId id="267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88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A344C-1710-410D-866B-8455F1EE9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C7C52AC-D928-49FE-9F99-2D3C34D8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2521D-2E9F-4052-8B8E-2D1CD52C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7BC8B3-04CE-4276-AE3E-4918C581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39213A-FEC7-4E7C-A60A-CD1094E1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31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5ECDF5-0B3B-43E3-B045-CEA6238E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16C1121-3B85-44BC-B17B-FDC2B9241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793633-2A3F-4F11-901A-D8624F8D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DE73C3-1EC3-48FB-B8CA-84709C78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1C49D6-87E8-4920-82A6-BA2A0C02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549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42B5453-6F92-452E-BE4A-2A6DAD6BE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847FE6-D201-4BB1-949D-D8F2F1C0B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8B6285-89B8-4920-A831-74080675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384472-AA05-45AB-826B-88DEA022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5BA84F-7550-4628-A778-15691D9D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424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7EB8B7-537E-45D3-A9EF-7BD53A2E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7AFE1F-16DC-4FDC-AD0A-F54A3C585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635D73-EB4D-4AB6-BBE7-662E9AE4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EA8B5C-7F7F-4CF8-9DC9-80A92036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05E163-5B73-4145-80BB-D79131D5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31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CFD79-2226-4B8B-9AC0-19FB6239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9C7B2F-F1EC-4504-830D-01711D7E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78A201-8B1D-40F7-B409-FA9ED4CA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0A96D1-455A-41BE-A7EC-257D1F69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03D5D6-26C8-4D6C-8E5A-F19F8460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631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2AC14F-BE18-4220-8066-1F32F414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804412-0D9A-4FD2-B561-034B1D6C1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AF3537-19D9-46D1-B5D3-46FDD3102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A2CEE42-AAFE-4F46-9A3E-418A1D33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E10AFF-E8E2-4D47-957A-5BFE1992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1F1321-A444-45B2-BAF0-7A53E770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797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0E92C0-5DE4-436A-958A-C496A5F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837E6F3-03D3-48AD-9905-78FD76F3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467B03F-4985-4A24-B70A-0CED48707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EE751EB-5989-4062-AC70-C968228A7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2B0890B-7129-42C2-BFE8-BA5EF8CDB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3B45AD-A1CB-4C7E-90A9-0ACDBCB2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45BAAF3-AB5B-44D4-8417-0C76E54E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D017F9A-19A5-4B99-99B7-3588EB8B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58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4BBDF-CFEE-40C8-9262-BC079593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39DFADD-A5C2-422C-BE8E-F936589A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D6BB6CB-BA0D-4D19-A386-BD1EBE69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E9E803F-1A56-42E2-818C-E9CC067F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946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A1684A-0635-4187-99D5-DC85F45E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940400B-0BB9-4782-B367-4CE784B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59D1CCF-2BAB-422B-A038-FBA73E21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966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B038B2-FC47-47EF-8B48-D505C90F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648C0A-D48C-4B96-9C93-A614BD0E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ECDAAB3-2560-48C0-9EE2-AEAE40CE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9E5E33-ADC1-4848-A27B-690CA9C3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D766596-E2F5-45FE-B21E-9FF2B967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072BBD-5CB2-44C6-9D79-5438763A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582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866205-A1E1-4E8B-9E1A-99E3D7BD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8769361-687C-4CB4-A3A5-ED377F1CC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AB10A5E-4957-4201-9511-9167FA44F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A1F6EA-2343-4E5E-A656-16338D57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95D745B-BF92-4849-90CC-61C59918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635779-DD7D-44C2-AD78-9EC91FA3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86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DB1A993-F6E5-4639-B100-5BFD4732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9711F5F-367F-423E-8B19-9294310A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032564-A218-4366-B3E2-1091B0116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9DE7-FCAD-4F9B-87DD-84CBB7080F6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CBD03E-9C45-4BEA-804D-F79934A4E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6C9D23-5183-4C72-9AD1-CC5C19B82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43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CAB673E-BCB7-42B7-A523-6BCA707EE7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928947" y="2096992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Dreptate și corectitudine în s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port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943936" y="2905859"/>
            <a:ext cx="4014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Scop și obiective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1921451" y="3513794"/>
            <a:ext cx="8334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Prezentați cunoștințele despre pozițiile formaliste și anti-formaliste în relație cu sportul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Distingeți între concepțiile formale și informale ale dreptății în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Identificați regulile constitutive, regulative și auxiliare în sport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Explicați construcția socială a regulilor și cum acestea au nevoie de interpretare legală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74BCB-0E16-47B3-889A-D380B8B116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034321" y="2889577"/>
            <a:ext cx="1828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1: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2847703" y="2920354"/>
            <a:ext cx="7045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Lucrând pe grupuri, dați câte 3 exemple de ”corect” și 3 exemple de ”incorect” în sport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9329762-5D51-4085-A619-0B201E5F96A1}"/>
              </a:ext>
            </a:extLst>
          </p:cNvPr>
          <p:cNvSpPr/>
          <p:nvPr/>
        </p:nvSpPr>
        <p:spPr>
          <a:xfrm>
            <a:off x="2847703" y="3866827"/>
            <a:ext cx="7498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 ce ați ales aceste exemple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96996B7-E0BB-4630-9117-9647C8B6B4B6}"/>
              </a:ext>
            </a:extLst>
          </p:cNvPr>
          <p:cNvSpPr/>
          <p:nvPr/>
        </p:nvSpPr>
        <p:spPr>
          <a:xfrm>
            <a:off x="2847703" y="4505524"/>
            <a:ext cx="7045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Sunt exemplele de joc incorect de necontestat sau există și contra argumente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714088" y="2159452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Dreptate și corectitudine în s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port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3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794479" y="2919558"/>
            <a:ext cx="2113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Activitatea 2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2702976" y="2883851"/>
            <a:ext cx="7535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Cu care din aceste enunțuri sunteți de acord?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7C455DE-7001-46A1-8149-5BC2E379096F}"/>
              </a:ext>
            </a:extLst>
          </p:cNvPr>
          <p:cNvSpPr/>
          <p:nvPr/>
        </p:nvSpPr>
        <p:spPr>
          <a:xfrm>
            <a:off x="3036570" y="3960838"/>
            <a:ext cx="4834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Jocul corect cere aderență la reguli scrise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CAC1857-95E3-4769-A741-1EBD8968DB08}"/>
              </a:ext>
            </a:extLst>
          </p:cNvPr>
          <p:cNvSpPr/>
          <p:nvPr/>
        </p:nvSpPr>
        <p:spPr>
          <a:xfrm>
            <a:off x="2759251" y="5160814"/>
            <a:ext cx="5682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Jocul corect cere aderență la ”spiritul sportiv” nescris, dar și la reguli scrise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="" xmlns:a16="http://schemas.microsoft.com/office/drawing/2014/main" id="{27E39FB0-04B0-4234-AD66-0FD2E2F59246}"/>
              </a:ext>
            </a:extLst>
          </p:cNvPr>
          <p:cNvSpPr/>
          <p:nvPr/>
        </p:nvSpPr>
        <p:spPr>
          <a:xfrm>
            <a:off x="1741714" y="3775698"/>
            <a:ext cx="853439" cy="799015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ar: 5 Points 13">
            <a:extLst>
              <a:ext uri="{FF2B5EF4-FFF2-40B4-BE49-F238E27FC236}">
                <a16:creationId xmlns="" xmlns:a16="http://schemas.microsoft.com/office/drawing/2014/main" id="{53B526DE-F818-4E6D-9119-0AF476B181E0}"/>
              </a:ext>
            </a:extLst>
          </p:cNvPr>
          <p:cNvSpPr/>
          <p:nvPr/>
        </p:nvSpPr>
        <p:spPr>
          <a:xfrm>
            <a:off x="1741714" y="5115250"/>
            <a:ext cx="853439" cy="799015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F00E78D-CACB-4E24-ADB2-7260168A3097}"/>
              </a:ext>
            </a:extLst>
          </p:cNvPr>
          <p:cNvSpPr/>
          <p:nvPr/>
        </p:nvSpPr>
        <p:spPr>
          <a:xfrm>
            <a:off x="8440959" y="3975150"/>
            <a:ext cx="2178505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000" dirty="0">
                <a:solidFill>
                  <a:schemeClr val="bg1"/>
                </a:solidFill>
                <a:latin typeface="GillSans" pitchFamily="2" charset="0"/>
              </a:rPr>
              <a:t>Formalist position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C1F4421-5955-485B-9005-0DF3C3B710C3}"/>
              </a:ext>
            </a:extLst>
          </p:cNvPr>
          <p:cNvSpPr/>
          <p:nvPr/>
        </p:nvSpPr>
        <p:spPr>
          <a:xfrm>
            <a:off x="8486977" y="5340696"/>
            <a:ext cx="2178505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000" dirty="0" smtClean="0">
                <a:solidFill>
                  <a:schemeClr val="bg1"/>
                </a:solidFill>
                <a:latin typeface="GillSans" pitchFamily="2" charset="0"/>
              </a:rPr>
              <a:t>Anti-formalist</a:t>
            </a:r>
            <a:endParaRPr lang="en-GB" sz="2000" dirty="0">
              <a:solidFill>
                <a:schemeClr val="bg1"/>
              </a:solidFill>
              <a:latin typeface="GillSans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714088" y="2159452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Dreptate și corectitudine în s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port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5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B6CB4FE-9332-4AD6-84C0-54C75E41BFB6}"/>
              </a:ext>
            </a:extLst>
          </p:cNvPr>
          <p:cNvSpPr/>
          <p:nvPr/>
        </p:nvSpPr>
        <p:spPr>
          <a:xfrm>
            <a:off x="721445" y="2159453"/>
            <a:ext cx="62541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Câteva noțiuni filozofice despre corectitudine în sport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5733970-D98F-40C3-93C6-9FBF77DACD27}"/>
              </a:ext>
            </a:extLst>
          </p:cNvPr>
          <p:cNvSpPr/>
          <p:nvPr/>
        </p:nvSpPr>
        <p:spPr>
          <a:xfrm>
            <a:off x="1661971" y="2778938"/>
            <a:ext cx="1377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Formalism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8293E50-EED4-483D-BA44-41F3D6A1D9D1}"/>
              </a:ext>
            </a:extLst>
          </p:cNvPr>
          <p:cNvSpPr/>
          <p:nvPr/>
        </p:nvSpPr>
        <p:spPr>
          <a:xfrm>
            <a:off x="4420755" y="27760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Jocurile/sporturile sunt definite doar cu referințe la regulile formale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B7245B2-32D5-4CFD-8040-4174CA9AF53B}"/>
              </a:ext>
            </a:extLst>
          </p:cNvPr>
          <p:cNvSpPr/>
          <p:nvPr/>
        </p:nvSpPr>
        <p:spPr>
          <a:xfrm>
            <a:off x="4420755" y="3420148"/>
            <a:ext cx="6394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/>
              <a:t>Fair</a:t>
            </a:r>
            <a:r>
              <a:rPr lang="es-ES" dirty="0" smtClean="0"/>
              <a:t> </a:t>
            </a:r>
            <a:r>
              <a:rPr lang="es-ES" dirty="0" err="1" smtClean="0"/>
              <a:t>play</a:t>
            </a:r>
            <a:r>
              <a:rPr lang="es-ES" dirty="0" smtClean="0"/>
              <a:t> </a:t>
            </a:r>
            <a:r>
              <a:rPr lang="ro-RO" dirty="0" smtClean="0"/>
              <a:t>din</a:t>
            </a:r>
            <a:r>
              <a:rPr lang="es-ES" dirty="0" smtClean="0"/>
              <a:t> </a:t>
            </a:r>
            <a:r>
              <a:rPr lang="es-ES" dirty="0" err="1" smtClean="0"/>
              <a:t>acest</a:t>
            </a:r>
            <a:r>
              <a:rPr lang="es-ES" dirty="0" smtClean="0"/>
              <a:t> </a:t>
            </a:r>
            <a:r>
              <a:rPr lang="es-ES" dirty="0" err="1" smtClean="0"/>
              <a:t>punct</a:t>
            </a:r>
            <a:r>
              <a:rPr lang="es-ES" dirty="0" smtClean="0"/>
              <a:t> de </a:t>
            </a:r>
            <a:r>
              <a:rPr lang="es-ES" dirty="0" err="1" smtClean="0"/>
              <a:t>vedere</a:t>
            </a:r>
            <a:r>
              <a:rPr lang="es-ES" dirty="0" smtClean="0"/>
              <a:t> este </a:t>
            </a:r>
            <a:r>
              <a:rPr lang="es-ES" dirty="0" err="1" smtClean="0"/>
              <a:t>aderarea</a:t>
            </a:r>
            <a:r>
              <a:rPr lang="es-ES" dirty="0" smtClean="0"/>
              <a:t> la litera </a:t>
            </a:r>
            <a:r>
              <a:rPr lang="es-ES" dirty="0" err="1" smtClean="0"/>
              <a:t>reguli</a:t>
            </a:r>
            <a:r>
              <a:rPr lang="ro-RO" dirty="0" smtClean="0"/>
              <a:t>lor</a:t>
            </a:r>
            <a:r>
              <a:rPr lang="es-ES" dirty="0" smtClean="0"/>
              <a:t> 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D6A6E68-D9CC-44DC-BF94-5A84EA69CF4E}"/>
              </a:ext>
            </a:extLst>
          </p:cNvPr>
          <p:cNvSpPr/>
          <p:nvPr/>
        </p:nvSpPr>
        <p:spPr>
          <a:xfrm>
            <a:off x="4420755" y="38626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Jocurile/sporturile sunt definite prin referire la o cultura cum ar fi cea despre jocul normal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FE9D78F-267C-4993-BE9C-62B12542B758}"/>
              </a:ext>
            </a:extLst>
          </p:cNvPr>
          <p:cNvSpPr/>
          <p:nvPr/>
        </p:nvSpPr>
        <p:spPr>
          <a:xfrm>
            <a:off x="4420754" y="4509011"/>
            <a:ext cx="6844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Din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acest punct de vedere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jocul corect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este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aderarea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la cultura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 ceea ce este considerat modul corect de a se comporta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31A2C639-7394-41CE-98B3-EA3A62292FF5}"/>
              </a:ext>
            </a:extLst>
          </p:cNvPr>
          <p:cNvSpPr/>
          <p:nvPr/>
        </p:nvSpPr>
        <p:spPr>
          <a:xfrm>
            <a:off x="1661970" y="3991536"/>
            <a:ext cx="20827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Conven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ț</a:t>
            </a:r>
            <a:r>
              <a:rPr lang="en-GB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ionalism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2CD9E562-F4F8-41C1-8C82-20D304407571}"/>
              </a:ext>
            </a:extLst>
          </p:cNvPr>
          <p:cNvSpPr/>
          <p:nvPr/>
        </p:nvSpPr>
        <p:spPr>
          <a:xfrm>
            <a:off x="4420755" y="52238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ocurile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/ sporturile sunt definite de modul în care regulile sunt interpretate în lumina valorilor morale mai largi 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71BDBFC-E956-4584-AF15-C5E8F159A00C}"/>
              </a:ext>
            </a:extLst>
          </p:cNvPr>
          <p:cNvSpPr/>
          <p:nvPr/>
        </p:nvSpPr>
        <p:spPr>
          <a:xfrm>
            <a:off x="4420755" y="58701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Din acest punct de vedere, jocul corect este privit printr-un cadru moral normativ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40AEFBC5-7786-4411-8E25-7CD6772AC871}"/>
              </a:ext>
            </a:extLst>
          </p:cNvPr>
          <p:cNvSpPr/>
          <p:nvPr/>
        </p:nvSpPr>
        <p:spPr>
          <a:xfrm>
            <a:off x="1661970" y="5179047"/>
            <a:ext cx="22960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Interpretivism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BB98CE13-3BE6-4369-A748-5C2378EBACD7}"/>
              </a:ext>
            </a:extLst>
          </p:cNvPr>
          <p:cNvCxnSpPr>
            <a:cxnSpLocks/>
          </p:cNvCxnSpPr>
          <p:nvPr/>
        </p:nvCxnSpPr>
        <p:spPr>
          <a:xfrm flipV="1">
            <a:off x="1661970" y="3862680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DA329C1B-A9BD-4067-AACE-4406111C1E7F}"/>
              </a:ext>
            </a:extLst>
          </p:cNvPr>
          <p:cNvCxnSpPr>
            <a:cxnSpLocks/>
          </p:cNvCxnSpPr>
          <p:nvPr/>
        </p:nvCxnSpPr>
        <p:spPr>
          <a:xfrm flipV="1">
            <a:off x="1661970" y="5223810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031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B6CB4FE-9332-4AD6-84C0-54C75E41BFB6}"/>
              </a:ext>
            </a:extLst>
          </p:cNvPr>
          <p:cNvSpPr/>
          <p:nvPr/>
        </p:nvSpPr>
        <p:spPr>
          <a:xfrm>
            <a:off x="2436050" y="2647133"/>
            <a:ext cx="7204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Activitatea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3: 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Citiți cazul 29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CE201763-1FDD-42FA-8041-B8DA85A062C3}"/>
              </a:ext>
            </a:extLst>
          </p:cNvPr>
          <p:cNvSpPr/>
          <p:nvPr/>
        </p:nvSpPr>
        <p:spPr>
          <a:xfrm>
            <a:off x="2436050" y="3337640"/>
            <a:ext cx="73198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Cum demonstrează acest caz diferența dintre formalism și corectitudine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Discutați motivele pentru care tribunalele tind să adopte o abordare formalistă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 ce este important ca organizațiile sportive să aibă criterii clare de selecție pentru sportivi?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60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B6CB4FE-9332-4AD6-84C0-54C75E41BFB6}"/>
              </a:ext>
            </a:extLst>
          </p:cNvPr>
          <p:cNvSpPr/>
          <p:nvPr/>
        </p:nvSpPr>
        <p:spPr>
          <a:xfrm>
            <a:off x="824459" y="2101874"/>
            <a:ext cx="1855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Activitatea</a:t>
            </a:r>
            <a:r>
              <a:rPr lang="en-GB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4: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41D6253-76A2-457B-9754-17EDBB722DAB}"/>
              </a:ext>
            </a:extLst>
          </p:cNvPr>
          <p:cNvSpPr/>
          <p:nvPr/>
        </p:nvSpPr>
        <p:spPr>
          <a:xfrm>
            <a:off x="2636695" y="2100376"/>
            <a:ext cx="8300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Discutați dacă există </a:t>
            </a:r>
            <a:r>
              <a:rPr lang="vi-VN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diferite </a:t>
            </a:r>
            <a:r>
              <a:rPr lang="vi-VN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tipuri de norme în domeniul sportului</a:t>
            </a:r>
            <a:r>
              <a:rPr lang="en-GB" sz="20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000" i="1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BF1D856-1A74-473A-8465-3FB8E4C42AB6}"/>
              </a:ext>
            </a:extLst>
          </p:cNvPr>
          <p:cNvSpPr/>
          <p:nvPr/>
        </p:nvSpPr>
        <p:spPr>
          <a:xfrm>
            <a:off x="1661970" y="2778938"/>
            <a:ext cx="18475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Constitutive: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CD796D9-A130-4855-9C9F-03395F02C651}"/>
              </a:ext>
            </a:extLst>
          </p:cNvPr>
          <p:cNvSpPr/>
          <p:nvPr/>
        </p:nvSpPr>
        <p:spPr>
          <a:xfrm>
            <a:off x="3138755" y="27812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Reguli care fac parte din joc, ex. regula care interzice folosirea mâi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nii în fotbal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A2EE5D5-A291-4849-91CD-BFF8E8D3E4B6}"/>
              </a:ext>
            </a:extLst>
          </p:cNvPr>
          <p:cNvSpPr/>
          <p:nvPr/>
        </p:nvSpPr>
        <p:spPr>
          <a:xfrm>
            <a:off x="3138754" y="3713519"/>
            <a:ext cx="6574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ermit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menținerea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regulil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or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constitutive;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regulile referitoare la încălcări, de exemplu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atribuire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 unei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lovitur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 pedeapsă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8BAD847-3A6D-4F7D-A03D-13BBAA43E153}"/>
              </a:ext>
            </a:extLst>
          </p:cNvPr>
          <p:cNvSpPr/>
          <p:nvPr/>
        </p:nvSpPr>
        <p:spPr>
          <a:xfrm>
            <a:off x="1670677" y="3722382"/>
            <a:ext cx="20827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Regulative: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8269EA9-6B89-4ACD-9EAF-3CC2A24CD275}"/>
              </a:ext>
            </a:extLst>
          </p:cNvPr>
          <p:cNvSpPr/>
          <p:nvPr/>
        </p:nvSpPr>
        <p:spPr>
          <a:xfrm>
            <a:off x="3198716" y="4547552"/>
            <a:ext cx="68742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Regulile care există în afara regulilor constitutive și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reg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ulat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oare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și formează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cadru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care jocul ar trebui să fie jucat, de exemplu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purtarea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obligatorie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a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echipamentului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 siguranță, restricții de vârstă, numărul și durata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pauzelor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94516A7-BAC0-4EFD-891B-869F26EF8492}"/>
              </a:ext>
            </a:extLst>
          </p:cNvPr>
          <p:cNvSpPr/>
          <p:nvPr/>
        </p:nvSpPr>
        <p:spPr>
          <a:xfrm>
            <a:off x="1670677" y="4754218"/>
            <a:ext cx="22960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Auxiliar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15EC8C8F-59A6-4CB8-9B0F-FCEDDDD1BE7F}"/>
              </a:ext>
            </a:extLst>
          </p:cNvPr>
          <p:cNvCxnSpPr>
            <a:cxnSpLocks/>
          </p:cNvCxnSpPr>
          <p:nvPr/>
        </p:nvCxnSpPr>
        <p:spPr>
          <a:xfrm flipV="1">
            <a:off x="1661970" y="3568582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AF0E3218-8E82-46BA-8036-9EC80033D15F}"/>
              </a:ext>
            </a:extLst>
          </p:cNvPr>
          <p:cNvCxnSpPr>
            <a:cxnSpLocks/>
          </p:cNvCxnSpPr>
          <p:nvPr/>
        </p:nvCxnSpPr>
        <p:spPr>
          <a:xfrm flipV="1">
            <a:off x="1670677" y="4532716"/>
            <a:ext cx="9032156" cy="1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4495BD4-CDC1-480A-ABF9-D17656129EB3}"/>
              </a:ext>
            </a:extLst>
          </p:cNvPr>
          <p:cNvSpPr/>
          <p:nvPr/>
        </p:nvSpPr>
        <p:spPr>
          <a:xfrm>
            <a:off x="5077096" y="5900303"/>
            <a:ext cx="6191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Torres, C. (2018). What counts as part of a game? reconsidering skills.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45(1), 1-21. doi:10.1080/00948705.2017.1415150</a:t>
            </a:r>
          </a:p>
        </p:txBody>
      </p:sp>
    </p:spTree>
    <p:extLst>
      <p:ext uri="{BB962C8B-B14F-4D97-AF65-F5344CB8AC3E}">
        <p14:creationId xmlns:p14="http://schemas.microsoft.com/office/powerpoint/2010/main" xmlns="" val="78191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5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6188B2-C98F-4F5C-BFA5-42DE512250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41ECAA9-F293-4691-9DCF-305387E08100}"/>
              </a:ext>
            </a:extLst>
          </p:cNvPr>
          <p:cNvSpPr/>
          <p:nvPr/>
        </p:nvSpPr>
        <p:spPr>
          <a:xfrm>
            <a:off x="2179299" y="2398239"/>
            <a:ext cx="6004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Distincția dintre reguli și principii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C0931C5-DDA7-48AF-AA1B-92BFECC97BF6}"/>
              </a:ext>
            </a:extLst>
          </p:cNvPr>
          <p:cNvSpPr/>
          <p:nvPr/>
        </p:nvSpPr>
        <p:spPr>
          <a:xfrm>
            <a:off x="2179299" y="3017479"/>
            <a:ext cx="62832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Pentru a ști când sau cum să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se 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aplice 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 regulă, trebuie să existe un 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principiu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5115D90-4C5C-4F93-911A-2C369F7DFC73}"/>
              </a:ext>
            </a:extLst>
          </p:cNvPr>
          <p:cNvSpPr/>
          <p:nvPr/>
        </p:nvSpPr>
        <p:spPr>
          <a:xfrm>
            <a:off x="2179299" y="3882940"/>
            <a:ext cx="78334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x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intrarea prin alunecare în fotbal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–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arbitrul trebuie să decidă dacă a fost fault și dacă a fost sau nu intenționat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Aceasta se bazează pe principiul că 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înșelăciune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pentru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 obține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profit este 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greșit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ă</a:t>
            </a:r>
            <a:r>
              <a:rPr lang="vi-VN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moral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2E97482-BC7B-4636-9BEC-6C5C4EF3E734}"/>
              </a:ext>
            </a:extLst>
          </p:cNvPr>
          <p:cNvSpPr/>
          <p:nvPr/>
        </p:nvSpPr>
        <p:spPr>
          <a:xfrm>
            <a:off x="2179299" y="5671731"/>
            <a:ext cx="8540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Activitatea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5:  </a:t>
            </a:r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Care sunt principiile pe care se bazează sportul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6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709747" y="1928620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Bibliografie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709747" y="2456795"/>
            <a:ext cx="107725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Berman, M. (2011). On interpretivism and formalism in sports officiating: From general to particular jurisprudence.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38(2), 177-196. doi:10.1080/00948705.2011.10510421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Keenan, F. (1975) Justice and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2:1, 111-123. [Can be found on: http://library.la84.org/SportsLibrary/JPS/JPS1975/JPS02o.pdf ]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Loland, S. (2007) Justice in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1:1, 78-95, DOI: 10.1080/17511320601143017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Loland, S. (2002).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Fair Play in Sport : A moral norm system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(Ethics and sport). London: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McFee, G. (2000) Spoiling – An indirect Reflection of Sport’s Moral Imperative? In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Tamburrini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C.,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Tännsjö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T. (eds.)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Values in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London: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Simon, R. (2010)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Fair Play : The ethics of sport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(3rd ed.) Boulder, CO: Westview Press.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Pawlenka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C. (2005): The Idea of Fairness: A General Ethical Concept or One Particular to Sports Ethics?,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32:1, 49-64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Torres, C. (2018). What counts as part of a game? reconsidering skills.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45(1), 1-21. doi:10.1080/00948705.2017.1415150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906E643-55FC-4ED0-B0DA-27C9D92FC4E9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E823F89-20F7-4C68-815C-724AF15F64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75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AGS" id="{E24C01F7-87B7-4BFA-AD87-974EC0271540}" vid="{0D87A437-1C59-4CC7-82CB-BB45930B32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760</Words>
  <Application>Microsoft Office PowerPoint</Application>
  <PresentationFormat>Custom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Med</cp:lastModifiedBy>
  <cp:revision>36</cp:revision>
  <dcterms:created xsi:type="dcterms:W3CDTF">2019-07-25T13:00:08Z</dcterms:created>
  <dcterms:modified xsi:type="dcterms:W3CDTF">2020-01-29T19:57:26Z</dcterms:modified>
</cp:coreProperties>
</file>