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56" r:id="rId5"/>
    <p:sldId id="271" r:id="rId6"/>
    <p:sldId id="268" r:id="rId7"/>
    <p:sldId id="269" r:id="rId8"/>
    <p:sldId id="270" r:id="rId9"/>
    <p:sldId id="272" r:id="rId10"/>
    <p:sldId id="261" r:id="rId11"/>
    <p:sldId id="267"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p:scale>
          <a:sx n="60" d="100"/>
          <a:sy n="60" d="100"/>
        </p:scale>
        <p:origin x="-1020" y="-4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333F557-61A9-4AAF-8A09-CC2AA3C6AB83}" type="datetimeFigureOut">
              <a:rPr lang="en-GB" smtClean="0"/>
              <a:pPr/>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1983608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33F557-61A9-4AAF-8A09-CC2AA3C6AB83}" type="datetimeFigureOut">
              <a:rPr lang="en-GB" smtClean="0"/>
              <a:pPr/>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3371238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33F557-61A9-4AAF-8A09-CC2AA3C6AB83}" type="datetimeFigureOut">
              <a:rPr lang="en-GB" smtClean="0"/>
              <a:pPr/>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1685283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33F557-61A9-4AAF-8A09-CC2AA3C6AB83}" type="datetimeFigureOut">
              <a:rPr lang="en-GB" smtClean="0"/>
              <a:pPr/>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91387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33F557-61A9-4AAF-8A09-CC2AA3C6AB83}" type="datetimeFigureOut">
              <a:rPr lang="en-GB" smtClean="0"/>
              <a:pPr/>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1519395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333F557-61A9-4AAF-8A09-CC2AA3C6AB83}" type="datetimeFigureOut">
              <a:rPr lang="en-GB" smtClean="0"/>
              <a:pPr/>
              <a:t>30/01/2020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2497206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333F557-61A9-4AAF-8A09-CC2AA3C6AB83}" type="datetimeFigureOut">
              <a:rPr lang="en-GB" smtClean="0"/>
              <a:pPr/>
              <a:t>30/01/2020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402369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333F557-61A9-4AAF-8A09-CC2AA3C6AB83}" type="datetimeFigureOut">
              <a:rPr lang="en-GB" smtClean="0"/>
              <a:pPr/>
              <a:t>30/01/2020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121062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3F557-61A9-4AAF-8A09-CC2AA3C6AB83}" type="datetimeFigureOut">
              <a:rPr lang="en-GB" smtClean="0"/>
              <a:pPr/>
              <a:t>30/01/2020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2083526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33F557-61A9-4AAF-8A09-CC2AA3C6AB83}" type="datetimeFigureOut">
              <a:rPr lang="en-GB" smtClean="0"/>
              <a:pPr/>
              <a:t>30/01/2020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2246946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33F557-61A9-4AAF-8A09-CC2AA3C6AB83}" type="datetimeFigureOut">
              <a:rPr lang="en-GB" smtClean="0"/>
              <a:pPr/>
              <a:t>30/01/2020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4038077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3F557-61A9-4AAF-8A09-CC2AA3C6AB83}" type="datetimeFigureOut">
              <a:rPr lang="en-GB" smtClean="0"/>
              <a:pPr/>
              <a:t>30/01/2020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3FA3F-4B33-4BB2-B5FD-740B26A41BF1}" type="slidenum">
              <a:rPr lang="en-GB" smtClean="0"/>
              <a:pPr/>
              <a:t>‹#›</a:t>
            </a:fld>
            <a:endParaRPr lang="en-GB"/>
          </a:p>
        </p:txBody>
      </p:sp>
    </p:spTree>
    <p:extLst>
      <p:ext uri="{BB962C8B-B14F-4D97-AF65-F5344CB8AC3E}">
        <p14:creationId xmlns:p14="http://schemas.microsoft.com/office/powerpoint/2010/main" val="219099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wada-ama.org/sites/default/files/prohibited_list_2018_en.pdf"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google.ro/url?sa=i&amp;rct=j&amp;q=&amp;esrc=s&amp;source=images&amp;cd=&amp;cad=rja&amp;uact=8&amp;ved=2ahUKEwilh7CJvcDgAhXIsaQKHRmNAWIQjRx6BAgBEAU&amp;url=https://addictionresource.com/drugs-in-sports/&amp;psig=AOvVaw3CT_g1xdC614pvxfC2Uv8i&amp;ust=1550414166214723" TargetMode="External"/><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hyperlink" Target="https://cpb-us-e1.wpmucdn.com/sites.psu.edu/dist/7/19789/files/2014/10/sportsenhancement_products.gif" TargetMode="Externa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1F155B60-25EC-4394-846B-177BE7A52F6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81286" y="4968484"/>
            <a:ext cx="6829426" cy="1889516"/>
          </a:xfrm>
          <a:prstGeom prst="rect">
            <a:avLst/>
          </a:prstGeom>
        </p:spPr>
      </p:pic>
      <p:pic>
        <p:nvPicPr>
          <p:cNvPr id="5" name="Picture 4">
            <a:extLst>
              <a:ext uri="{FF2B5EF4-FFF2-40B4-BE49-F238E27FC236}">
                <a16:creationId xmlns:a16="http://schemas.microsoft.com/office/drawing/2014/main" xmlns="" id="{816C0F6E-1236-4143-BA2B-E2CC3FD60A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8487" y="0"/>
            <a:ext cx="5915025" cy="5248275"/>
          </a:xfrm>
          <a:prstGeom prst="rect">
            <a:avLst/>
          </a:prstGeom>
        </p:spPr>
      </p:pic>
      <p:pic>
        <p:nvPicPr>
          <p:cNvPr id="9" name="Picture 8">
            <a:extLst>
              <a:ext uri="{FF2B5EF4-FFF2-40B4-BE49-F238E27FC236}">
                <a16:creationId xmlns:a16="http://schemas.microsoft.com/office/drawing/2014/main" xmlns="" id="{5BF28FFF-5A68-4ACC-AEED-387BD11C158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86875" y="0"/>
            <a:ext cx="2905125" cy="638685"/>
          </a:xfrm>
          <a:prstGeom prst="rect">
            <a:avLst/>
          </a:prstGeom>
        </p:spPr>
      </p:pic>
    </p:spTree>
    <p:extLst>
      <p:ext uri="{BB962C8B-B14F-4D97-AF65-F5344CB8AC3E}">
        <p14:creationId xmlns:p14="http://schemas.microsoft.com/office/powerpoint/2010/main" val="2786749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xmlns=""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xmlns=""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2" name="TextBox 1">
            <a:extLst>
              <a:ext uri="{FF2B5EF4-FFF2-40B4-BE49-F238E27FC236}">
                <a16:creationId xmlns:a16="http://schemas.microsoft.com/office/drawing/2014/main" xmlns="" id="{9A4CEDB3-C854-4781-BE94-41EA42C6F460}"/>
              </a:ext>
            </a:extLst>
          </p:cNvPr>
          <p:cNvSpPr txBox="1"/>
          <p:nvPr/>
        </p:nvSpPr>
        <p:spPr>
          <a:xfrm>
            <a:off x="322996" y="3234478"/>
            <a:ext cx="11546006" cy="2308324"/>
          </a:xfrm>
          <a:prstGeom prst="rect">
            <a:avLst/>
          </a:prstGeom>
          <a:noFill/>
        </p:spPr>
        <p:txBody>
          <a:bodyPr wrap="square" rtlCol="0">
            <a:spAutoFit/>
          </a:bodyPr>
          <a:lstStyle/>
          <a:p>
            <a:r>
              <a:rPr lang="ro-RO" sz="2400" dirty="0" smtClean="0">
                <a:solidFill>
                  <a:schemeClr val="accent1">
                    <a:lumMod val="50000"/>
                  </a:schemeClr>
                </a:solidFill>
                <a:latin typeface="GillSans"/>
              </a:rPr>
              <a:t>Gândește-te că ești antrenorul unui sportiv foarte valoros care are șanse mari să participe la următoarele Jocuri Olimpice. Cu câteva luni înainte de Jocurile Olimpice, sportivul suferă o accidentare gravă și doctorul sugerează să folosească steroizi (substanțe interzise) ca fiind singura modalitate pentru a se reface rapid și a obține un rezultat foarte bun. Doctorul încearcă să te convingă că substanța nu poate fi detectată la un control anti-doping și că sportivul nu va avea probleme</a:t>
            </a:r>
            <a:r>
              <a:rPr lang="en-US" sz="2400" dirty="0" smtClean="0">
                <a:solidFill>
                  <a:schemeClr val="accent1">
                    <a:lumMod val="50000"/>
                  </a:schemeClr>
                </a:solidFill>
                <a:latin typeface="GillSans"/>
              </a:rPr>
              <a:t>. </a:t>
            </a:r>
            <a:endParaRPr lang="en-US" sz="2400" dirty="0" smtClean="0">
              <a:solidFill>
                <a:schemeClr val="accent1">
                  <a:lumMod val="50000"/>
                </a:schemeClr>
              </a:solidFill>
              <a:latin typeface="GillSans"/>
            </a:endParaRPr>
          </a:p>
        </p:txBody>
      </p:sp>
      <p:sp>
        <p:nvSpPr>
          <p:cNvPr id="19" name="TextBox 18">
            <a:extLst>
              <a:ext uri="{FF2B5EF4-FFF2-40B4-BE49-F238E27FC236}">
                <a16:creationId xmlns:a16="http://schemas.microsoft.com/office/drawing/2014/main" xmlns="" id="{D60A13F1-A41D-4553-8A3D-5F7C0E80F3F8}"/>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
        <p:nvSpPr>
          <p:cNvPr id="18" name="TextBox 4"/>
          <p:cNvSpPr txBox="1"/>
          <p:nvPr/>
        </p:nvSpPr>
        <p:spPr>
          <a:xfrm>
            <a:off x="431289" y="2059983"/>
            <a:ext cx="10391385" cy="954107"/>
          </a:xfrm>
          <a:prstGeom prst="rect">
            <a:avLst/>
          </a:prstGeom>
          <a:noFill/>
        </p:spPr>
        <p:txBody>
          <a:bodyPr wrap="square" rtlCol="0">
            <a:spAutoFit/>
          </a:bodyPr>
          <a:lstStyle/>
          <a:p>
            <a:r>
              <a:rPr lang="ro-RO" sz="2800" b="1" dirty="0" smtClean="0">
                <a:solidFill>
                  <a:schemeClr val="accent1">
                    <a:lumMod val="50000"/>
                  </a:schemeClr>
                </a:solidFill>
                <a:latin typeface="GillSans"/>
              </a:rPr>
              <a:t>Activitate 6 </a:t>
            </a:r>
            <a:r>
              <a:rPr lang="en-GB" sz="2800" dirty="0" smtClean="0">
                <a:solidFill>
                  <a:schemeClr val="accent1">
                    <a:lumMod val="50000"/>
                  </a:schemeClr>
                </a:solidFill>
                <a:latin typeface="GillSans"/>
              </a:rPr>
              <a:t>: </a:t>
            </a:r>
            <a:r>
              <a:rPr lang="ro-RO" sz="2800" dirty="0" smtClean="0">
                <a:solidFill>
                  <a:schemeClr val="accent1">
                    <a:lumMod val="50000"/>
                  </a:schemeClr>
                </a:solidFill>
                <a:latin typeface="GillSans"/>
              </a:rPr>
              <a:t>Cereți studenților să reflecteze la și să discute despre următoarele dileme legate de dopaj</a:t>
            </a:r>
            <a:endParaRPr lang="en-GB" sz="2800" dirty="0">
              <a:solidFill>
                <a:schemeClr val="accent1">
                  <a:lumMod val="50000"/>
                </a:schemeClr>
              </a:solidFill>
              <a:latin typeface="GillSans"/>
            </a:endParaRPr>
          </a:p>
        </p:txBody>
      </p:sp>
    </p:spTree>
    <p:extLst>
      <p:ext uri="{BB962C8B-B14F-4D97-AF65-F5344CB8AC3E}">
        <p14:creationId xmlns:p14="http://schemas.microsoft.com/office/powerpoint/2010/main" val="312565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xmlns=""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86416" y="0"/>
            <a:ext cx="2347913" cy="1340070"/>
          </a:xfrm>
          <a:prstGeom prst="rect">
            <a:avLst/>
          </a:prstGeom>
        </p:spPr>
      </p:pic>
      <p:pic>
        <p:nvPicPr>
          <p:cNvPr id="7" name="Picture 6">
            <a:extLst>
              <a:ext uri="{FF2B5EF4-FFF2-40B4-BE49-F238E27FC236}">
                <a16:creationId xmlns:a16="http://schemas.microsoft.com/office/drawing/2014/main" xmlns=""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9" name="TextBox 18">
            <a:extLst>
              <a:ext uri="{FF2B5EF4-FFF2-40B4-BE49-F238E27FC236}">
                <a16:creationId xmlns:a16="http://schemas.microsoft.com/office/drawing/2014/main" xmlns="" id="{D60A13F1-A41D-4553-8A3D-5F7C0E80F3F8}"/>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
        <p:nvSpPr>
          <p:cNvPr id="18" name="TextBox 4"/>
          <p:cNvSpPr txBox="1"/>
          <p:nvPr/>
        </p:nvSpPr>
        <p:spPr>
          <a:xfrm>
            <a:off x="325514" y="2098759"/>
            <a:ext cx="11480490" cy="707886"/>
          </a:xfrm>
          <a:prstGeom prst="rect">
            <a:avLst/>
          </a:prstGeom>
          <a:noFill/>
        </p:spPr>
        <p:txBody>
          <a:bodyPr wrap="square" rtlCol="0">
            <a:spAutoFit/>
          </a:bodyPr>
          <a:lstStyle/>
          <a:p>
            <a:pPr lvl="0"/>
            <a:r>
              <a:rPr lang="ro-RO" sz="2000" b="1" dirty="0" smtClean="0">
                <a:solidFill>
                  <a:schemeClr val="accent1">
                    <a:lumMod val="50000"/>
                  </a:schemeClr>
                </a:solidFill>
                <a:latin typeface="GillSans"/>
              </a:rPr>
              <a:t>Activitate 7</a:t>
            </a:r>
            <a:r>
              <a:rPr lang="en-GB" sz="2000" dirty="0" smtClean="0">
                <a:solidFill>
                  <a:schemeClr val="accent1">
                    <a:lumMod val="50000"/>
                  </a:schemeClr>
                </a:solidFill>
                <a:latin typeface="GillSans"/>
              </a:rPr>
              <a:t>: </a:t>
            </a:r>
            <a:r>
              <a:rPr lang="ro-RO" sz="2000" dirty="0" smtClean="0">
                <a:solidFill>
                  <a:schemeClr val="accent1">
                    <a:lumMod val="50000"/>
                  </a:schemeClr>
                </a:solidFill>
                <a:latin typeface="GillSans"/>
              </a:rPr>
              <a:t>Analizați cu studenții recomandări, metode de intervenție și programe educaționale care ar putea fi folosite împotriva dopajului</a:t>
            </a:r>
            <a:r>
              <a:rPr lang="en-US" sz="2000" dirty="0" smtClean="0">
                <a:solidFill>
                  <a:schemeClr val="accent1">
                    <a:lumMod val="50000"/>
                  </a:schemeClr>
                </a:solidFill>
                <a:latin typeface="GillSans"/>
              </a:rPr>
              <a:t>. </a:t>
            </a:r>
            <a:r>
              <a:rPr lang="ro-RO" sz="2000" dirty="0" smtClean="0">
                <a:solidFill>
                  <a:schemeClr val="accent1">
                    <a:lumMod val="50000"/>
                  </a:schemeClr>
                </a:solidFill>
                <a:latin typeface="GillSans"/>
              </a:rPr>
              <a:t>Folosiți informațiile de mai jos pentru a conduce discuția.</a:t>
            </a:r>
            <a:endParaRPr lang="el-GR" sz="2000" dirty="0" smtClean="0">
              <a:solidFill>
                <a:schemeClr val="accent1">
                  <a:lumMod val="50000"/>
                </a:schemeClr>
              </a:solidFill>
            </a:endParaRPr>
          </a:p>
        </p:txBody>
      </p:sp>
      <p:sp>
        <p:nvSpPr>
          <p:cNvPr id="8" name="TextBox 4"/>
          <p:cNvSpPr txBox="1"/>
          <p:nvPr/>
        </p:nvSpPr>
        <p:spPr>
          <a:xfrm>
            <a:off x="255761" y="1073572"/>
            <a:ext cx="7725103" cy="830997"/>
          </a:xfrm>
          <a:prstGeom prst="rect">
            <a:avLst/>
          </a:prstGeom>
          <a:noFill/>
        </p:spPr>
        <p:txBody>
          <a:bodyPr wrap="square" rtlCol="0">
            <a:spAutoFit/>
          </a:bodyPr>
          <a:lstStyle/>
          <a:p>
            <a:pPr lvl="0" algn="ctr"/>
            <a:r>
              <a:rPr lang="ro-RO" sz="2400" dirty="0" smtClean="0">
                <a:solidFill>
                  <a:schemeClr val="accent1">
                    <a:lumMod val="50000"/>
                  </a:schemeClr>
                </a:solidFill>
                <a:latin typeface="GillSans"/>
              </a:rPr>
              <a:t>Recomandări, metode de intervenție și programe educaționale împotriva dopajului</a:t>
            </a:r>
            <a:endParaRPr lang="en-US" sz="2400" dirty="0" smtClean="0">
              <a:solidFill>
                <a:schemeClr val="accent1">
                  <a:lumMod val="50000"/>
                </a:schemeClr>
              </a:solidFill>
              <a:latin typeface="GillSans"/>
            </a:endParaRPr>
          </a:p>
        </p:txBody>
      </p:sp>
      <p:sp>
        <p:nvSpPr>
          <p:cNvPr id="9" name="TextBox 1">
            <a:extLst>
              <a:ext uri="{FF2B5EF4-FFF2-40B4-BE49-F238E27FC236}">
                <a16:creationId xmlns:a16="http://schemas.microsoft.com/office/drawing/2014/main" xmlns="" id="{9A4CEDB3-C854-4781-BE94-41EA42C6F460}"/>
              </a:ext>
            </a:extLst>
          </p:cNvPr>
          <p:cNvSpPr txBox="1"/>
          <p:nvPr/>
        </p:nvSpPr>
        <p:spPr>
          <a:xfrm>
            <a:off x="325513" y="3066375"/>
            <a:ext cx="11546006" cy="830997"/>
          </a:xfrm>
          <a:prstGeom prst="rect">
            <a:avLst/>
          </a:prstGeom>
          <a:noFill/>
        </p:spPr>
        <p:txBody>
          <a:bodyPr wrap="square" rtlCol="0">
            <a:spAutoFit/>
          </a:bodyPr>
          <a:lstStyle/>
          <a:p>
            <a:r>
              <a:rPr lang="ro-RO" sz="1600" dirty="0" smtClean="0">
                <a:solidFill>
                  <a:schemeClr val="accent1">
                    <a:lumMod val="50000"/>
                  </a:schemeClr>
                </a:solidFill>
                <a:latin typeface="GillSans"/>
              </a:rPr>
              <a:t>Agenția Mondială Anti-Doping </a:t>
            </a:r>
            <a:r>
              <a:rPr lang="en-US" sz="1600" dirty="0" smtClean="0">
                <a:solidFill>
                  <a:schemeClr val="accent1">
                    <a:lumMod val="50000"/>
                  </a:schemeClr>
                </a:solidFill>
                <a:latin typeface="GillSans"/>
              </a:rPr>
              <a:t>(WADA</a:t>
            </a:r>
            <a:r>
              <a:rPr lang="en-US" sz="1600" dirty="0" smtClean="0">
                <a:solidFill>
                  <a:schemeClr val="accent1">
                    <a:lumMod val="50000"/>
                  </a:schemeClr>
                </a:solidFill>
                <a:latin typeface="GillSans"/>
              </a:rPr>
              <a:t>) </a:t>
            </a:r>
            <a:r>
              <a:rPr lang="ro-RO" sz="1600" dirty="0" smtClean="0">
                <a:solidFill>
                  <a:schemeClr val="accent1">
                    <a:lumMod val="50000"/>
                  </a:schemeClr>
                </a:solidFill>
                <a:latin typeface="GillSans"/>
              </a:rPr>
              <a:t>a fost fondată în</a:t>
            </a:r>
            <a:r>
              <a:rPr lang="en-US" sz="1600" dirty="0" smtClean="0">
                <a:solidFill>
                  <a:schemeClr val="accent1">
                    <a:lumMod val="50000"/>
                  </a:schemeClr>
                </a:solidFill>
                <a:latin typeface="GillSans"/>
              </a:rPr>
              <a:t> 1999</a:t>
            </a:r>
            <a:r>
              <a:rPr lang="ro-RO" sz="1600" dirty="0" smtClean="0">
                <a:solidFill>
                  <a:schemeClr val="accent1">
                    <a:lumMod val="50000"/>
                  </a:schemeClr>
                </a:solidFill>
                <a:latin typeface="GillSans"/>
              </a:rPr>
              <a:t>;</a:t>
            </a:r>
            <a:r>
              <a:rPr lang="en-US" sz="1600" dirty="0" smtClean="0">
                <a:solidFill>
                  <a:schemeClr val="accent1">
                    <a:lumMod val="50000"/>
                  </a:schemeClr>
                </a:solidFill>
                <a:latin typeface="GillSans"/>
              </a:rPr>
              <a:t> </a:t>
            </a:r>
            <a:r>
              <a:rPr lang="ro-RO" sz="1600" dirty="0" smtClean="0">
                <a:solidFill>
                  <a:schemeClr val="accent1">
                    <a:lumMod val="50000"/>
                  </a:schemeClr>
                </a:solidFill>
                <a:latin typeface="GillSans"/>
              </a:rPr>
              <a:t>î</a:t>
            </a:r>
            <a:r>
              <a:rPr lang="en-US" sz="1600" dirty="0" smtClean="0">
                <a:solidFill>
                  <a:schemeClr val="accent1">
                    <a:lumMod val="50000"/>
                  </a:schemeClr>
                </a:solidFill>
                <a:latin typeface="GillSans"/>
              </a:rPr>
              <a:t>n </a:t>
            </a:r>
            <a:r>
              <a:rPr lang="en-US" sz="1600" dirty="0" smtClean="0">
                <a:solidFill>
                  <a:schemeClr val="accent1">
                    <a:lumMod val="50000"/>
                  </a:schemeClr>
                </a:solidFill>
                <a:latin typeface="GillSans"/>
              </a:rPr>
              <a:t>2003</a:t>
            </a:r>
            <a:r>
              <a:rPr lang="ro-RO" sz="1600" dirty="0" smtClean="0">
                <a:solidFill>
                  <a:schemeClr val="accent1">
                    <a:lumMod val="50000"/>
                  </a:schemeClr>
                </a:solidFill>
                <a:latin typeface="GillSans"/>
              </a:rPr>
              <a:t> a propus Codul Mondial Anti-Doping</a:t>
            </a:r>
            <a:r>
              <a:rPr lang="en-US" sz="1600" dirty="0" smtClean="0">
                <a:solidFill>
                  <a:schemeClr val="accent1">
                    <a:lumMod val="50000"/>
                  </a:schemeClr>
                </a:solidFill>
                <a:latin typeface="GillSans"/>
              </a:rPr>
              <a:t> </a:t>
            </a:r>
            <a:r>
              <a:rPr lang="en-US" sz="1600" dirty="0">
                <a:solidFill>
                  <a:schemeClr val="accent1">
                    <a:lumMod val="50000"/>
                  </a:schemeClr>
                </a:solidFill>
                <a:latin typeface="GillSans"/>
              </a:rPr>
              <a:t>(WADA Code). </a:t>
            </a:r>
            <a:r>
              <a:rPr lang="ro-RO" sz="1600" dirty="0" smtClean="0">
                <a:solidFill>
                  <a:schemeClr val="accent1">
                    <a:lumMod val="50000"/>
                  </a:schemeClr>
                </a:solidFill>
                <a:latin typeface="GillSans"/>
              </a:rPr>
              <a:t>De atunci, în fiecare an WADA publică o listă cu clase de substanțe și metode interzise și majoritatea țărilor utilizează această listă</a:t>
            </a:r>
            <a:endParaRPr lang="en-US" dirty="0" smtClean="0">
              <a:solidFill>
                <a:schemeClr val="accent1">
                  <a:lumMod val="50000"/>
                </a:schemeClr>
              </a:solidFill>
              <a:latin typeface="GillSans"/>
            </a:endParaRPr>
          </a:p>
        </p:txBody>
      </p:sp>
      <p:sp>
        <p:nvSpPr>
          <p:cNvPr id="10" name="TextBox 1">
            <a:extLst>
              <a:ext uri="{FF2B5EF4-FFF2-40B4-BE49-F238E27FC236}">
                <a16:creationId xmlns:a16="http://schemas.microsoft.com/office/drawing/2014/main" xmlns="" id="{9A4CEDB3-C854-4781-BE94-41EA42C6F460}"/>
              </a:ext>
            </a:extLst>
          </p:cNvPr>
          <p:cNvSpPr txBox="1"/>
          <p:nvPr/>
        </p:nvSpPr>
        <p:spPr>
          <a:xfrm>
            <a:off x="265174" y="3900434"/>
            <a:ext cx="11546006" cy="615553"/>
          </a:xfrm>
          <a:prstGeom prst="rect">
            <a:avLst/>
          </a:prstGeom>
          <a:noFill/>
        </p:spPr>
        <p:txBody>
          <a:bodyPr wrap="square" rtlCol="0">
            <a:spAutoFit/>
          </a:bodyPr>
          <a:lstStyle/>
          <a:p>
            <a:pPr lvl="0"/>
            <a:r>
              <a:rPr lang="en-US" dirty="0" smtClean="0">
                <a:solidFill>
                  <a:schemeClr val="accent1">
                    <a:lumMod val="50000"/>
                  </a:schemeClr>
                </a:solidFill>
                <a:latin typeface="GillSans"/>
              </a:rPr>
              <a:t>“</a:t>
            </a:r>
            <a:r>
              <a:rPr lang="en-US" sz="1600" dirty="0" err="1" smtClean="0">
                <a:solidFill>
                  <a:schemeClr val="accent1">
                    <a:lumMod val="50000"/>
                  </a:schemeClr>
                </a:solidFill>
                <a:latin typeface="GillSans"/>
              </a:rPr>
              <a:t>Scarpino</a:t>
            </a:r>
            <a:r>
              <a:rPr lang="en-US" sz="1600" dirty="0" smtClean="0">
                <a:solidFill>
                  <a:schemeClr val="accent1">
                    <a:lumMod val="50000"/>
                  </a:schemeClr>
                </a:solidFill>
                <a:latin typeface="GillSans"/>
              </a:rPr>
              <a:t> et al. (1990) - 21% </a:t>
            </a:r>
            <a:r>
              <a:rPr lang="ro-RO" sz="1600" dirty="0" smtClean="0">
                <a:solidFill>
                  <a:schemeClr val="accent1">
                    <a:lumMod val="50000"/>
                  </a:schemeClr>
                </a:solidFill>
                <a:latin typeface="GillSans"/>
              </a:rPr>
              <a:t>dintre doctori cred că practica dopajului poate îmbunătăți performanțele sportivului; </a:t>
            </a:r>
            <a:r>
              <a:rPr lang="en-US" sz="1600" dirty="0" smtClean="0">
                <a:solidFill>
                  <a:schemeClr val="accent1">
                    <a:lumMod val="50000"/>
                  </a:schemeClr>
                </a:solidFill>
                <a:latin typeface="GillSans"/>
              </a:rPr>
              <a:t>20</a:t>
            </a:r>
            <a:r>
              <a:rPr lang="en-US" sz="1600" dirty="0" smtClean="0">
                <a:solidFill>
                  <a:schemeClr val="accent1">
                    <a:lumMod val="50000"/>
                  </a:schemeClr>
                </a:solidFill>
                <a:latin typeface="GillSans"/>
              </a:rPr>
              <a:t>% </a:t>
            </a:r>
            <a:r>
              <a:rPr lang="ro-RO" sz="1600" dirty="0" smtClean="0">
                <a:solidFill>
                  <a:schemeClr val="accent1">
                    <a:lumMod val="50000"/>
                  </a:schemeClr>
                </a:solidFill>
                <a:latin typeface="GillSans"/>
              </a:rPr>
              <a:t>dintre</a:t>
            </a:r>
            <a:r>
              <a:rPr lang="en-US" sz="1600" dirty="0" smtClean="0">
                <a:solidFill>
                  <a:schemeClr val="accent1">
                    <a:lumMod val="50000"/>
                  </a:schemeClr>
                </a:solidFill>
                <a:latin typeface="GillSans"/>
              </a:rPr>
              <a:t> </a:t>
            </a:r>
            <a:r>
              <a:rPr lang="en-US" sz="1600" dirty="0" err="1" smtClean="0">
                <a:solidFill>
                  <a:schemeClr val="accent1">
                    <a:lumMod val="50000"/>
                  </a:schemeClr>
                </a:solidFill>
                <a:latin typeface="GillSans"/>
              </a:rPr>
              <a:t>technici</a:t>
            </a:r>
            <a:r>
              <a:rPr lang="ro-RO" sz="1600" dirty="0" smtClean="0">
                <a:solidFill>
                  <a:schemeClr val="accent1">
                    <a:lumMod val="50000"/>
                  </a:schemeClr>
                </a:solidFill>
                <a:latin typeface="GillSans"/>
              </a:rPr>
              <a:t>eni</a:t>
            </a:r>
            <a:r>
              <a:rPr lang="en-US" sz="1600" dirty="0" smtClean="0">
                <a:solidFill>
                  <a:schemeClr val="accent1">
                    <a:lumMod val="50000"/>
                  </a:schemeClr>
                </a:solidFill>
                <a:latin typeface="GillSans"/>
              </a:rPr>
              <a:t> (</a:t>
            </a:r>
            <a:r>
              <a:rPr lang="ro-RO" sz="1600" dirty="0" smtClean="0">
                <a:solidFill>
                  <a:schemeClr val="accent1">
                    <a:lumMod val="50000"/>
                  </a:schemeClr>
                </a:solidFill>
                <a:latin typeface="GillSans"/>
              </a:rPr>
              <a:t>incluzând și doctorii</a:t>
            </a:r>
            <a:r>
              <a:rPr lang="en-US" sz="1600" dirty="0" smtClean="0">
                <a:solidFill>
                  <a:schemeClr val="accent1">
                    <a:lumMod val="50000"/>
                  </a:schemeClr>
                </a:solidFill>
                <a:latin typeface="GillSans"/>
              </a:rPr>
              <a:t>) </a:t>
            </a:r>
            <a:r>
              <a:rPr lang="ro-RO" sz="1600" dirty="0" smtClean="0">
                <a:solidFill>
                  <a:schemeClr val="accent1">
                    <a:lumMod val="50000"/>
                  </a:schemeClr>
                </a:solidFill>
                <a:latin typeface="GillSans"/>
              </a:rPr>
              <a:t>cred că steroizii anabolizanți sunt frecvent utilizați de către sportivii de top</a:t>
            </a:r>
            <a:endParaRPr lang="en-US" sz="1600" dirty="0" smtClean="0">
              <a:solidFill>
                <a:schemeClr val="accent1">
                  <a:lumMod val="50000"/>
                </a:schemeClr>
              </a:solidFill>
              <a:latin typeface="GillSans"/>
            </a:endParaRPr>
          </a:p>
        </p:txBody>
      </p:sp>
      <p:sp>
        <p:nvSpPr>
          <p:cNvPr id="11" name="TextBox 1">
            <a:extLst>
              <a:ext uri="{FF2B5EF4-FFF2-40B4-BE49-F238E27FC236}">
                <a16:creationId xmlns:a16="http://schemas.microsoft.com/office/drawing/2014/main" xmlns="" id="{9A4CEDB3-C854-4781-BE94-41EA42C6F460}"/>
              </a:ext>
            </a:extLst>
          </p:cNvPr>
          <p:cNvSpPr txBox="1"/>
          <p:nvPr/>
        </p:nvSpPr>
        <p:spPr>
          <a:xfrm>
            <a:off x="255761" y="4543649"/>
            <a:ext cx="11546006" cy="584775"/>
          </a:xfrm>
          <a:prstGeom prst="rect">
            <a:avLst/>
          </a:prstGeom>
          <a:noFill/>
        </p:spPr>
        <p:txBody>
          <a:bodyPr wrap="square" rtlCol="0">
            <a:spAutoFit/>
          </a:bodyPr>
          <a:lstStyle/>
          <a:p>
            <a:pPr lvl="0"/>
            <a:r>
              <a:rPr lang="en-US" sz="1600" dirty="0" smtClean="0">
                <a:solidFill>
                  <a:schemeClr val="accent1">
                    <a:lumMod val="50000"/>
                  </a:schemeClr>
                </a:solidFill>
                <a:latin typeface="GillSans"/>
              </a:rPr>
              <a:t>Greenway and Greenway (1997) 18% </a:t>
            </a:r>
            <a:r>
              <a:rPr lang="ro-RO" sz="1600" dirty="0" smtClean="0">
                <a:solidFill>
                  <a:schemeClr val="accent1">
                    <a:lumMod val="50000"/>
                  </a:schemeClr>
                </a:solidFill>
                <a:latin typeface="GillSans"/>
              </a:rPr>
              <a:t>au prescris sau au li s-a cerut să prescrie steroizi anabolizanți pentru îmbunătățirea performanțelor sau în scopul îmbunătățirii imaginii corpului</a:t>
            </a:r>
            <a:endParaRPr lang="en-US" sz="1600" dirty="0" smtClean="0">
              <a:solidFill>
                <a:schemeClr val="accent1">
                  <a:lumMod val="50000"/>
                </a:schemeClr>
              </a:solidFill>
              <a:latin typeface="GillSans"/>
            </a:endParaRPr>
          </a:p>
        </p:txBody>
      </p:sp>
      <p:sp>
        <p:nvSpPr>
          <p:cNvPr id="13" name="TextBox 1">
            <a:extLst>
              <a:ext uri="{FF2B5EF4-FFF2-40B4-BE49-F238E27FC236}">
                <a16:creationId xmlns:a16="http://schemas.microsoft.com/office/drawing/2014/main" xmlns="" id="{9A4CEDB3-C854-4781-BE94-41EA42C6F460}"/>
              </a:ext>
            </a:extLst>
          </p:cNvPr>
          <p:cNvSpPr txBox="1"/>
          <p:nvPr/>
        </p:nvSpPr>
        <p:spPr>
          <a:xfrm>
            <a:off x="255761" y="5128424"/>
            <a:ext cx="11546006" cy="1600438"/>
          </a:xfrm>
          <a:prstGeom prst="rect">
            <a:avLst/>
          </a:prstGeom>
          <a:noFill/>
        </p:spPr>
        <p:txBody>
          <a:bodyPr wrap="square" rtlCol="0">
            <a:spAutoFit/>
          </a:bodyPr>
          <a:lstStyle/>
          <a:p>
            <a:r>
              <a:rPr lang="ro-RO" sz="1600" dirty="0" smtClean="0">
                <a:solidFill>
                  <a:schemeClr val="accent1">
                    <a:lumMod val="50000"/>
                  </a:schemeClr>
                </a:solidFill>
                <a:latin typeface="GillSans"/>
              </a:rPr>
              <a:t>Jurământul olimpic ar trebui extins și la antrenori și alți oficiali și ar trebui să includă respectul pentru integritate, etică și fair play. Campaniile educaționale și preventive vor fi intensificate, concentrându-se mai ales pe tineri, sportivi și anturajul lor. O transparență totală trebuie să fie asigurată în toate activitățile de luptă împotriva dopajului</a:t>
            </a:r>
            <a:r>
              <a:rPr lang="ro-RO" sz="1600" dirty="0" smtClean="0">
                <a:solidFill>
                  <a:schemeClr val="accent1">
                    <a:lumMod val="50000"/>
                  </a:schemeClr>
                </a:solidFill>
                <a:latin typeface="GillSans"/>
              </a:rPr>
              <a:t>, cu excepția păstrării confidențialității necesară pentru a proteja drepturile fundamentale ale sportivului. Trebuie încheiate parteneriate cu mass media în campaniile anti dopaj.</a:t>
            </a:r>
          </a:p>
          <a:p>
            <a:r>
              <a:rPr lang="en-GB" sz="1600" dirty="0" smtClean="0">
                <a:solidFill>
                  <a:schemeClr val="accent1">
                    <a:lumMod val="50000"/>
                  </a:schemeClr>
                </a:solidFill>
                <a:latin typeface="GillSans"/>
              </a:rPr>
              <a:t>The </a:t>
            </a:r>
            <a:r>
              <a:rPr lang="en-GB" sz="1600" dirty="0" smtClean="0">
                <a:solidFill>
                  <a:schemeClr val="accent1">
                    <a:lumMod val="50000"/>
                  </a:schemeClr>
                </a:solidFill>
                <a:latin typeface="GillSans"/>
              </a:rPr>
              <a:t>University Anti-Doping Textbook:  Anti-Doping Learning Hub, ttp://www.antidopinglearninghub.org/sites/default/files</a:t>
            </a:r>
            <a:r>
              <a:rPr lang="en-GB" dirty="0" smtClean="0">
                <a:solidFill>
                  <a:schemeClr val="accent1">
                    <a:lumMod val="50000"/>
                  </a:schemeClr>
                </a:solidFill>
                <a:latin typeface="GillSans"/>
              </a:rPr>
              <a:t>/</a:t>
            </a:r>
            <a:endParaRPr lang="en-US" dirty="0" smtClean="0">
              <a:solidFill>
                <a:schemeClr val="accent1">
                  <a:lumMod val="50000"/>
                </a:schemeClr>
              </a:solidFill>
              <a:latin typeface="GillSans"/>
            </a:endParaRPr>
          </a:p>
        </p:txBody>
      </p:sp>
    </p:spTree>
    <p:extLst>
      <p:ext uri="{BB962C8B-B14F-4D97-AF65-F5344CB8AC3E}">
        <p14:creationId xmlns:p14="http://schemas.microsoft.com/office/powerpoint/2010/main" val="312565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xmlns=""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xmlns=""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0" name="TextBox 9">
            <a:extLst>
              <a:ext uri="{FF2B5EF4-FFF2-40B4-BE49-F238E27FC236}">
                <a16:creationId xmlns:a16="http://schemas.microsoft.com/office/drawing/2014/main" xmlns="" id="{A226122C-10AD-4380-9393-4B779A4D388B}"/>
              </a:ext>
            </a:extLst>
          </p:cNvPr>
          <p:cNvSpPr txBox="1"/>
          <p:nvPr/>
        </p:nvSpPr>
        <p:spPr>
          <a:xfrm>
            <a:off x="696686" y="1757701"/>
            <a:ext cx="8334103" cy="584775"/>
          </a:xfrm>
          <a:prstGeom prst="rect">
            <a:avLst/>
          </a:prstGeom>
          <a:noFill/>
        </p:spPr>
        <p:txBody>
          <a:bodyPr wrap="square" rtlCol="0">
            <a:spAutoFit/>
          </a:bodyPr>
          <a:lstStyle/>
          <a:p>
            <a:r>
              <a:rPr lang="ro-RO" sz="3200" dirty="0" smtClean="0">
                <a:solidFill>
                  <a:schemeClr val="accent1">
                    <a:lumMod val="50000"/>
                  </a:schemeClr>
                </a:solidFill>
                <a:latin typeface="GillSans" pitchFamily="2" charset="0"/>
              </a:rPr>
              <a:t>Bibliografie</a:t>
            </a:r>
            <a:r>
              <a:rPr lang="en-GB" sz="3200" dirty="0" smtClean="0">
                <a:solidFill>
                  <a:schemeClr val="accent1">
                    <a:lumMod val="50000"/>
                  </a:schemeClr>
                </a:solidFill>
                <a:latin typeface="GillSans" pitchFamily="2" charset="0"/>
              </a:rPr>
              <a:t>:</a:t>
            </a:r>
            <a:endParaRPr lang="en-GB" sz="3200" dirty="0">
              <a:solidFill>
                <a:schemeClr val="accent1">
                  <a:lumMod val="50000"/>
                </a:schemeClr>
              </a:solidFill>
              <a:latin typeface="GillSans" pitchFamily="2" charset="0"/>
            </a:endParaRPr>
          </a:p>
        </p:txBody>
      </p:sp>
      <p:sp>
        <p:nvSpPr>
          <p:cNvPr id="12" name="Rectangle 11">
            <a:extLst>
              <a:ext uri="{FF2B5EF4-FFF2-40B4-BE49-F238E27FC236}">
                <a16:creationId xmlns:a16="http://schemas.microsoft.com/office/drawing/2014/main" xmlns="" id="{3B47C91A-CC71-46E9-B26A-9B9B76C753C2}"/>
              </a:ext>
            </a:extLst>
          </p:cNvPr>
          <p:cNvSpPr/>
          <p:nvPr/>
        </p:nvSpPr>
        <p:spPr>
          <a:xfrm>
            <a:off x="518615" y="2380595"/>
            <a:ext cx="11259403" cy="2246769"/>
          </a:xfrm>
          <a:prstGeom prst="rect">
            <a:avLst/>
          </a:prstGeom>
        </p:spPr>
        <p:txBody>
          <a:bodyPr wrap="square">
            <a:spAutoFit/>
          </a:bodyPr>
          <a:lstStyle/>
          <a:p>
            <a:pPr>
              <a:spcAft>
                <a:spcPts val="0"/>
              </a:spcAft>
            </a:pPr>
            <a:r>
              <a:rPr lang="en-US" sz="1400" dirty="0" smtClean="0">
                <a:solidFill>
                  <a:schemeClr val="accent1">
                    <a:lumMod val="50000"/>
                  </a:schemeClr>
                </a:solidFill>
                <a:latin typeface="GillSans"/>
                <a:ea typeface="Times New Roman"/>
              </a:rPr>
              <a:t>Elbe, A. M., &amp; Brand, R. (2016). The effect of an ethical decision-making training on young athletes’ attitudes toward doping. </a:t>
            </a:r>
            <a:r>
              <a:rPr lang="en-US" sz="1400" i="1" dirty="0" smtClean="0">
                <a:solidFill>
                  <a:schemeClr val="accent1">
                    <a:lumMod val="50000"/>
                  </a:schemeClr>
                </a:solidFill>
                <a:latin typeface="GillSans"/>
                <a:ea typeface="Times New Roman"/>
              </a:rPr>
              <a:t>Ethics &amp; Behavior</a:t>
            </a:r>
            <a:r>
              <a:rPr lang="en-US" sz="1400" dirty="0" smtClean="0">
                <a:solidFill>
                  <a:schemeClr val="accent1">
                    <a:lumMod val="50000"/>
                  </a:schemeClr>
                </a:solidFill>
                <a:latin typeface="GillSans"/>
                <a:ea typeface="Times New Roman"/>
              </a:rPr>
              <a:t>, </a:t>
            </a:r>
            <a:r>
              <a:rPr lang="en-US" sz="1400" i="1" dirty="0" smtClean="0">
                <a:solidFill>
                  <a:schemeClr val="accent1">
                    <a:lumMod val="50000"/>
                  </a:schemeClr>
                </a:solidFill>
                <a:latin typeface="GillSans"/>
                <a:ea typeface="Times New Roman"/>
              </a:rPr>
              <a:t>26</a:t>
            </a:r>
            <a:r>
              <a:rPr lang="en-US" sz="1400" dirty="0" smtClean="0">
                <a:solidFill>
                  <a:schemeClr val="accent1">
                    <a:lumMod val="50000"/>
                  </a:schemeClr>
                </a:solidFill>
                <a:latin typeface="GillSans"/>
                <a:ea typeface="Times New Roman"/>
              </a:rPr>
              <a:t>(1), 32-44. DOI:10.1080/10508422.2014.976864</a:t>
            </a:r>
            <a:endParaRPr lang="el-GR" sz="1400" dirty="0" smtClean="0">
              <a:solidFill>
                <a:schemeClr val="accent1">
                  <a:lumMod val="50000"/>
                </a:schemeClr>
              </a:solidFill>
              <a:latin typeface="Times New Roman"/>
              <a:ea typeface="Times New Roman"/>
            </a:endParaRPr>
          </a:p>
          <a:p>
            <a:pPr>
              <a:spcAft>
                <a:spcPts val="0"/>
              </a:spcAft>
            </a:pPr>
            <a:r>
              <a:rPr lang="en-US" sz="1400" dirty="0" err="1" smtClean="0">
                <a:solidFill>
                  <a:schemeClr val="accent1">
                    <a:lumMod val="50000"/>
                  </a:schemeClr>
                </a:solidFill>
                <a:latin typeface="GillSans"/>
                <a:ea typeface="Times New Roman"/>
              </a:rPr>
              <a:t>Barkoukis</a:t>
            </a:r>
            <a:r>
              <a:rPr lang="en-US" sz="1400" dirty="0" smtClean="0">
                <a:solidFill>
                  <a:schemeClr val="accent1">
                    <a:lumMod val="50000"/>
                  </a:schemeClr>
                </a:solidFill>
                <a:latin typeface="GillSans"/>
                <a:ea typeface="Times New Roman"/>
              </a:rPr>
              <a:t>, V., </a:t>
            </a:r>
            <a:r>
              <a:rPr lang="en-US" sz="1400" dirty="0" err="1" smtClean="0">
                <a:solidFill>
                  <a:schemeClr val="accent1">
                    <a:lumMod val="50000"/>
                  </a:schemeClr>
                </a:solidFill>
                <a:latin typeface="GillSans"/>
                <a:ea typeface="Times New Roman"/>
              </a:rPr>
              <a:t>Lazuras</a:t>
            </a:r>
            <a:r>
              <a:rPr lang="en-US" sz="1400" dirty="0" smtClean="0">
                <a:solidFill>
                  <a:schemeClr val="accent1">
                    <a:lumMod val="50000"/>
                  </a:schemeClr>
                </a:solidFill>
                <a:latin typeface="GillSans"/>
                <a:ea typeface="Times New Roman"/>
              </a:rPr>
              <a:t>, L., </a:t>
            </a:r>
            <a:r>
              <a:rPr lang="en-US" sz="1400" dirty="0" err="1" smtClean="0">
                <a:solidFill>
                  <a:schemeClr val="accent1">
                    <a:lumMod val="50000"/>
                  </a:schemeClr>
                </a:solidFill>
                <a:latin typeface="GillSans"/>
                <a:ea typeface="Times New Roman"/>
              </a:rPr>
              <a:t>Tsorbatzoudis</a:t>
            </a:r>
            <a:r>
              <a:rPr lang="en-US" sz="1400" dirty="0" smtClean="0">
                <a:solidFill>
                  <a:schemeClr val="accent1">
                    <a:lumMod val="50000"/>
                  </a:schemeClr>
                </a:solidFill>
                <a:latin typeface="GillSans"/>
                <a:ea typeface="Times New Roman"/>
              </a:rPr>
              <a:t>, H., &amp; </a:t>
            </a:r>
            <a:r>
              <a:rPr lang="en-US" sz="1400" dirty="0" err="1" smtClean="0">
                <a:solidFill>
                  <a:schemeClr val="accent1">
                    <a:lumMod val="50000"/>
                  </a:schemeClr>
                </a:solidFill>
                <a:latin typeface="GillSans"/>
                <a:ea typeface="Times New Roman"/>
              </a:rPr>
              <a:t>Rodafinos</a:t>
            </a:r>
            <a:r>
              <a:rPr lang="en-US" sz="1400" dirty="0" smtClean="0">
                <a:solidFill>
                  <a:schemeClr val="accent1">
                    <a:lumMod val="50000"/>
                  </a:schemeClr>
                </a:solidFill>
                <a:latin typeface="GillSans"/>
                <a:ea typeface="Times New Roman"/>
              </a:rPr>
              <a:t>, A. (2013). Motivational and social cognitive predictors of doping intentions in elite sports: An integrated approach. </a:t>
            </a:r>
            <a:r>
              <a:rPr lang="en-US" sz="1400" i="1" dirty="0" smtClean="0">
                <a:solidFill>
                  <a:schemeClr val="accent1">
                    <a:lumMod val="50000"/>
                  </a:schemeClr>
                </a:solidFill>
                <a:latin typeface="GillSans"/>
                <a:ea typeface="Times New Roman"/>
              </a:rPr>
              <a:t>Scandinavian journal of medicine &amp; science in sports</a:t>
            </a:r>
            <a:r>
              <a:rPr lang="en-US" sz="1400" dirty="0" smtClean="0">
                <a:solidFill>
                  <a:schemeClr val="accent1">
                    <a:lumMod val="50000"/>
                  </a:schemeClr>
                </a:solidFill>
                <a:latin typeface="GillSans"/>
                <a:ea typeface="Times New Roman"/>
              </a:rPr>
              <a:t>, </a:t>
            </a:r>
            <a:r>
              <a:rPr lang="en-US" sz="1400" i="1" dirty="0" smtClean="0">
                <a:solidFill>
                  <a:schemeClr val="accent1">
                    <a:lumMod val="50000"/>
                  </a:schemeClr>
                </a:solidFill>
                <a:latin typeface="GillSans"/>
                <a:ea typeface="Times New Roman"/>
              </a:rPr>
              <a:t>23</a:t>
            </a:r>
            <a:r>
              <a:rPr lang="en-US" sz="1400" dirty="0" smtClean="0">
                <a:solidFill>
                  <a:schemeClr val="accent1">
                    <a:lumMod val="50000"/>
                  </a:schemeClr>
                </a:solidFill>
                <a:latin typeface="GillSans"/>
                <a:ea typeface="Times New Roman"/>
              </a:rPr>
              <a:t>(5), 330-340. https://doi.org/10.1111/sms.12068</a:t>
            </a:r>
            <a:endParaRPr lang="el-GR" sz="1400" dirty="0" smtClean="0">
              <a:solidFill>
                <a:schemeClr val="accent1">
                  <a:lumMod val="50000"/>
                </a:schemeClr>
              </a:solidFill>
              <a:latin typeface="Times New Roman"/>
              <a:ea typeface="Times New Roman"/>
            </a:endParaRPr>
          </a:p>
          <a:p>
            <a:pPr>
              <a:spcAft>
                <a:spcPts val="0"/>
              </a:spcAft>
            </a:pPr>
            <a:r>
              <a:rPr lang="en-US" sz="1400" dirty="0" err="1" smtClean="0">
                <a:solidFill>
                  <a:schemeClr val="accent1">
                    <a:lumMod val="50000"/>
                  </a:schemeClr>
                </a:solidFill>
                <a:latin typeface="GillSans"/>
                <a:ea typeface="Times New Roman"/>
              </a:rPr>
              <a:t>Barkoukis</a:t>
            </a:r>
            <a:r>
              <a:rPr lang="en-US" sz="1400" dirty="0" smtClean="0">
                <a:solidFill>
                  <a:schemeClr val="accent1">
                    <a:lumMod val="50000"/>
                  </a:schemeClr>
                </a:solidFill>
                <a:latin typeface="GillSans"/>
                <a:ea typeface="Times New Roman"/>
              </a:rPr>
              <a:t>, V., </a:t>
            </a:r>
            <a:r>
              <a:rPr lang="en-US" sz="1400" dirty="0" err="1" smtClean="0">
                <a:solidFill>
                  <a:schemeClr val="accent1">
                    <a:lumMod val="50000"/>
                  </a:schemeClr>
                </a:solidFill>
                <a:latin typeface="GillSans"/>
                <a:ea typeface="Times New Roman"/>
              </a:rPr>
              <a:t>Lazuras</a:t>
            </a:r>
            <a:r>
              <a:rPr lang="en-US" sz="1400" dirty="0" smtClean="0">
                <a:solidFill>
                  <a:schemeClr val="accent1">
                    <a:lumMod val="50000"/>
                  </a:schemeClr>
                </a:solidFill>
                <a:latin typeface="GillSans"/>
                <a:ea typeface="Times New Roman"/>
              </a:rPr>
              <a:t>, L., &amp; Harris, P. R. (2015). The effects of self-affirmation manipulation on decision making about doping use in elite athletes. </a:t>
            </a:r>
            <a:r>
              <a:rPr lang="en-US" sz="1400" i="1" dirty="0" smtClean="0">
                <a:solidFill>
                  <a:schemeClr val="accent1">
                    <a:lumMod val="50000"/>
                  </a:schemeClr>
                </a:solidFill>
                <a:latin typeface="GillSans"/>
                <a:ea typeface="Times New Roman"/>
              </a:rPr>
              <a:t>Psychology of Sport and Exercise</a:t>
            </a:r>
            <a:r>
              <a:rPr lang="en-US" sz="1400" dirty="0" smtClean="0">
                <a:solidFill>
                  <a:schemeClr val="accent1">
                    <a:lumMod val="50000"/>
                  </a:schemeClr>
                </a:solidFill>
                <a:latin typeface="GillSans"/>
                <a:ea typeface="Times New Roman"/>
              </a:rPr>
              <a:t>, </a:t>
            </a:r>
            <a:r>
              <a:rPr lang="en-US" sz="1400" i="1" dirty="0" smtClean="0">
                <a:solidFill>
                  <a:schemeClr val="accent1">
                    <a:lumMod val="50000"/>
                  </a:schemeClr>
                </a:solidFill>
                <a:latin typeface="GillSans"/>
                <a:ea typeface="Times New Roman"/>
              </a:rPr>
              <a:t>16</a:t>
            </a:r>
            <a:r>
              <a:rPr lang="en-US" sz="1400" dirty="0" smtClean="0">
                <a:solidFill>
                  <a:schemeClr val="accent1">
                    <a:lumMod val="50000"/>
                  </a:schemeClr>
                </a:solidFill>
                <a:latin typeface="GillSans"/>
                <a:ea typeface="Times New Roman"/>
              </a:rPr>
              <a:t>, 175-181.</a:t>
            </a:r>
            <a:endParaRPr lang="el-GR" sz="1400" dirty="0" smtClean="0">
              <a:solidFill>
                <a:schemeClr val="accent1">
                  <a:lumMod val="50000"/>
                </a:schemeClr>
              </a:solidFill>
              <a:latin typeface="Times New Roman"/>
              <a:ea typeface="Times New Roman"/>
            </a:endParaRPr>
          </a:p>
          <a:p>
            <a:pPr>
              <a:spcAft>
                <a:spcPts val="0"/>
              </a:spcAft>
            </a:pPr>
            <a:r>
              <a:rPr lang="en-US" sz="1400" dirty="0" smtClean="0">
                <a:solidFill>
                  <a:schemeClr val="accent1">
                    <a:lumMod val="50000"/>
                  </a:schemeClr>
                </a:solidFill>
                <a:latin typeface="GillSans"/>
                <a:ea typeface="Times New Roman"/>
              </a:rPr>
              <a:t>Laure, P. &amp; </a:t>
            </a:r>
            <a:r>
              <a:rPr lang="en-US" sz="1400" dirty="0" err="1" smtClean="0">
                <a:solidFill>
                  <a:schemeClr val="accent1">
                    <a:lumMod val="50000"/>
                  </a:schemeClr>
                </a:solidFill>
                <a:latin typeface="GillSans"/>
                <a:ea typeface="Times New Roman"/>
              </a:rPr>
              <a:t>Binsinger</a:t>
            </a:r>
            <a:r>
              <a:rPr lang="en-US" sz="1400" dirty="0" smtClean="0">
                <a:solidFill>
                  <a:schemeClr val="accent1">
                    <a:lumMod val="50000"/>
                  </a:schemeClr>
                </a:solidFill>
                <a:latin typeface="GillSans"/>
                <a:ea typeface="Times New Roman"/>
              </a:rPr>
              <a:t>, C. (2007). Doping Prevalence among Preadolescent Athletes: A 4-Year Follow-Up. </a:t>
            </a:r>
            <a:r>
              <a:rPr lang="en-US" sz="1400" i="1" dirty="0" smtClean="0">
                <a:solidFill>
                  <a:schemeClr val="accent1">
                    <a:lumMod val="50000"/>
                  </a:schemeClr>
                </a:solidFill>
                <a:latin typeface="GillSans"/>
                <a:ea typeface="Times New Roman"/>
              </a:rPr>
              <a:t>British Journal of Sports Medicine, 41,</a:t>
            </a:r>
            <a:r>
              <a:rPr lang="en-US" sz="1400" dirty="0" smtClean="0">
                <a:solidFill>
                  <a:schemeClr val="accent1">
                    <a:lumMod val="50000"/>
                  </a:schemeClr>
                </a:solidFill>
                <a:latin typeface="GillSans"/>
                <a:ea typeface="Times New Roman"/>
              </a:rPr>
              <a:t> 660-663. http://dx.doi.org/10.1136/bjsm.2007.035733</a:t>
            </a:r>
            <a:endParaRPr lang="el-GR" sz="1400" dirty="0" smtClean="0">
              <a:solidFill>
                <a:schemeClr val="accent1">
                  <a:lumMod val="50000"/>
                </a:schemeClr>
              </a:solidFill>
              <a:latin typeface="Times New Roman"/>
              <a:ea typeface="Times New Roman"/>
            </a:endParaRPr>
          </a:p>
          <a:p>
            <a:pPr>
              <a:spcAft>
                <a:spcPts val="0"/>
              </a:spcAft>
            </a:pPr>
            <a:r>
              <a:rPr lang="en-US" sz="1400" dirty="0" err="1" smtClean="0">
                <a:solidFill>
                  <a:schemeClr val="accent1">
                    <a:lumMod val="50000"/>
                  </a:schemeClr>
                </a:solidFill>
                <a:latin typeface="GillSans"/>
                <a:ea typeface="Times New Roman"/>
              </a:rPr>
              <a:t>Lazuras</a:t>
            </a:r>
            <a:r>
              <a:rPr lang="en-US" sz="1400" dirty="0" smtClean="0">
                <a:solidFill>
                  <a:schemeClr val="accent1">
                    <a:lumMod val="50000"/>
                  </a:schemeClr>
                </a:solidFill>
                <a:latin typeface="GillSans"/>
                <a:ea typeface="Times New Roman"/>
              </a:rPr>
              <a:t>, L., </a:t>
            </a:r>
            <a:r>
              <a:rPr lang="en-US" sz="1400" dirty="0" err="1" smtClean="0">
                <a:solidFill>
                  <a:schemeClr val="accent1">
                    <a:lumMod val="50000"/>
                  </a:schemeClr>
                </a:solidFill>
                <a:latin typeface="GillSans"/>
                <a:ea typeface="Times New Roman"/>
              </a:rPr>
              <a:t>Barkoukis</a:t>
            </a:r>
            <a:r>
              <a:rPr lang="en-US" sz="1400" dirty="0" smtClean="0">
                <a:solidFill>
                  <a:schemeClr val="accent1">
                    <a:lumMod val="50000"/>
                  </a:schemeClr>
                </a:solidFill>
                <a:latin typeface="GillSans"/>
                <a:ea typeface="Times New Roman"/>
              </a:rPr>
              <a:t>, V., </a:t>
            </a:r>
            <a:r>
              <a:rPr lang="en-US" sz="1400" dirty="0" err="1" smtClean="0">
                <a:solidFill>
                  <a:schemeClr val="accent1">
                    <a:lumMod val="50000"/>
                  </a:schemeClr>
                </a:solidFill>
                <a:latin typeface="GillSans"/>
                <a:ea typeface="Times New Roman"/>
              </a:rPr>
              <a:t>Rodafinos</a:t>
            </a:r>
            <a:r>
              <a:rPr lang="en-US" sz="1400" dirty="0" smtClean="0">
                <a:solidFill>
                  <a:schemeClr val="accent1">
                    <a:lumMod val="50000"/>
                  </a:schemeClr>
                </a:solidFill>
                <a:latin typeface="GillSans"/>
                <a:ea typeface="Times New Roman"/>
              </a:rPr>
              <a:t>, A., &amp; </a:t>
            </a:r>
            <a:r>
              <a:rPr lang="en-US" sz="1400" dirty="0" err="1" smtClean="0">
                <a:solidFill>
                  <a:schemeClr val="accent1">
                    <a:lumMod val="50000"/>
                  </a:schemeClr>
                </a:solidFill>
                <a:latin typeface="GillSans"/>
                <a:ea typeface="Times New Roman"/>
              </a:rPr>
              <a:t>Tzorbatzoudis</a:t>
            </a:r>
            <a:r>
              <a:rPr lang="en-US" sz="1400" dirty="0" smtClean="0">
                <a:solidFill>
                  <a:schemeClr val="accent1">
                    <a:lumMod val="50000"/>
                  </a:schemeClr>
                </a:solidFill>
                <a:latin typeface="GillSans"/>
                <a:ea typeface="Times New Roman"/>
              </a:rPr>
              <a:t>, H. (2010). Predictors of doping intentions in elite-level athletes: a social cognition approach. </a:t>
            </a:r>
            <a:r>
              <a:rPr lang="en-US" sz="1400" i="1" dirty="0" smtClean="0">
                <a:solidFill>
                  <a:schemeClr val="accent1">
                    <a:lumMod val="50000"/>
                  </a:schemeClr>
                </a:solidFill>
                <a:latin typeface="GillSans"/>
                <a:ea typeface="Times New Roman"/>
              </a:rPr>
              <a:t>Journal of Sport and Exercise Psychology</a:t>
            </a:r>
            <a:r>
              <a:rPr lang="en-US" sz="1400" dirty="0" smtClean="0">
                <a:solidFill>
                  <a:schemeClr val="accent1">
                    <a:lumMod val="50000"/>
                  </a:schemeClr>
                </a:solidFill>
                <a:latin typeface="GillSans"/>
                <a:ea typeface="Times New Roman"/>
              </a:rPr>
              <a:t>, </a:t>
            </a:r>
            <a:r>
              <a:rPr lang="en-US" sz="1400" i="1" dirty="0" smtClean="0">
                <a:solidFill>
                  <a:schemeClr val="accent1">
                    <a:lumMod val="50000"/>
                  </a:schemeClr>
                </a:solidFill>
                <a:latin typeface="GillSans"/>
                <a:ea typeface="Times New Roman"/>
              </a:rPr>
              <a:t>32</a:t>
            </a:r>
            <a:r>
              <a:rPr lang="en-US" sz="1400" dirty="0" smtClean="0">
                <a:solidFill>
                  <a:schemeClr val="accent1">
                    <a:lumMod val="50000"/>
                  </a:schemeClr>
                </a:solidFill>
                <a:latin typeface="GillSans"/>
                <a:ea typeface="Times New Roman"/>
              </a:rPr>
              <a:t>(5), 694-710.</a:t>
            </a:r>
            <a:endParaRPr lang="el-GR" sz="1400" dirty="0" smtClean="0">
              <a:solidFill>
                <a:schemeClr val="accent1">
                  <a:lumMod val="50000"/>
                </a:schemeClr>
              </a:solidFill>
              <a:latin typeface="Times New Roman"/>
              <a:ea typeface="Times New Roman"/>
            </a:endParaRPr>
          </a:p>
          <a:p>
            <a:pPr>
              <a:spcAft>
                <a:spcPts val="0"/>
              </a:spcAft>
            </a:pPr>
            <a:r>
              <a:rPr lang="en-US" sz="1400" dirty="0" err="1" smtClean="0">
                <a:solidFill>
                  <a:schemeClr val="accent1">
                    <a:lumMod val="50000"/>
                  </a:schemeClr>
                </a:solidFill>
                <a:latin typeface="GillSans"/>
                <a:ea typeface="Times New Roman"/>
              </a:rPr>
              <a:t>Lazuras</a:t>
            </a:r>
            <a:r>
              <a:rPr lang="en-US" sz="1400" dirty="0" smtClean="0">
                <a:solidFill>
                  <a:schemeClr val="accent1">
                    <a:lumMod val="50000"/>
                  </a:schemeClr>
                </a:solidFill>
                <a:latin typeface="GillSans"/>
                <a:ea typeface="Times New Roman"/>
              </a:rPr>
              <a:t>, L., </a:t>
            </a:r>
            <a:r>
              <a:rPr lang="en-US" sz="1400" dirty="0" err="1" smtClean="0">
                <a:solidFill>
                  <a:schemeClr val="accent1">
                    <a:lumMod val="50000"/>
                  </a:schemeClr>
                </a:solidFill>
                <a:latin typeface="GillSans"/>
                <a:ea typeface="Times New Roman"/>
              </a:rPr>
              <a:t>Barkoukis</a:t>
            </a:r>
            <a:r>
              <a:rPr lang="en-US" sz="1400" dirty="0" smtClean="0">
                <a:solidFill>
                  <a:schemeClr val="accent1">
                    <a:lumMod val="50000"/>
                  </a:schemeClr>
                </a:solidFill>
                <a:latin typeface="GillSans"/>
                <a:ea typeface="Times New Roman"/>
              </a:rPr>
              <a:t>, V., &amp; </a:t>
            </a:r>
            <a:r>
              <a:rPr lang="en-US" sz="1400" dirty="0" err="1" smtClean="0">
                <a:solidFill>
                  <a:schemeClr val="accent1">
                    <a:lumMod val="50000"/>
                  </a:schemeClr>
                </a:solidFill>
                <a:latin typeface="GillSans"/>
                <a:ea typeface="Times New Roman"/>
              </a:rPr>
              <a:t>Tsorbatzoudis</a:t>
            </a:r>
            <a:r>
              <a:rPr lang="en-US" sz="1400" dirty="0" smtClean="0">
                <a:solidFill>
                  <a:schemeClr val="accent1">
                    <a:lumMod val="50000"/>
                  </a:schemeClr>
                </a:solidFill>
                <a:latin typeface="GillSans"/>
                <a:ea typeface="Times New Roman"/>
              </a:rPr>
              <a:t>, H. (2015). Toward an integrative model of doping use: an empirical study with adolescent athletes. </a:t>
            </a:r>
            <a:r>
              <a:rPr lang="en-US" sz="1400" i="1" dirty="0" smtClean="0">
                <a:solidFill>
                  <a:schemeClr val="accent1">
                    <a:lumMod val="50000"/>
                  </a:schemeClr>
                </a:solidFill>
                <a:latin typeface="GillSans"/>
                <a:ea typeface="Times New Roman"/>
              </a:rPr>
              <a:t>Journal of Sport and Exercise Psychology</a:t>
            </a:r>
            <a:r>
              <a:rPr lang="en-US" sz="1400" dirty="0" smtClean="0">
                <a:solidFill>
                  <a:schemeClr val="accent1">
                    <a:lumMod val="50000"/>
                  </a:schemeClr>
                </a:solidFill>
                <a:latin typeface="GillSans"/>
                <a:ea typeface="Times New Roman"/>
              </a:rPr>
              <a:t>, </a:t>
            </a:r>
            <a:r>
              <a:rPr lang="en-US" sz="1400" i="1" dirty="0" smtClean="0">
                <a:solidFill>
                  <a:schemeClr val="accent1">
                    <a:lumMod val="50000"/>
                  </a:schemeClr>
                </a:solidFill>
                <a:latin typeface="GillSans"/>
                <a:ea typeface="Times New Roman"/>
              </a:rPr>
              <a:t>37</a:t>
            </a:r>
            <a:r>
              <a:rPr lang="en-US" sz="1400" dirty="0" smtClean="0">
                <a:solidFill>
                  <a:schemeClr val="accent1">
                    <a:lumMod val="50000"/>
                  </a:schemeClr>
                </a:solidFill>
                <a:latin typeface="GillSans"/>
                <a:ea typeface="Times New Roman"/>
              </a:rPr>
              <a:t>(1), 37-50.</a:t>
            </a:r>
            <a:endParaRPr lang="el-GR" sz="1400" dirty="0" smtClean="0">
              <a:solidFill>
                <a:schemeClr val="accent1">
                  <a:lumMod val="50000"/>
                </a:schemeClr>
              </a:solidFill>
              <a:latin typeface="Times New Roman"/>
              <a:ea typeface="Times New Roman"/>
            </a:endParaRPr>
          </a:p>
          <a:p>
            <a:pPr>
              <a:spcAft>
                <a:spcPts val="0"/>
              </a:spcAft>
            </a:pPr>
            <a:r>
              <a:rPr lang="en-US" sz="1400" dirty="0" err="1" smtClean="0">
                <a:solidFill>
                  <a:schemeClr val="accent1">
                    <a:lumMod val="50000"/>
                  </a:schemeClr>
                </a:solidFill>
                <a:latin typeface="GillSans"/>
                <a:ea typeface="Times New Roman"/>
              </a:rPr>
              <a:t>Morente-Sánchez</a:t>
            </a:r>
            <a:r>
              <a:rPr lang="en-US" sz="1400" dirty="0" smtClean="0">
                <a:solidFill>
                  <a:schemeClr val="accent1">
                    <a:lumMod val="50000"/>
                  </a:schemeClr>
                </a:solidFill>
                <a:latin typeface="GillSans"/>
                <a:ea typeface="Times New Roman"/>
              </a:rPr>
              <a:t>, J. and </a:t>
            </a:r>
            <a:r>
              <a:rPr lang="en-US" sz="1400" dirty="0" err="1" smtClean="0">
                <a:solidFill>
                  <a:schemeClr val="accent1">
                    <a:lumMod val="50000"/>
                  </a:schemeClr>
                </a:solidFill>
                <a:latin typeface="GillSans"/>
                <a:ea typeface="Times New Roman"/>
              </a:rPr>
              <a:t>Zabala</a:t>
            </a:r>
            <a:r>
              <a:rPr lang="en-US" sz="1400" dirty="0" smtClean="0">
                <a:solidFill>
                  <a:schemeClr val="accent1">
                    <a:lumMod val="50000"/>
                  </a:schemeClr>
                </a:solidFill>
                <a:latin typeface="GillSans"/>
                <a:ea typeface="Times New Roman"/>
              </a:rPr>
              <a:t>, M. (2013) Doping in Sport: A Review of Elite Athletes’ Attitudes, Beliefs, and Knowledge. </a:t>
            </a:r>
            <a:r>
              <a:rPr lang="en-US" sz="1400" i="1" dirty="0" smtClean="0">
                <a:solidFill>
                  <a:schemeClr val="accent1">
                    <a:lumMod val="50000"/>
                  </a:schemeClr>
                </a:solidFill>
                <a:latin typeface="GillSans"/>
                <a:ea typeface="Times New Roman"/>
              </a:rPr>
              <a:t>Sports Medicine</a:t>
            </a:r>
            <a:r>
              <a:rPr lang="en-US" sz="1400" dirty="0" smtClean="0">
                <a:solidFill>
                  <a:schemeClr val="accent1">
                    <a:lumMod val="50000"/>
                  </a:schemeClr>
                </a:solidFill>
                <a:latin typeface="GillSans"/>
                <a:ea typeface="Times New Roman"/>
              </a:rPr>
              <a:t>, </a:t>
            </a:r>
            <a:r>
              <a:rPr lang="en-US" sz="1400" i="1" dirty="0" smtClean="0">
                <a:solidFill>
                  <a:schemeClr val="accent1">
                    <a:lumMod val="50000"/>
                  </a:schemeClr>
                </a:solidFill>
                <a:latin typeface="GillSans"/>
                <a:ea typeface="Times New Roman"/>
              </a:rPr>
              <a:t>43</a:t>
            </a:r>
            <a:r>
              <a:rPr lang="en-US" sz="1400" dirty="0" smtClean="0">
                <a:solidFill>
                  <a:schemeClr val="accent1">
                    <a:lumMod val="50000"/>
                  </a:schemeClr>
                </a:solidFill>
                <a:latin typeface="GillSans"/>
                <a:ea typeface="Times New Roman"/>
              </a:rPr>
              <a:t>, 395-411. http://dx.doi.org/10.1007/s40279-013-0037-x</a:t>
            </a:r>
            <a:endParaRPr lang="el-GR" sz="1400" dirty="0" smtClean="0">
              <a:solidFill>
                <a:schemeClr val="accent1">
                  <a:lumMod val="50000"/>
                </a:schemeClr>
              </a:solidFill>
              <a:latin typeface="Times New Roman"/>
              <a:ea typeface="Times New Roman"/>
            </a:endParaRPr>
          </a:p>
          <a:p>
            <a:pPr>
              <a:spcAft>
                <a:spcPts val="0"/>
              </a:spcAft>
            </a:pPr>
            <a:r>
              <a:rPr lang="en-US" sz="1400" dirty="0" err="1" smtClean="0">
                <a:solidFill>
                  <a:schemeClr val="accent1">
                    <a:lumMod val="50000"/>
                  </a:schemeClr>
                </a:solidFill>
                <a:latin typeface="GillSans"/>
                <a:ea typeface="Times New Roman"/>
              </a:rPr>
              <a:t>Ntoumanis</a:t>
            </a:r>
            <a:r>
              <a:rPr lang="en-US" sz="1400" dirty="0" smtClean="0">
                <a:solidFill>
                  <a:schemeClr val="accent1">
                    <a:lumMod val="50000"/>
                  </a:schemeClr>
                </a:solidFill>
                <a:latin typeface="GillSans"/>
                <a:ea typeface="Times New Roman"/>
              </a:rPr>
              <a:t>, N., Ng, J. Y., </a:t>
            </a:r>
            <a:r>
              <a:rPr lang="en-US" sz="1400" dirty="0" err="1" smtClean="0">
                <a:solidFill>
                  <a:schemeClr val="accent1">
                    <a:lumMod val="50000"/>
                  </a:schemeClr>
                </a:solidFill>
                <a:latin typeface="GillSans"/>
                <a:ea typeface="Times New Roman"/>
              </a:rPr>
              <a:t>Barkoukis</a:t>
            </a:r>
            <a:r>
              <a:rPr lang="en-US" sz="1400" dirty="0" smtClean="0">
                <a:solidFill>
                  <a:schemeClr val="accent1">
                    <a:lumMod val="50000"/>
                  </a:schemeClr>
                </a:solidFill>
                <a:latin typeface="GillSans"/>
                <a:ea typeface="Times New Roman"/>
              </a:rPr>
              <a:t>, V., &amp; Backhouse, S. (2014). Personal and psychosocial predictors of doping use in physical activity settings: a meta-analysis. </a:t>
            </a:r>
            <a:r>
              <a:rPr lang="en-GB" sz="1400" i="1" dirty="0" smtClean="0">
                <a:solidFill>
                  <a:schemeClr val="accent1">
                    <a:lumMod val="50000"/>
                  </a:schemeClr>
                </a:solidFill>
                <a:latin typeface="GillSans"/>
                <a:ea typeface="Times New Roman"/>
              </a:rPr>
              <a:t>Sports Medicine</a:t>
            </a:r>
            <a:r>
              <a:rPr lang="en-GB" sz="1400" dirty="0" smtClean="0">
                <a:solidFill>
                  <a:schemeClr val="accent1">
                    <a:lumMod val="50000"/>
                  </a:schemeClr>
                </a:solidFill>
                <a:latin typeface="GillSans"/>
                <a:ea typeface="Times New Roman"/>
              </a:rPr>
              <a:t>, </a:t>
            </a:r>
            <a:r>
              <a:rPr lang="en-GB" sz="1400" i="1" dirty="0" smtClean="0">
                <a:solidFill>
                  <a:schemeClr val="accent1">
                    <a:lumMod val="50000"/>
                  </a:schemeClr>
                </a:solidFill>
                <a:latin typeface="GillSans"/>
                <a:ea typeface="Times New Roman"/>
              </a:rPr>
              <a:t>44</a:t>
            </a:r>
            <a:r>
              <a:rPr lang="en-GB" sz="1400" dirty="0" smtClean="0">
                <a:solidFill>
                  <a:schemeClr val="accent1">
                    <a:lumMod val="50000"/>
                  </a:schemeClr>
                </a:solidFill>
                <a:latin typeface="GillSans"/>
                <a:ea typeface="Times New Roman"/>
              </a:rPr>
              <a:t>(11), 1603-1624.</a:t>
            </a:r>
            <a:endParaRPr lang="el-GR" sz="1400" dirty="0" smtClean="0">
              <a:solidFill>
                <a:schemeClr val="accent1">
                  <a:lumMod val="50000"/>
                </a:schemeClr>
              </a:solidFill>
              <a:latin typeface="Times New Roman"/>
              <a:ea typeface="Times New Roman"/>
            </a:endParaRPr>
          </a:p>
          <a:p>
            <a:r>
              <a:rPr lang="en-US" sz="1400" dirty="0" smtClean="0">
                <a:solidFill>
                  <a:schemeClr val="accent1">
                    <a:lumMod val="50000"/>
                  </a:schemeClr>
                </a:solidFill>
                <a:latin typeface="GillSans"/>
                <a:ea typeface="Times New Roman"/>
                <a:cs typeface="Times New Roman"/>
              </a:rPr>
              <a:t>Psouni, S., Zourbanos, N., &amp; Theodorakis, Y. (2015). Attitudes and intentions of Greek athletes and coaches regarding doping. </a:t>
            </a:r>
            <a:r>
              <a:rPr lang="en-US" sz="1400" i="1" dirty="0" smtClean="0">
                <a:solidFill>
                  <a:schemeClr val="accent1">
                    <a:lumMod val="50000"/>
                  </a:schemeClr>
                </a:solidFill>
                <a:latin typeface="GillSans"/>
                <a:ea typeface="Times New Roman"/>
                <a:cs typeface="Times New Roman"/>
              </a:rPr>
              <a:t>Health</a:t>
            </a:r>
            <a:r>
              <a:rPr lang="en-US" sz="1400" dirty="0" smtClean="0">
                <a:solidFill>
                  <a:schemeClr val="accent1">
                    <a:lumMod val="50000"/>
                  </a:schemeClr>
                </a:solidFill>
                <a:latin typeface="GillSans"/>
                <a:ea typeface="Times New Roman"/>
                <a:cs typeface="Times New Roman"/>
              </a:rPr>
              <a:t>, </a:t>
            </a:r>
            <a:r>
              <a:rPr lang="en-US" sz="1400" i="1" dirty="0" smtClean="0">
                <a:solidFill>
                  <a:schemeClr val="accent1">
                    <a:lumMod val="50000"/>
                  </a:schemeClr>
                </a:solidFill>
                <a:latin typeface="GillSans"/>
                <a:ea typeface="Times New Roman"/>
                <a:cs typeface="Times New Roman"/>
              </a:rPr>
              <a:t>7</a:t>
            </a:r>
            <a:r>
              <a:rPr lang="en-US" sz="1400" dirty="0" smtClean="0">
                <a:solidFill>
                  <a:schemeClr val="accent1">
                    <a:lumMod val="50000"/>
                  </a:schemeClr>
                </a:solidFill>
                <a:latin typeface="GillSans"/>
                <a:ea typeface="Times New Roman"/>
                <a:cs typeface="Times New Roman"/>
              </a:rPr>
              <a:t>(09), 1224-1233. http://dx.doi.org/10.4236/health.2015.79137</a:t>
            </a:r>
            <a:endParaRPr lang="en-US" sz="1400" dirty="0" smtClean="0">
              <a:solidFill>
                <a:schemeClr val="accent1">
                  <a:lumMod val="50000"/>
                </a:schemeClr>
              </a:solidFill>
              <a:latin typeface="GillSans"/>
            </a:endParaRPr>
          </a:p>
        </p:txBody>
      </p:sp>
      <p:sp>
        <p:nvSpPr>
          <p:cNvPr id="9" name="TextBox 8">
            <a:extLst>
              <a:ext uri="{FF2B5EF4-FFF2-40B4-BE49-F238E27FC236}">
                <a16:creationId xmlns:a16="http://schemas.microsoft.com/office/drawing/2014/main" xmlns="" id="{E1AD2054-733B-4FB8-AAA1-33B68700F5D4}"/>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157753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xmlns=""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xmlns=""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8" name="TextBox 7">
            <a:extLst>
              <a:ext uri="{FF2B5EF4-FFF2-40B4-BE49-F238E27FC236}">
                <a16:creationId xmlns:a16="http://schemas.microsoft.com/office/drawing/2014/main" xmlns="" id="{EDA12FC3-1747-45E5-94AA-4FBD500EE963}"/>
              </a:ext>
            </a:extLst>
          </p:cNvPr>
          <p:cNvSpPr txBox="1"/>
          <p:nvPr/>
        </p:nvSpPr>
        <p:spPr>
          <a:xfrm>
            <a:off x="1928947" y="2996632"/>
            <a:ext cx="2886894" cy="461665"/>
          </a:xfrm>
          <a:prstGeom prst="rect">
            <a:avLst/>
          </a:prstGeom>
          <a:noFill/>
        </p:spPr>
        <p:txBody>
          <a:bodyPr wrap="square" rtlCol="0">
            <a:spAutoFit/>
          </a:bodyPr>
          <a:lstStyle/>
          <a:p>
            <a:r>
              <a:rPr lang="ro-RO" sz="2400" i="1" dirty="0" smtClean="0">
                <a:solidFill>
                  <a:schemeClr val="accent1">
                    <a:lumMod val="50000"/>
                  </a:schemeClr>
                </a:solidFill>
                <a:latin typeface="GillSans" pitchFamily="2" charset="0"/>
              </a:rPr>
              <a:t>Scop și obiective</a:t>
            </a:r>
            <a:endParaRPr lang="en-GB" sz="2400" i="1" dirty="0">
              <a:solidFill>
                <a:schemeClr val="accent1">
                  <a:lumMod val="50000"/>
                </a:schemeClr>
              </a:solidFill>
              <a:latin typeface="GillSans" pitchFamily="2" charset="0"/>
            </a:endParaRPr>
          </a:p>
        </p:txBody>
      </p:sp>
      <p:sp>
        <p:nvSpPr>
          <p:cNvPr id="9" name="Rectangle 8">
            <a:extLst>
              <a:ext uri="{FF2B5EF4-FFF2-40B4-BE49-F238E27FC236}">
                <a16:creationId xmlns:a16="http://schemas.microsoft.com/office/drawing/2014/main" xmlns="" id="{86F84C82-0C8D-47D6-8F8B-A27812549F1C}"/>
              </a:ext>
            </a:extLst>
          </p:cNvPr>
          <p:cNvSpPr/>
          <p:nvPr/>
        </p:nvSpPr>
        <p:spPr>
          <a:xfrm>
            <a:off x="1902820" y="3723386"/>
            <a:ext cx="8334103" cy="2554545"/>
          </a:xfrm>
          <a:prstGeom prst="rect">
            <a:avLst/>
          </a:prstGeom>
        </p:spPr>
        <p:txBody>
          <a:bodyPr wrap="square">
            <a:spAutoFit/>
          </a:bodyPr>
          <a:lstStyle/>
          <a:p>
            <a:pPr marL="285750" lvl="0" indent="-285750"/>
            <a:r>
              <a:rPr lang="ro-RO" sz="2000" dirty="0" smtClean="0">
                <a:solidFill>
                  <a:schemeClr val="accent1">
                    <a:lumMod val="50000"/>
                  </a:schemeClr>
                </a:solidFill>
                <a:latin typeface="GillSans" pitchFamily="2" charset="0"/>
              </a:rPr>
              <a:t>La sfârșitul cursului, studenții vor putea să</a:t>
            </a:r>
            <a:r>
              <a:rPr lang="en-US" sz="2000" dirty="0" smtClean="0">
                <a:solidFill>
                  <a:schemeClr val="accent1">
                    <a:lumMod val="50000"/>
                  </a:schemeClr>
                </a:solidFill>
                <a:latin typeface="GillSans" pitchFamily="2" charset="0"/>
              </a:rPr>
              <a:t>:</a:t>
            </a:r>
            <a:endParaRPr lang="en-US" sz="2000" dirty="0" smtClean="0">
              <a:solidFill>
                <a:schemeClr val="accent1">
                  <a:lumMod val="50000"/>
                </a:schemeClr>
              </a:solidFill>
              <a:latin typeface="GillSans" pitchFamily="2" charset="0"/>
            </a:endParaRPr>
          </a:p>
          <a:p>
            <a:pPr marL="285750" lvl="0" indent="-285750">
              <a:buFont typeface="Arial" panose="020B0604020202020204" pitchFamily="34" charset="0"/>
              <a:buChar char="•"/>
            </a:pPr>
            <a:r>
              <a:rPr lang="ro-RO" sz="2000" dirty="0" smtClean="0">
                <a:solidFill>
                  <a:schemeClr val="accent1">
                    <a:lumMod val="50000"/>
                  </a:schemeClr>
                </a:solidFill>
                <a:latin typeface="GillSans" pitchFamily="2" charset="0"/>
              </a:rPr>
              <a:t>definească dopajul și tipurile de dopaj</a:t>
            </a:r>
            <a:endParaRPr lang="en-US" sz="2000" dirty="0" smtClean="0">
              <a:solidFill>
                <a:schemeClr val="accent1">
                  <a:lumMod val="50000"/>
                </a:schemeClr>
              </a:solidFill>
              <a:latin typeface="GillSans" pitchFamily="2" charset="0"/>
            </a:endParaRPr>
          </a:p>
          <a:p>
            <a:pPr marL="285750" lvl="0" indent="-285750">
              <a:buFont typeface="Arial" panose="020B0604020202020204" pitchFamily="34" charset="0"/>
              <a:buChar char="•"/>
            </a:pPr>
            <a:r>
              <a:rPr lang="ro-RO" sz="2000" dirty="0" smtClean="0">
                <a:solidFill>
                  <a:schemeClr val="accent1">
                    <a:lumMod val="50000"/>
                  </a:schemeClr>
                </a:solidFill>
                <a:latin typeface="GillSans" pitchFamily="2" charset="0"/>
              </a:rPr>
              <a:t>cunoască motivele pentru care sportivii se dopează</a:t>
            </a:r>
            <a:endParaRPr lang="en-US" sz="2000" dirty="0" smtClean="0">
              <a:solidFill>
                <a:schemeClr val="accent1">
                  <a:lumMod val="50000"/>
                </a:schemeClr>
              </a:solidFill>
              <a:latin typeface="GillSans" pitchFamily="2" charset="0"/>
            </a:endParaRPr>
          </a:p>
          <a:p>
            <a:pPr marL="285750" lvl="0" indent="-285750">
              <a:buFont typeface="Arial" panose="020B0604020202020204" pitchFamily="34" charset="0"/>
              <a:buChar char="•"/>
            </a:pPr>
            <a:r>
              <a:rPr lang="ro-RO" sz="2000" dirty="0" smtClean="0">
                <a:solidFill>
                  <a:schemeClr val="accent1">
                    <a:lumMod val="50000"/>
                  </a:schemeClr>
                </a:solidFill>
                <a:latin typeface="GillSans" pitchFamily="2" charset="0"/>
              </a:rPr>
              <a:t>descrie efectele dopajului</a:t>
            </a:r>
            <a:endParaRPr lang="en-US" sz="2000" dirty="0" smtClean="0">
              <a:solidFill>
                <a:schemeClr val="accent1">
                  <a:lumMod val="50000"/>
                </a:schemeClr>
              </a:solidFill>
              <a:latin typeface="GillSans" pitchFamily="2" charset="0"/>
            </a:endParaRPr>
          </a:p>
          <a:p>
            <a:pPr marL="285750" lvl="0" indent="-285750">
              <a:buFont typeface="Arial" panose="020B0604020202020204" pitchFamily="34" charset="0"/>
              <a:buChar char="•"/>
            </a:pPr>
            <a:r>
              <a:rPr lang="ro-RO" sz="2000" dirty="0" smtClean="0">
                <a:solidFill>
                  <a:schemeClr val="accent1">
                    <a:lumMod val="50000"/>
                  </a:schemeClr>
                </a:solidFill>
                <a:latin typeface="GillSans" pitchFamily="2" charset="0"/>
              </a:rPr>
              <a:t>discute probleme etice legate de dopaj</a:t>
            </a:r>
            <a:endParaRPr lang="en-US" sz="2000" dirty="0" smtClean="0">
              <a:solidFill>
                <a:schemeClr val="accent1">
                  <a:lumMod val="50000"/>
                </a:schemeClr>
              </a:solidFill>
              <a:latin typeface="GillSans" pitchFamily="2" charset="0"/>
            </a:endParaRPr>
          </a:p>
          <a:p>
            <a:pPr marL="285750" lvl="0" indent="-285750">
              <a:buFont typeface="Arial" panose="020B0604020202020204" pitchFamily="34" charset="0"/>
              <a:buChar char="•"/>
            </a:pPr>
            <a:r>
              <a:rPr lang="ro-RO" sz="2000" dirty="0" smtClean="0">
                <a:solidFill>
                  <a:schemeClr val="accent1">
                    <a:lumMod val="50000"/>
                  </a:schemeClr>
                </a:solidFill>
                <a:latin typeface="GillSans" pitchFamily="2" charset="0"/>
              </a:rPr>
              <a:t>sugereze metode de intervenție și programe educaționale împotriva dopajului</a:t>
            </a:r>
          </a:p>
          <a:p>
            <a:pPr marL="285750" lvl="0" indent="-285750">
              <a:buFont typeface="Arial" panose="020B0604020202020204" pitchFamily="34" charset="0"/>
              <a:buChar char="•"/>
            </a:pPr>
            <a:r>
              <a:rPr lang="ro-RO" sz="2000" dirty="0" smtClean="0">
                <a:solidFill>
                  <a:schemeClr val="accent1">
                    <a:lumMod val="50000"/>
                  </a:schemeClr>
                </a:solidFill>
                <a:latin typeface="GillSans" pitchFamily="2" charset="0"/>
              </a:rPr>
              <a:t>ia decizii etice cu privire la dileme etice în dopaj</a:t>
            </a:r>
            <a:r>
              <a:rPr lang="en-US" sz="2000" dirty="0" smtClean="0">
                <a:solidFill>
                  <a:schemeClr val="accent1">
                    <a:lumMod val="50000"/>
                  </a:schemeClr>
                </a:solidFill>
                <a:latin typeface="GillSans" pitchFamily="2" charset="0"/>
              </a:rPr>
              <a:t> </a:t>
            </a:r>
            <a:endParaRPr lang="en-US" sz="2000" dirty="0" smtClean="0">
              <a:solidFill>
                <a:schemeClr val="accent1">
                  <a:lumMod val="50000"/>
                </a:schemeClr>
              </a:solidFill>
              <a:latin typeface="GillSans" pitchFamily="2" charset="0"/>
            </a:endParaRPr>
          </a:p>
        </p:txBody>
      </p:sp>
      <p:sp>
        <p:nvSpPr>
          <p:cNvPr id="10" name="TextBox 9">
            <a:extLst>
              <a:ext uri="{FF2B5EF4-FFF2-40B4-BE49-F238E27FC236}">
                <a16:creationId xmlns:a16="http://schemas.microsoft.com/office/drawing/2014/main" xmlns="" id="{A226122C-10AD-4380-9393-4B779A4D388B}"/>
              </a:ext>
            </a:extLst>
          </p:cNvPr>
          <p:cNvSpPr txBox="1"/>
          <p:nvPr/>
        </p:nvSpPr>
        <p:spPr>
          <a:xfrm>
            <a:off x="1928946" y="2236329"/>
            <a:ext cx="8334103" cy="584775"/>
          </a:xfrm>
          <a:prstGeom prst="rect">
            <a:avLst/>
          </a:prstGeom>
          <a:noFill/>
        </p:spPr>
        <p:txBody>
          <a:bodyPr wrap="square" rtlCol="0">
            <a:spAutoFit/>
          </a:bodyPr>
          <a:lstStyle/>
          <a:p>
            <a:r>
              <a:rPr lang="en-GB" sz="3200" dirty="0" err="1" smtClean="0">
                <a:solidFill>
                  <a:schemeClr val="accent1">
                    <a:lumMod val="50000"/>
                  </a:schemeClr>
                </a:solidFill>
                <a:latin typeface="GillSans" pitchFamily="2" charset="0"/>
              </a:rPr>
              <a:t>Dop</a:t>
            </a:r>
            <a:r>
              <a:rPr lang="ro-RO" sz="3200" dirty="0" smtClean="0">
                <a:solidFill>
                  <a:schemeClr val="accent1">
                    <a:lumMod val="50000"/>
                  </a:schemeClr>
                </a:solidFill>
                <a:latin typeface="GillSans" pitchFamily="2" charset="0"/>
              </a:rPr>
              <a:t>aj</a:t>
            </a:r>
            <a:r>
              <a:rPr lang="en-GB" sz="3200" dirty="0" smtClean="0">
                <a:solidFill>
                  <a:schemeClr val="accent1">
                    <a:lumMod val="50000"/>
                  </a:schemeClr>
                </a:solidFill>
                <a:latin typeface="GillSans" pitchFamily="2" charset="0"/>
              </a:rPr>
              <a:t> </a:t>
            </a:r>
            <a:endParaRPr lang="en-GB" sz="3200" dirty="0" smtClean="0">
              <a:solidFill>
                <a:schemeClr val="accent1">
                  <a:lumMod val="50000"/>
                </a:schemeClr>
              </a:solidFill>
              <a:latin typeface="GillSans" pitchFamily="2" charset="0"/>
            </a:endParaRPr>
          </a:p>
        </p:txBody>
      </p:sp>
      <p:sp>
        <p:nvSpPr>
          <p:cNvPr id="11" name="TextBox 10">
            <a:extLst>
              <a:ext uri="{FF2B5EF4-FFF2-40B4-BE49-F238E27FC236}">
                <a16:creationId xmlns:a16="http://schemas.microsoft.com/office/drawing/2014/main" xmlns="" id="{FFA5C3BB-D2CD-4270-841A-2B8DC38534B4}"/>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2279231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xmlns=""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xmlns=""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8" name="TextBox 7">
            <a:extLst>
              <a:ext uri="{FF2B5EF4-FFF2-40B4-BE49-F238E27FC236}">
                <a16:creationId xmlns:a16="http://schemas.microsoft.com/office/drawing/2014/main" xmlns="" id="{EDA12FC3-1747-45E5-94AA-4FBD500EE963}"/>
              </a:ext>
            </a:extLst>
          </p:cNvPr>
          <p:cNvSpPr txBox="1"/>
          <p:nvPr/>
        </p:nvSpPr>
        <p:spPr>
          <a:xfrm>
            <a:off x="1928946" y="3198167"/>
            <a:ext cx="8334103" cy="461665"/>
          </a:xfrm>
          <a:prstGeom prst="rect">
            <a:avLst/>
          </a:prstGeom>
          <a:noFill/>
        </p:spPr>
        <p:txBody>
          <a:bodyPr wrap="square" rtlCol="0">
            <a:spAutoFit/>
          </a:bodyPr>
          <a:lstStyle/>
          <a:p>
            <a:r>
              <a:rPr lang="ro-RO" sz="2400" dirty="0" smtClean="0">
                <a:solidFill>
                  <a:schemeClr val="accent1">
                    <a:lumMod val="50000"/>
                  </a:schemeClr>
                </a:solidFill>
                <a:latin typeface="GillSans" pitchFamily="2" charset="0"/>
              </a:rPr>
              <a:t>Activitate</a:t>
            </a:r>
            <a:r>
              <a:rPr lang="en-GB" sz="2400" dirty="0" smtClean="0">
                <a:solidFill>
                  <a:schemeClr val="accent1">
                    <a:lumMod val="50000"/>
                  </a:schemeClr>
                </a:solidFill>
                <a:latin typeface="GillSans" pitchFamily="2" charset="0"/>
              </a:rPr>
              <a:t> </a:t>
            </a:r>
            <a:r>
              <a:rPr lang="en-GB" sz="2400" dirty="0">
                <a:solidFill>
                  <a:schemeClr val="accent1">
                    <a:lumMod val="50000"/>
                  </a:schemeClr>
                </a:solidFill>
                <a:latin typeface="GillSans" pitchFamily="2" charset="0"/>
              </a:rPr>
              <a:t>1:</a:t>
            </a:r>
          </a:p>
        </p:txBody>
      </p:sp>
      <p:sp>
        <p:nvSpPr>
          <p:cNvPr id="9" name="Rectangle 8">
            <a:extLst>
              <a:ext uri="{FF2B5EF4-FFF2-40B4-BE49-F238E27FC236}">
                <a16:creationId xmlns:a16="http://schemas.microsoft.com/office/drawing/2014/main" xmlns="" id="{86F84C82-0C8D-47D6-8F8B-A27812549F1C}"/>
              </a:ext>
            </a:extLst>
          </p:cNvPr>
          <p:cNvSpPr/>
          <p:nvPr/>
        </p:nvSpPr>
        <p:spPr>
          <a:xfrm>
            <a:off x="2717074" y="3836840"/>
            <a:ext cx="7545975" cy="400110"/>
          </a:xfrm>
          <a:prstGeom prst="rect">
            <a:avLst/>
          </a:prstGeom>
        </p:spPr>
        <p:txBody>
          <a:bodyPr wrap="square">
            <a:spAutoFit/>
          </a:bodyPr>
          <a:lstStyle/>
          <a:p>
            <a:pPr marL="285750" indent="-285750">
              <a:buFont typeface="Arial" panose="020B0604020202020204" pitchFamily="34" charset="0"/>
              <a:buChar char="•"/>
            </a:pPr>
            <a:r>
              <a:rPr lang="ro-RO" sz="2000" dirty="0" smtClean="0">
                <a:solidFill>
                  <a:schemeClr val="accent1">
                    <a:lumMod val="50000"/>
                  </a:schemeClr>
                </a:solidFill>
                <a:latin typeface="GillSans" pitchFamily="2" charset="0"/>
              </a:rPr>
              <a:t>În grupuri mici, discutați despre și definiți dopajul</a:t>
            </a:r>
            <a:endParaRPr lang="en-GB" sz="2000" dirty="0">
              <a:solidFill>
                <a:schemeClr val="accent1">
                  <a:lumMod val="50000"/>
                </a:schemeClr>
              </a:solidFill>
              <a:latin typeface="GillSans" pitchFamily="2" charset="0"/>
            </a:endParaRPr>
          </a:p>
        </p:txBody>
      </p:sp>
      <p:sp>
        <p:nvSpPr>
          <p:cNvPr id="10" name="TextBox 9">
            <a:extLst>
              <a:ext uri="{FF2B5EF4-FFF2-40B4-BE49-F238E27FC236}">
                <a16:creationId xmlns:a16="http://schemas.microsoft.com/office/drawing/2014/main" xmlns="" id="{A226122C-10AD-4380-9393-4B779A4D388B}"/>
              </a:ext>
            </a:extLst>
          </p:cNvPr>
          <p:cNvSpPr txBox="1"/>
          <p:nvPr/>
        </p:nvSpPr>
        <p:spPr>
          <a:xfrm>
            <a:off x="1928946" y="2236329"/>
            <a:ext cx="8334103" cy="584775"/>
          </a:xfrm>
          <a:prstGeom prst="rect">
            <a:avLst/>
          </a:prstGeom>
          <a:noFill/>
        </p:spPr>
        <p:txBody>
          <a:bodyPr wrap="square" rtlCol="0">
            <a:spAutoFit/>
          </a:bodyPr>
          <a:lstStyle/>
          <a:p>
            <a:r>
              <a:rPr lang="en-GB" sz="3200" dirty="0" err="1" smtClean="0">
                <a:solidFill>
                  <a:schemeClr val="accent1">
                    <a:lumMod val="50000"/>
                  </a:schemeClr>
                </a:solidFill>
                <a:latin typeface="GillSans" pitchFamily="2" charset="0"/>
              </a:rPr>
              <a:t>Dop</a:t>
            </a:r>
            <a:r>
              <a:rPr lang="ro-RO" sz="3200" dirty="0" smtClean="0">
                <a:solidFill>
                  <a:schemeClr val="accent1">
                    <a:lumMod val="50000"/>
                  </a:schemeClr>
                </a:solidFill>
                <a:latin typeface="GillSans" pitchFamily="2" charset="0"/>
              </a:rPr>
              <a:t>aj</a:t>
            </a:r>
            <a:endParaRPr lang="en-GB" sz="3200" dirty="0" smtClean="0">
              <a:solidFill>
                <a:schemeClr val="accent1">
                  <a:lumMod val="50000"/>
                </a:schemeClr>
              </a:solidFill>
              <a:latin typeface="GillSans" pitchFamily="2" charset="0"/>
            </a:endParaRPr>
          </a:p>
        </p:txBody>
      </p:sp>
      <p:sp>
        <p:nvSpPr>
          <p:cNvPr id="11" name="TextBox 10">
            <a:extLst>
              <a:ext uri="{FF2B5EF4-FFF2-40B4-BE49-F238E27FC236}">
                <a16:creationId xmlns:a16="http://schemas.microsoft.com/office/drawing/2014/main" xmlns="" id="{E0EA06B2-4E54-4FCA-9501-2681E7F52579}"/>
              </a:ext>
            </a:extLst>
          </p:cNvPr>
          <p:cNvSpPr txBox="1"/>
          <p:nvPr/>
        </p:nvSpPr>
        <p:spPr>
          <a:xfrm>
            <a:off x="1928948" y="4413958"/>
            <a:ext cx="8334103" cy="461665"/>
          </a:xfrm>
          <a:prstGeom prst="rect">
            <a:avLst/>
          </a:prstGeom>
          <a:noFill/>
        </p:spPr>
        <p:txBody>
          <a:bodyPr wrap="square" rtlCol="0">
            <a:spAutoFit/>
          </a:bodyPr>
          <a:lstStyle/>
          <a:p>
            <a:r>
              <a:rPr lang="ro-RO" sz="2400" dirty="0" smtClean="0">
                <a:solidFill>
                  <a:schemeClr val="accent1">
                    <a:lumMod val="50000"/>
                  </a:schemeClr>
                </a:solidFill>
                <a:latin typeface="GillSans" pitchFamily="2" charset="0"/>
              </a:rPr>
              <a:t>Activitate</a:t>
            </a:r>
            <a:r>
              <a:rPr lang="en-GB" sz="2400" dirty="0" smtClean="0">
                <a:solidFill>
                  <a:schemeClr val="accent1">
                    <a:lumMod val="50000"/>
                  </a:schemeClr>
                </a:solidFill>
                <a:latin typeface="GillSans" pitchFamily="2" charset="0"/>
              </a:rPr>
              <a:t> </a:t>
            </a:r>
            <a:r>
              <a:rPr lang="en-GB" sz="2400" dirty="0">
                <a:solidFill>
                  <a:schemeClr val="accent1">
                    <a:lumMod val="50000"/>
                  </a:schemeClr>
                </a:solidFill>
                <a:latin typeface="GillSans" pitchFamily="2" charset="0"/>
              </a:rPr>
              <a:t>2:</a:t>
            </a:r>
          </a:p>
        </p:txBody>
      </p:sp>
      <p:sp>
        <p:nvSpPr>
          <p:cNvPr id="12" name="Rectangle 11">
            <a:extLst>
              <a:ext uri="{FF2B5EF4-FFF2-40B4-BE49-F238E27FC236}">
                <a16:creationId xmlns:a16="http://schemas.microsoft.com/office/drawing/2014/main" xmlns="" id="{3B47C91A-CC71-46E9-B26A-9B9B76C753C2}"/>
              </a:ext>
            </a:extLst>
          </p:cNvPr>
          <p:cNvSpPr/>
          <p:nvPr/>
        </p:nvSpPr>
        <p:spPr>
          <a:xfrm>
            <a:off x="2717076" y="5052631"/>
            <a:ext cx="7545975" cy="707886"/>
          </a:xfrm>
          <a:prstGeom prst="rect">
            <a:avLst/>
          </a:prstGeom>
        </p:spPr>
        <p:txBody>
          <a:bodyPr wrap="square">
            <a:spAutoFit/>
          </a:bodyPr>
          <a:lstStyle/>
          <a:p>
            <a:pPr marL="285750" indent="-285750">
              <a:buFont typeface="Arial" panose="020B0604020202020204" pitchFamily="34" charset="0"/>
              <a:buChar char="•"/>
            </a:pPr>
            <a:r>
              <a:rPr lang="ro-RO" sz="2000" dirty="0" smtClean="0">
                <a:solidFill>
                  <a:schemeClr val="accent1">
                    <a:lumMod val="50000"/>
                  </a:schemeClr>
                </a:solidFill>
                <a:latin typeface="GillSans" pitchFamily="2" charset="0"/>
              </a:rPr>
              <a:t>Priviți următoarele 2 diapozitive</a:t>
            </a:r>
            <a:r>
              <a:rPr lang="en-GB" sz="2000" dirty="0" smtClean="0">
                <a:solidFill>
                  <a:schemeClr val="accent1">
                    <a:lumMod val="50000"/>
                  </a:schemeClr>
                </a:solidFill>
                <a:latin typeface="GillSans" pitchFamily="2" charset="0"/>
              </a:rPr>
              <a:t> </a:t>
            </a:r>
            <a:r>
              <a:rPr lang="en-GB" sz="2000" dirty="0">
                <a:solidFill>
                  <a:schemeClr val="accent1">
                    <a:lumMod val="50000"/>
                  </a:schemeClr>
                </a:solidFill>
                <a:latin typeface="GillSans" pitchFamily="2" charset="0"/>
              </a:rPr>
              <a:t>– </a:t>
            </a:r>
            <a:r>
              <a:rPr lang="ro-RO" sz="2000" dirty="0" smtClean="0">
                <a:solidFill>
                  <a:schemeClr val="accent1">
                    <a:lumMod val="50000"/>
                  </a:schemeClr>
                </a:solidFill>
                <a:latin typeface="GillSans" pitchFamily="2" charset="0"/>
              </a:rPr>
              <a:t>discutați caracteristicile și tipurile de dopaj</a:t>
            </a:r>
            <a:endParaRPr lang="en-GB" sz="2000" dirty="0">
              <a:solidFill>
                <a:schemeClr val="accent1">
                  <a:lumMod val="50000"/>
                </a:schemeClr>
              </a:solidFill>
              <a:latin typeface="GillSans" pitchFamily="2" charset="0"/>
            </a:endParaRPr>
          </a:p>
        </p:txBody>
      </p:sp>
      <p:sp>
        <p:nvSpPr>
          <p:cNvPr id="14" name="TextBox 13">
            <a:extLst>
              <a:ext uri="{FF2B5EF4-FFF2-40B4-BE49-F238E27FC236}">
                <a16:creationId xmlns:a16="http://schemas.microsoft.com/office/drawing/2014/main" xmlns=""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1013006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TextBox"/>
          <p:cNvSpPr txBox="1"/>
          <p:nvPr/>
        </p:nvSpPr>
        <p:spPr>
          <a:xfrm>
            <a:off x="1042016" y="1595021"/>
            <a:ext cx="10580915" cy="4893647"/>
          </a:xfrm>
          <a:prstGeom prst="rect">
            <a:avLst/>
          </a:prstGeom>
          <a:noFill/>
        </p:spPr>
        <p:txBody>
          <a:bodyPr wrap="square" rtlCol="0">
            <a:spAutoFit/>
          </a:bodyPr>
          <a:lstStyle/>
          <a:p>
            <a:r>
              <a:rPr lang="ro-RO" sz="2800" b="1" dirty="0" smtClean="0">
                <a:solidFill>
                  <a:schemeClr val="accent1">
                    <a:lumMod val="50000"/>
                  </a:schemeClr>
                </a:solidFill>
                <a:latin typeface="GillSans"/>
              </a:rPr>
              <a:t>Tipuri de dopaj</a:t>
            </a:r>
            <a:endParaRPr lang="en-GB" sz="2800" b="1" dirty="0" smtClean="0">
              <a:solidFill>
                <a:schemeClr val="accent1">
                  <a:lumMod val="50000"/>
                </a:schemeClr>
              </a:solidFill>
              <a:latin typeface="GillSans"/>
            </a:endParaRPr>
          </a:p>
          <a:p>
            <a:pPr lvl="0"/>
            <a:r>
              <a:rPr lang="en-GB" sz="2400" b="1" dirty="0" smtClean="0">
                <a:solidFill>
                  <a:schemeClr val="accent1">
                    <a:lumMod val="50000"/>
                  </a:schemeClr>
                </a:solidFill>
                <a:latin typeface="GillSans"/>
              </a:rPr>
              <a:t>A. </a:t>
            </a:r>
            <a:r>
              <a:rPr lang="ro-RO" sz="2400" b="1" dirty="0" smtClean="0">
                <a:solidFill>
                  <a:schemeClr val="accent1">
                    <a:lumMod val="50000"/>
                  </a:schemeClr>
                </a:solidFill>
                <a:latin typeface="GillSans"/>
              </a:rPr>
              <a:t>Substanțe și metode interzise total</a:t>
            </a:r>
            <a:endParaRPr lang="el-GR" sz="2400" dirty="0" smtClean="0">
              <a:solidFill>
                <a:schemeClr val="accent1">
                  <a:lumMod val="50000"/>
                </a:schemeClr>
              </a:solidFill>
            </a:endParaRPr>
          </a:p>
          <a:p>
            <a:pPr lvl="1"/>
            <a:r>
              <a:rPr lang="ro-RO" sz="2400" b="1" i="1" dirty="0" smtClean="0">
                <a:solidFill>
                  <a:schemeClr val="accent1">
                    <a:lumMod val="50000"/>
                  </a:schemeClr>
                </a:solidFill>
                <a:latin typeface="GillSans"/>
              </a:rPr>
              <a:t>Substanțe interzise</a:t>
            </a:r>
            <a:r>
              <a:rPr lang="en-GB" sz="2400" dirty="0" smtClean="0">
                <a:solidFill>
                  <a:schemeClr val="accent1">
                    <a:lumMod val="50000"/>
                  </a:schemeClr>
                </a:solidFill>
                <a:latin typeface="GillSans"/>
              </a:rPr>
              <a:t>: </a:t>
            </a:r>
            <a:r>
              <a:rPr lang="en-GB" sz="2400" dirty="0" smtClean="0">
                <a:solidFill>
                  <a:schemeClr val="accent1">
                    <a:lumMod val="50000"/>
                  </a:schemeClr>
                </a:solidFill>
                <a:latin typeface="GillSans"/>
              </a:rPr>
              <a:t>1. </a:t>
            </a:r>
            <a:r>
              <a:rPr lang="ro-RO" sz="2400" dirty="0" smtClean="0">
                <a:solidFill>
                  <a:schemeClr val="accent1">
                    <a:lumMod val="50000"/>
                  </a:schemeClr>
                </a:solidFill>
                <a:latin typeface="GillSans"/>
              </a:rPr>
              <a:t>substanțe care nu sunt aprobate</a:t>
            </a:r>
            <a:r>
              <a:rPr lang="en-GB" sz="2400" dirty="0" smtClean="0">
                <a:solidFill>
                  <a:schemeClr val="accent1">
                    <a:lumMod val="50000"/>
                  </a:schemeClr>
                </a:solidFill>
                <a:latin typeface="GillSans"/>
              </a:rPr>
              <a:t> </a:t>
            </a:r>
            <a:r>
              <a:rPr lang="en-GB" sz="2400" dirty="0" smtClean="0">
                <a:solidFill>
                  <a:schemeClr val="accent1">
                    <a:lumMod val="50000"/>
                  </a:schemeClr>
                </a:solidFill>
                <a:latin typeface="GillSans"/>
              </a:rPr>
              <a:t>2. </a:t>
            </a:r>
            <a:r>
              <a:rPr lang="en-GB" sz="2400" dirty="0" err="1">
                <a:solidFill>
                  <a:schemeClr val="accent1">
                    <a:lumMod val="50000"/>
                  </a:schemeClr>
                </a:solidFill>
                <a:latin typeface="GillSans"/>
              </a:rPr>
              <a:t>hormoni</a:t>
            </a:r>
            <a:r>
              <a:rPr lang="en-GB" sz="2400" dirty="0">
                <a:solidFill>
                  <a:schemeClr val="accent1">
                    <a:lumMod val="50000"/>
                  </a:schemeClr>
                </a:solidFill>
                <a:latin typeface="GillSans"/>
              </a:rPr>
              <a:t> </a:t>
            </a:r>
            <a:r>
              <a:rPr lang="en-GB" sz="2400" dirty="0" err="1">
                <a:solidFill>
                  <a:schemeClr val="accent1">
                    <a:lumMod val="50000"/>
                  </a:schemeClr>
                </a:solidFill>
                <a:latin typeface="GillSans"/>
              </a:rPr>
              <a:t>peptidici</a:t>
            </a:r>
            <a:r>
              <a:rPr lang="en-GB" sz="2400" dirty="0">
                <a:solidFill>
                  <a:schemeClr val="accent1">
                    <a:lumMod val="50000"/>
                  </a:schemeClr>
                </a:solidFill>
                <a:latin typeface="GillSans"/>
              </a:rPr>
              <a:t>, </a:t>
            </a:r>
            <a:r>
              <a:rPr lang="en-GB" sz="2400" dirty="0" err="1">
                <a:solidFill>
                  <a:schemeClr val="accent1">
                    <a:lumMod val="50000"/>
                  </a:schemeClr>
                </a:solidFill>
                <a:latin typeface="GillSans"/>
              </a:rPr>
              <a:t>factori</a:t>
            </a:r>
            <a:r>
              <a:rPr lang="en-GB" sz="2400" dirty="0">
                <a:solidFill>
                  <a:schemeClr val="accent1">
                    <a:lumMod val="50000"/>
                  </a:schemeClr>
                </a:solidFill>
                <a:latin typeface="GillSans"/>
              </a:rPr>
              <a:t> de </a:t>
            </a:r>
            <a:r>
              <a:rPr lang="en-GB" sz="2400" dirty="0" err="1">
                <a:solidFill>
                  <a:schemeClr val="accent1">
                    <a:lumMod val="50000"/>
                  </a:schemeClr>
                </a:solidFill>
                <a:latin typeface="GillSans"/>
              </a:rPr>
              <a:t>creștere</a:t>
            </a:r>
            <a:r>
              <a:rPr lang="en-GB" sz="2400" dirty="0">
                <a:solidFill>
                  <a:schemeClr val="accent1">
                    <a:lumMod val="50000"/>
                  </a:schemeClr>
                </a:solidFill>
                <a:latin typeface="GillSans"/>
              </a:rPr>
              <a:t>, </a:t>
            </a:r>
            <a:r>
              <a:rPr lang="en-GB" sz="2400" dirty="0" err="1">
                <a:solidFill>
                  <a:schemeClr val="accent1">
                    <a:lumMod val="50000"/>
                  </a:schemeClr>
                </a:solidFill>
                <a:latin typeface="GillSans"/>
              </a:rPr>
              <a:t>substanțe</a:t>
            </a:r>
            <a:r>
              <a:rPr lang="en-GB" sz="2400" dirty="0">
                <a:solidFill>
                  <a:schemeClr val="accent1">
                    <a:lumMod val="50000"/>
                  </a:schemeClr>
                </a:solidFill>
                <a:latin typeface="GillSans"/>
              </a:rPr>
              <a:t> </a:t>
            </a:r>
            <a:r>
              <a:rPr lang="en-GB" sz="2400" dirty="0" err="1">
                <a:solidFill>
                  <a:schemeClr val="accent1">
                    <a:lumMod val="50000"/>
                  </a:schemeClr>
                </a:solidFill>
                <a:latin typeface="GillSans"/>
              </a:rPr>
              <a:t>înrudite</a:t>
            </a:r>
            <a:r>
              <a:rPr lang="en-GB" sz="2400" dirty="0">
                <a:solidFill>
                  <a:schemeClr val="accent1">
                    <a:lumMod val="50000"/>
                  </a:schemeClr>
                </a:solidFill>
                <a:latin typeface="GillSans"/>
              </a:rPr>
              <a:t> </a:t>
            </a:r>
            <a:r>
              <a:rPr lang="en-GB" sz="2400" dirty="0" err="1">
                <a:solidFill>
                  <a:schemeClr val="accent1">
                    <a:lumMod val="50000"/>
                  </a:schemeClr>
                </a:solidFill>
                <a:latin typeface="GillSans"/>
              </a:rPr>
              <a:t>și</a:t>
            </a:r>
            <a:r>
              <a:rPr lang="en-GB" sz="2400" dirty="0">
                <a:solidFill>
                  <a:schemeClr val="accent1">
                    <a:lumMod val="50000"/>
                  </a:schemeClr>
                </a:solidFill>
                <a:latin typeface="GillSans"/>
              </a:rPr>
              <a:t> </a:t>
            </a:r>
            <a:r>
              <a:rPr lang="en-GB" sz="2400" dirty="0" err="1" smtClean="0">
                <a:solidFill>
                  <a:schemeClr val="accent1">
                    <a:lumMod val="50000"/>
                  </a:schemeClr>
                </a:solidFill>
                <a:latin typeface="GillSans"/>
              </a:rPr>
              <a:t>mimeticele</a:t>
            </a:r>
            <a:r>
              <a:rPr lang="en-GB" sz="2400" dirty="0" smtClean="0">
                <a:solidFill>
                  <a:schemeClr val="accent1">
                    <a:lumMod val="50000"/>
                  </a:schemeClr>
                </a:solidFill>
                <a:latin typeface="GillSans"/>
              </a:rPr>
              <a:t> </a:t>
            </a:r>
            <a:r>
              <a:rPr lang="en-GB" sz="2400" dirty="0" smtClean="0">
                <a:solidFill>
                  <a:schemeClr val="accent1">
                    <a:lumMod val="50000"/>
                  </a:schemeClr>
                </a:solidFill>
                <a:latin typeface="GillSans"/>
              </a:rPr>
              <a:t>3. beta-2 </a:t>
            </a:r>
            <a:r>
              <a:rPr lang="en-GB" sz="2400" dirty="0" err="1" smtClean="0">
                <a:solidFill>
                  <a:schemeClr val="accent1">
                    <a:lumMod val="50000"/>
                  </a:schemeClr>
                </a:solidFill>
                <a:latin typeface="GillSans"/>
              </a:rPr>
              <a:t>agoni</a:t>
            </a:r>
            <a:r>
              <a:rPr lang="ro-RO" sz="2400" dirty="0" smtClean="0">
                <a:solidFill>
                  <a:schemeClr val="accent1">
                    <a:lumMod val="50000"/>
                  </a:schemeClr>
                </a:solidFill>
                <a:latin typeface="GillSans"/>
              </a:rPr>
              <a:t>ști</a:t>
            </a:r>
            <a:r>
              <a:rPr lang="en-GB" sz="2400" dirty="0" smtClean="0">
                <a:solidFill>
                  <a:schemeClr val="accent1">
                    <a:lumMod val="50000"/>
                  </a:schemeClr>
                </a:solidFill>
                <a:latin typeface="GillSans"/>
              </a:rPr>
              <a:t> </a:t>
            </a:r>
            <a:r>
              <a:rPr lang="en-GB" sz="2400" dirty="0" smtClean="0">
                <a:solidFill>
                  <a:schemeClr val="accent1">
                    <a:lumMod val="50000"/>
                  </a:schemeClr>
                </a:solidFill>
                <a:latin typeface="GillSans"/>
              </a:rPr>
              <a:t>4. </a:t>
            </a:r>
            <a:r>
              <a:rPr lang="en-GB" sz="2400" dirty="0" err="1" smtClean="0">
                <a:solidFill>
                  <a:schemeClr val="accent1">
                    <a:lumMod val="50000"/>
                  </a:schemeClr>
                </a:solidFill>
                <a:latin typeface="GillSans"/>
              </a:rPr>
              <a:t>hormon</a:t>
            </a:r>
            <a:r>
              <a:rPr lang="ro-RO" sz="2400" dirty="0" smtClean="0">
                <a:solidFill>
                  <a:schemeClr val="accent1">
                    <a:lumMod val="50000"/>
                  </a:schemeClr>
                </a:solidFill>
                <a:latin typeface="GillSans"/>
              </a:rPr>
              <a:t>i</a:t>
            </a:r>
            <a:r>
              <a:rPr lang="en-GB" sz="2400" dirty="0" smtClean="0">
                <a:solidFill>
                  <a:schemeClr val="accent1">
                    <a:lumMod val="50000"/>
                  </a:schemeClr>
                </a:solidFill>
                <a:latin typeface="GillSans"/>
              </a:rPr>
              <a:t> </a:t>
            </a:r>
            <a:r>
              <a:rPr lang="ro-RO" sz="2400" dirty="0" smtClean="0">
                <a:solidFill>
                  <a:schemeClr val="accent1">
                    <a:lumMod val="50000"/>
                  </a:schemeClr>
                </a:solidFill>
                <a:latin typeface="GillSans"/>
              </a:rPr>
              <a:t>și</a:t>
            </a:r>
            <a:r>
              <a:rPr lang="en-GB" sz="2400" dirty="0" smtClean="0">
                <a:solidFill>
                  <a:schemeClr val="accent1">
                    <a:lumMod val="50000"/>
                  </a:schemeClr>
                </a:solidFill>
                <a:latin typeface="GillSans"/>
              </a:rPr>
              <a:t> </a:t>
            </a:r>
            <a:r>
              <a:rPr lang="en-GB" sz="2400" dirty="0" smtClean="0">
                <a:solidFill>
                  <a:schemeClr val="accent1">
                    <a:lumMod val="50000"/>
                  </a:schemeClr>
                </a:solidFill>
                <a:latin typeface="GillSans"/>
              </a:rPr>
              <a:t>modulator</a:t>
            </a:r>
            <a:r>
              <a:rPr lang="ro-RO" sz="2400" dirty="0" smtClean="0">
                <a:solidFill>
                  <a:schemeClr val="accent1">
                    <a:lumMod val="50000"/>
                  </a:schemeClr>
                </a:solidFill>
                <a:latin typeface="GillSans"/>
              </a:rPr>
              <a:t>i </a:t>
            </a:r>
            <a:r>
              <a:rPr lang="en-GB" sz="2400" dirty="0" smtClean="0">
                <a:solidFill>
                  <a:schemeClr val="accent1">
                    <a:lumMod val="50000"/>
                  </a:schemeClr>
                </a:solidFill>
                <a:latin typeface="GillSans"/>
              </a:rPr>
              <a:t>metabolic</a:t>
            </a:r>
            <a:r>
              <a:rPr lang="ro-RO" sz="2400" dirty="0" smtClean="0">
                <a:solidFill>
                  <a:schemeClr val="accent1">
                    <a:lumMod val="50000"/>
                  </a:schemeClr>
                </a:solidFill>
                <a:latin typeface="GillSans"/>
              </a:rPr>
              <a:t>i</a:t>
            </a:r>
            <a:r>
              <a:rPr lang="en-GB" sz="2400" dirty="0" smtClean="0">
                <a:solidFill>
                  <a:schemeClr val="accent1">
                    <a:lumMod val="50000"/>
                  </a:schemeClr>
                </a:solidFill>
                <a:latin typeface="GillSans"/>
              </a:rPr>
              <a:t> </a:t>
            </a:r>
            <a:r>
              <a:rPr lang="en-GB" sz="2400" dirty="0" smtClean="0">
                <a:solidFill>
                  <a:schemeClr val="accent1">
                    <a:lumMod val="50000"/>
                  </a:schemeClr>
                </a:solidFill>
                <a:latin typeface="GillSans"/>
              </a:rPr>
              <a:t>5. </a:t>
            </a:r>
            <a:r>
              <a:rPr lang="ro-RO" sz="2400" dirty="0"/>
              <a:t>diuretice și agenți de </a:t>
            </a:r>
            <a:r>
              <a:rPr lang="ro-RO" sz="2400" dirty="0" smtClean="0"/>
              <a:t>mascare</a:t>
            </a:r>
          </a:p>
          <a:p>
            <a:pPr lvl="1"/>
            <a:r>
              <a:rPr lang="ro-RO" sz="2400" b="1" i="1" dirty="0" smtClean="0">
                <a:solidFill>
                  <a:schemeClr val="accent1">
                    <a:lumMod val="50000"/>
                  </a:schemeClr>
                </a:solidFill>
                <a:latin typeface="GillSans"/>
              </a:rPr>
              <a:t>Metode interzise</a:t>
            </a:r>
            <a:r>
              <a:rPr lang="en-GB" sz="2400" dirty="0" smtClean="0">
                <a:solidFill>
                  <a:schemeClr val="accent1">
                    <a:lumMod val="50000"/>
                  </a:schemeClr>
                </a:solidFill>
                <a:latin typeface="GillSans"/>
              </a:rPr>
              <a:t>: </a:t>
            </a:r>
            <a:r>
              <a:rPr lang="en-GB" sz="2400" dirty="0" smtClean="0">
                <a:solidFill>
                  <a:schemeClr val="accent1">
                    <a:lumMod val="50000"/>
                  </a:schemeClr>
                </a:solidFill>
                <a:latin typeface="GillSans"/>
              </a:rPr>
              <a:t>1. </a:t>
            </a:r>
            <a:r>
              <a:rPr lang="en-GB" sz="2400" dirty="0" err="1" smtClean="0">
                <a:solidFill>
                  <a:schemeClr val="accent1">
                    <a:lumMod val="50000"/>
                  </a:schemeClr>
                </a:solidFill>
                <a:latin typeface="GillSans"/>
              </a:rPr>
              <a:t>manipula</a:t>
            </a:r>
            <a:r>
              <a:rPr lang="ro-RO" sz="2400" dirty="0" smtClean="0">
                <a:solidFill>
                  <a:schemeClr val="accent1">
                    <a:lumMod val="50000"/>
                  </a:schemeClr>
                </a:solidFill>
                <a:latin typeface="GillSans"/>
              </a:rPr>
              <a:t>rea</a:t>
            </a:r>
            <a:r>
              <a:rPr lang="en-GB" sz="2400" dirty="0" smtClean="0">
                <a:solidFill>
                  <a:schemeClr val="accent1">
                    <a:lumMod val="50000"/>
                  </a:schemeClr>
                </a:solidFill>
                <a:latin typeface="GillSans"/>
              </a:rPr>
              <a:t> </a:t>
            </a:r>
            <a:r>
              <a:rPr lang="ro-RO" sz="2400" dirty="0" smtClean="0">
                <a:solidFill>
                  <a:schemeClr val="accent1">
                    <a:lumMod val="50000"/>
                  </a:schemeClr>
                </a:solidFill>
                <a:latin typeface="GillSans"/>
              </a:rPr>
              <a:t>sângelui și a componentelor sangvine</a:t>
            </a:r>
            <a:r>
              <a:rPr lang="en-GB" sz="2400" dirty="0" smtClean="0">
                <a:solidFill>
                  <a:schemeClr val="accent1">
                    <a:lumMod val="50000"/>
                  </a:schemeClr>
                </a:solidFill>
                <a:latin typeface="GillSans"/>
              </a:rPr>
              <a:t> </a:t>
            </a:r>
            <a:r>
              <a:rPr lang="en-GB" sz="2400" dirty="0" smtClean="0">
                <a:solidFill>
                  <a:schemeClr val="accent1">
                    <a:lumMod val="50000"/>
                  </a:schemeClr>
                </a:solidFill>
                <a:latin typeface="GillSans"/>
              </a:rPr>
              <a:t>2. </a:t>
            </a:r>
            <a:r>
              <a:rPr lang="ro-RO" sz="2400" dirty="0" smtClean="0">
                <a:solidFill>
                  <a:schemeClr val="accent1">
                    <a:lumMod val="50000"/>
                  </a:schemeClr>
                </a:solidFill>
                <a:latin typeface="GillSans"/>
              </a:rPr>
              <a:t>manipulare chimică și fizică</a:t>
            </a:r>
            <a:r>
              <a:rPr lang="en-GB" sz="2400" dirty="0" smtClean="0">
                <a:solidFill>
                  <a:schemeClr val="accent1">
                    <a:lumMod val="50000"/>
                  </a:schemeClr>
                </a:solidFill>
                <a:latin typeface="GillSans"/>
              </a:rPr>
              <a:t> </a:t>
            </a:r>
            <a:r>
              <a:rPr lang="en-GB" sz="2400" dirty="0" smtClean="0">
                <a:solidFill>
                  <a:schemeClr val="accent1">
                    <a:lumMod val="50000"/>
                  </a:schemeClr>
                </a:solidFill>
                <a:latin typeface="GillSans"/>
              </a:rPr>
              <a:t>3. </a:t>
            </a:r>
            <a:r>
              <a:rPr lang="ro-RO" sz="2400" dirty="0" smtClean="0">
                <a:solidFill>
                  <a:schemeClr val="accent1">
                    <a:lumMod val="50000"/>
                  </a:schemeClr>
                </a:solidFill>
                <a:latin typeface="GillSans"/>
              </a:rPr>
              <a:t>dopaj genetic</a:t>
            </a:r>
            <a:endParaRPr lang="el-GR" sz="2400" dirty="0" smtClean="0">
              <a:solidFill>
                <a:schemeClr val="accent1">
                  <a:lumMod val="50000"/>
                </a:schemeClr>
              </a:solidFill>
            </a:endParaRPr>
          </a:p>
          <a:p>
            <a:pPr lvl="0"/>
            <a:r>
              <a:rPr lang="en-GB" sz="2400" b="1" dirty="0" smtClean="0">
                <a:solidFill>
                  <a:schemeClr val="accent1">
                    <a:lumMod val="50000"/>
                  </a:schemeClr>
                </a:solidFill>
                <a:latin typeface="GillSans"/>
              </a:rPr>
              <a:t>B. </a:t>
            </a:r>
            <a:r>
              <a:rPr lang="ro-RO" sz="2400" b="1" dirty="0" smtClean="0">
                <a:solidFill>
                  <a:schemeClr val="accent1">
                    <a:lumMod val="50000"/>
                  </a:schemeClr>
                </a:solidFill>
                <a:latin typeface="GillSans"/>
              </a:rPr>
              <a:t>Substanțe și metode interzise în competiții</a:t>
            </a:r>
            <a:endParaRPr lang="el-GR" sz="2400" dirty="0" smtClean="0">
              <a:solidFill>
                <a:schemeClr val="accent1">
                  <a:lumMod val="50000"/>
                </a:schemeClr>
              </a:solidFill>
            </a:endParaRPr>
          </a:p>
          <a:p>
            <a:pPr lvl="1"/>
            <a:r>
              <a:rPr lang="ro-RO" sz="2400" b="1" i="1" dirty="0" smtClean="0">
                <a:solidFill>
                  <a:schemeClr val="accent1">
                    <a:lumMod val="50000"/>
                  </a:schemeClr>
                </a:solidFill>
                <a:latin typeface="GillSans"/>
              </a:rPr>
              <a:t>Substanțe interzise</a:t>
            </a:r>
            <a:r>
              <a:rPr lang="en-GB" sz="2400" dirty="0" smtClean="0">
                <a:solidFill>
                  <a:schemeClr val="accent1">
                    <a:lumMod val="50000"/>
                  </a:schemeClr>
                </a:solidFill>
                <a:latin typeface="GillSans"/>
              </a:rPr>
              <a:t>: </a:t>
            </a:r>
            <a:r>
              <a:rPr lang="en-GB" sz="2400" dirty="0" smtClean="0">
                <a:solidFill>
                  <a:schemeClr val="accent1">
                    <a:lumMod val="50000"/>
                  </a:schemeClr>
                </a:solidFill>
                <a:latin typeface="GillSans"/>
              </a:rPr>
              <a:t>6. </a:t>
            </a:r>
            <a:r>
              <a:rPr lang="en-GB" sz="2400" dirty="0" err="1" smtClean="0">
                <a:solidFill>
                  <a:schemeClr val="accent1">
                    <a:lumMod val="50000"/>
                  </a:schemeClr>
                </a:solidFill>
                <a:latin typeface="GillSans"/>
              </a:rPr>
              <a:t>Stimulan</a:t>
            </a:r>
            <a:r>
              <a:rPr lang="ro-RO" sz="2400" dirty="0" smtClean="0">
                <a:solidFill>
                  <a:schemeClr val="accent1">
                    <a:lumMod val="50000"/>
                  </a:schemeClr>
                </a:solidFill>
                <a:latin typeface="GillSans"/>
              </a:rPr>
              <a:t>te</a:t>
            </a:r>
            <a:r>
              <a:rPr lang="en-GB" sz="2400" dirty="0" smtClean="0">
                <a:solidFill>
                  <a:schemeClr val="accent1">
                    <a:lumMod val="50000"/>
                  </a:schemeClr>
                </a:solidFill>
                <a:latin typeface="GillSans"/>
              </a:rPr>
              <a:t> </a:t>
            </a:r>
            <a:r>
              <a:rPr lang="en-GB" sz="2400" dirty="0" smtClean="0">
                <a:solidFill>
                  <a:schemeClr val="accent1">
                    <a:lumMod val="50000"/>
                  </a:schemeClr>
                </a:solidFill>
                <a:latin typeface="GillSans"/>
              </a:rPr>
              <a:t>7. </a:t>
            </a:r>
            <a:r>
              <a:rPr lang="en-GB" sz="2400" dirty="0" smtClean="0">
                <a:solidFill>
                  <a:schemeClr val="accent1">
                    <a:lumMod val="50000"/>
                  </a:schemeClr>
                </a:solidFill>
                <a:latin typeface="GillSans"/>
              </a:rPr>
              <a:t>Narcotic</a:t>
            </a:r>
            <a:r>
              <a:rPr lang="ro-RO" sz="2400" dirty="0" smtClean="0">
                <a:solidFill>
                  <a:schemeClr val="accent1">
                    <a:lumMod val="50000"/>
                  </a:schemeClr>
                </a:solidFill>
                <a:latin typeface="GillSans"/>
              </a:rPr>
              <a:t>e</a:t>
            </a:r>
            <a:r>
              <a:rPr lang="en-GB" sz="2400" dirty="0" smtClean="0">
                <a:solidFill>
                  <a:schemeClr val="accent1">
                    <a:lumMod val="50000"/>
                  </a:schemeClr>
                </a:solidFill>
                <a:latin typeface="GillSans"/>
              </a:rPr>
              <a:t> </a:t>
            </a:r>
            <a:r>
              <a:rPr lang="en-GB" sz="2400" dirty="0" smtClean="0">
                <a:solidFill>
                  <a:schemeClr val="accent1">
                    <a:lumMod val="50000"/>
                  </a:schemeClr>
                </a:solidFill>
                <a:latin typeface="GillSans"/>
              </a:rPr>
              <a:t>8. </a:t>
            </a:r>
            <a:r>
              <a:rPr lang="en-GB" sz="2400" dirty="0" smtClean="0">
                <a:solidFill>
                  <a:schemeClr val="accent1">
                    <a:lumMod val="50000"/>
                  </a:schemeClr>
                </a:solidFill>
                <a:latin typeface="GillSans"/>
              </a:rPr>
              <a:t>Cannabinoid</a:t>
            </a:r>
            <a:r>
              <a:rPr lang="ro-RO" sz="2400" dirty="0" smtClean="0">
                <a:solidFill>
                  <a:schemeClr val="accent1">
                    <a:lumMod val="50000"/>
                  </a:schemeClr>
                </a:solidFill>
                <a:latin typeface="GillSans"/>
              </a:rPr>
              <a:t>e</a:t>
            </a:r>
            <a:r>
              <a:rPr lang="en-GB" sz="2400" dirty="0" smtClean="0">
                <a:solidFill>
                  <a:schemeClr val="accent1">
                    <a:lumMod val="50000"/>
                  </a:schemeClr>
                </a:solidFill>
                <a:latin typeface="GillSans"/>
              </a:rPr>
              <a:t> </a:t>
            </a:r>
            <a:r>
              <a:rPr lang="en-GB" sz="2400" dirty="0" smtClean="0">
                <a:solidFill>
                  <a:schemeClr val="accent1">
                    <a:lumMod val="50000"/>
                  </a:schemeClr>
                </a:solidFill>
                <a:latin typeface="GillSans"/>
              </a:rPr>
              <a:t>9. </a:t>
            </a:r>
            <a:r>
              <a:rPr lang="ro-RO" sz="2400" dirty="0" smtClean="0">
                <a:solidFill>
                  <a:schemeClr val="accent1">
                    <a:lumMod val="50000"/>
                  </a:schemeClr>
                </a:solidFill>
                <a:latin typeface="GillSans"/>
              </a:rPr>
              <a:t>G</a:t>
            </a:r>
            <a:r>
              <a:rPr lang="en-GB" sz="2400" dirty="0" err="1" smtClean="0">
                <a:solidFill>
                  <a:schemeClr val="accent1">
                    <a:lumMod val="50000"/>
                  </a:schemeClr>
                </a:solidFill>
                <a:latin typeface="GillSans"/>
              </a:rPr>
              <a:t>lucocorticoi</a:t>
            </a:r>
            <a:r>
              <a:rPr lang="ro-RO" sz="2400" dirty="0" smtClean="0">
                <a:solidFill>
                  <a:schemeClr val="accent1">
                    <a:lumMod val="50000"/>
                  </a:schemeClr>
                </a:solidFill>
                <a:latin typeface="GillSans"/>
              </a:rPr>
              <a:t>zi</a:t>
            </a:r>
            <a:endParaRPr lang="el-GR" sz="2400" dirty="0" smtClean="0">
              <a:solidFill>
                <a:schemeClr val="accent1">
                  <a:lumMod val="50000"/>
                </a:schemeClr>
              </a:solidFill>
            </a:endParaRPr>
          </a:p>
          <a:p>
            <a:pPr lvl="0"/>
            <a:endParaRPr lang="el-GR" sz="2400" dirty="0" smtClean="0">
              <a:solidFill>
                <a:schemeClr val="accent1">
                  <a:lumMod val="50000"/>
                </a:schemeClr>
              </a:solidFill>
            </a:endParaRPr>
          </a:p>
          <a:p>
            <a:endParaRPr lang="en-GB" sz="2000" b="1" dirty="0" smtClean="0">
              <a:solidFill>
                <a:schemeClr val="accent1">
                  <a:lumMod val="50000"/>
                </a:schemeClr>
              </a:solidFill>
              <a:latin typeface="GillSans"/>
            </a:endParaRPr>
          </a:p>
        </p:txBody>
      </p:sp>
      <p:pic>
        <p:nvPicPr>
          <p:cNvPr id="5" name="Picture 4">
            <a:extLst>
              <a:ext uri="{FF2B5EF4-FFF2-40B4-BE49-F238E27FC236}">
                <a16:creationId xmlns:a16="http://schemas.microsoft.com/office/drawing/2014/main" xmlns="" id="{97ED2394-3BE5-46F6-A46E-64D34B3BFE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spTree>
    <p:extLst>
      <p:ext uri="{BB962C8B-B14F-4D97-AF65-F5344CB8AC3E}">
        <p14:creationId xmlns:p14="http://schemas.microsoft.com/office/powerpoint/2010/main" val="2332224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TextBox"/>
          <p:cNvSpPr txBox="1"/>
          <p:nvPr/>
        </p:nvSpPr>
        <p:spPr>
          <a:xfrm>
            <a:off x="1042015" y="2364404"/>
            <a:ext cx="10580915" cy="3046988"/>
          </a:xfrm>
          <a:prstGeom prst="rect">
            <a:avLst/>
          </a:prstGeom>
          <a:noFill/>
        </p:spPr>
        <p:txBody>
          <a:bodyPr wrap="square" rtlCol="0">
            <a:spAutoFit/>
          </a:bodyPr>
          <a:lstStyle/>
          <a:p>
            <a:r>
              <a:rPr lang="ro-RO" sz="2800" b="1" dirty="0" smtClean="0">
                <a:solidFill>
                  <a:schemeClr val="accent1">
                    <a:lumMod val="50000"/>
                  </a:schemeClr>
                </a:solidFill>
                <a:latin typeface="GillSans"/>
              </a:rPr>
              <a:t>Tipuri de dopaj</a:t>
            </a:r>
            <a:endParaRPr lang="en-GB" sz="2800" b="1" dirty="0" smtClean="0">
              <a:solidFill>
                <a:schemeClr val="accent1">
                  <a:lumMod val="50000"/>
                </a:schemeClr>
              </a:solidFill>
              <a:latin typeface="GillSans"/>
            </a:endParaRPr>
          </a:p>
          <a:p>
            <a:pPr lvl="0"/>
            <a:r>
              <a:rPr lang="en-GB" sz="2400" b="1" i="1" dirty="0" smtClean="0">
                <a:solidFill>
                  <a:schemeClr val="accent1">
                    <a:lumMod val="50000"/>
                  </a:schemeClr>
                </a:solidFill>
                <a:latin typeface="GillSans"/>
              </a:rPr>
              <a:t>C</a:t>
            </a:r>
            <a:r>
              <a:rPr lang="en-GB" sz="2400" b="1" i="1" dirty="0" smtClean="0">
                <a:solidFill>
                  <a:schemeClr val="accent1">
                    <a:lumMod val="50000"/>
                  </a:schemeClr>
                </a:solidFill>
                <a:latin typeface="GillSans"/>
              </a:rPr>
              <a:t>. </a:t>
            </a:r>
            <a:r>
              <a:rPr lang="ro-RO" sz="2400" b="1" i="1" dirty="0" smtClean="0">
                <a:solidFill>
                  <a:schemeClr val="accent1">
                    <a:lumMod val="50000"/>
                  </a:schemeClr>
                </a:solidFill>
                <a:latin typeface="GillSans"/>
              </a:rPr>
              <a:t>Substanțe interzise în anumite sporturi</a:t>
            </a:r>
            <a:r>
              <a:rPr lang="en-GB" sz="2400" dirty="0" smtClean="0">
                <a:solidFill>
                  <a:schemeClr val="accent1">
                    <a:lumMod val="50000"/>
                  </a:schemeClr>
                </a:solidFill>
                <a:latin typeface="GillSans"/>
              </a:rPr>
              <a:t>: </a:t>
            </a:r>
            <a:r>
              <a:rPr lang="en-GB" sz="2400" dirty="0" smtClean="0">
                <a:solidFill>
                  <a:schemeClr val="accent1">
                    <a:lumMod val="50000"/>
                  </a:schemeClr>
                </a:solidFill>
                <a:latin typeface="GillSans"/>
              </a:rPr>
              <a:t>1. </a:t>
            </a:r>
            <a:r>
              <a:rPr lang="en-GB" sz="2400" dirty="0" smtClean="0">
                <a:solidFill>
                  <a:schemeClr val="accent1">
                    <a:lumMod val="50000"/>
                  </a:schemeClr>
                </a:solidFill>
                <a:latin typeface="GillSans"/>
              </a:rPr>
              <a:t>Beta-bloc</a:t>
            </a:r>
            <a:r>
              <a:rPr lang="ro-RO" sz="2400" dirty="0" smtClean="0">
                <a:solidFill>
                  <a:schemeClr val="accent1">
                    <a:lumMod val="50000"/>
                  </a:schemeClr>
                </a:solidFill>
                <a:latin typeface="GillSans"/>
              </a:rPr>
              <a:t>ante</a:t>
            </a:r>
            <a:r>
              <a:rPr lang="en-GB" sz="2400" dirty="0" smtClean="0">
                <a:solidFill>
                  <a:schemeClr val="accent1">
                    <a:lumMod val="50000"/>
                  </a:schemeClr>
                </a:solidFill>
                <a:latin typeface="GillSans"/>
              </a:rPr>
              <a:t> (</a:t>
            </a:r>
            <a:r>
              <a:rPr lang="ro-RO" sz="2400" dirty="0" smtClean="0">
                <a:solidFill>
                  <a:schemeClr val="accent1">
                    <a:lumMod val="50000"/>
                  </a:schemeClr>
                </a:solidFill>
                <a:latin typeface="GillSans"/>
              </a:rPr>
              <a:t>Tir cu arcul</a:t>
            </a:r>
            <a:r>
              <a:rPr lang="en-GB" sz="2400" dirty="0" smtClean="0">
                <a:solidFill>
                  <a:schemeClr val="accent1">
                    <a:lumMod val="50000"/>
                  </a:schemeClr>
                </a:solidFill>
                <a:latin typeface="GillSans"/>
              </a:rPr>
              <a:t>, </a:t>
            </a:r>
            <a:r>
              <a:rPr lang="en-GB" sz="2400" dirty="0" err="1" smtClean="0">
                <a:solidFill>
                  <a:schemeClr val="accent1">
                    <a:lumMod val="50000"/>
                  </a:schemeClr>
                </a:solidFill>
                <a:latin typeface="GillSans"/>
              </a:rPr>
              <a:t>automobil</a:t>
            </a:r>
            <a:r>
              <a:rPr lang="ro-RO" sz="2400" dirty="0" smtClean="0">
                <a:solidFill>
                  <a:schemeClr val="accent1">
                    <a:lumMod val="50000"/>
                  </a:schemeClr>
                </a:solidFill>
                <a:latin typeface="GillSans"/>
              </a:rPr>
              <a:t>ism</a:t>
            </a:r>
            <a:r>
              <a:rPr lang="en-GB" sz="2400" dirty="0" smtClean="0">
                <a:solidFill>
                  <a:schemeClr val="accent1">
                    <a:lumMod val="50000"/>
                  </a:schemeClr>
                </a:solidFill>
                <a:latin typeface="GillSans"/>
              </a:rPr>
              <a:t>, </a:t>
            </a:r>
            <a:r>
              <a:rPr lang="en-GB" sz="2400" dirty="0" err="1" smtClean="0">
                <a:solidFill>
                  <a:schemeClr val="accent1">
                    <a:lumMod val="50000"/>
                  </a:schemeClr>
                </a:solidFill>
                <a:latin typeface="GillSans"/>
              </a:rPr>
              <a:t>biliard</a:t>
            </a:r>
            <a:r>
              <a:rPr lang="en-GB" sz="2400" dirty="0" smtClean="0">
                <a:solidFill>
                  <a:schemeClr val="accent1">
                    <a:lumMod val="50000"/>
                  </a:schemeClr>
                </a:solidFill>
                <a:latin typeface="GillSans"/>
              </a:rPr>
              <a:t>, </a:t>
            </a:r>
            <a:r>
              <a:rPr lang="ro-RO" sz="2400" dirty="0" smtClean="0">
                <a:solidFill>
                  <a:schemeClr val="accent1">
                    <a:lumMod val="50000"/>
                  </a:schemeClr>
                </a:solidFill>
                <a:latin typeface="GillSans"/>
              </a:rPr>
              <a:t>d</a:t>
            </a:r>
            <a:r>
              <a:rPr lang="en-GB" sz="2400" dirty="0" smtClean="0">
                <a:solidFill>
                  <a:schemeClr val="accent1">
                    <a:lumMod val="50000"/>
                  </a:schemeClr>
                </a:solidFill>
                <a:latin typeface="GillSans"/>
              </a:rPr>
              <a:t>arts</a:t>
            </a:r>
            <a:r>
              <a:rPr lang="en-GB" sz="2400" dirty="0" smtClean="0">
                <a:solidFill>
                  <a:schemeClr val="accent1">
                    <a:lumMod val="50000"/>
                  </a:schemeClr>
                </a:solidFill>
                <a:latin typeface="GillSans"/>
              </a:rPr>
              <a:t>, </a:t>
            </a:r>
            <a:r>
              <a:rPr lang="ro-RO" sz="2400" dirty="0" smtClean="0">
                <a:solidFill>
                  <a:schemeClr val="accent1">
                    <a:lumMod val="50000"/>
                  </a:schemeClr>
                </a:solidFill>
                <a:latin typeface="GillSans"/>
              </a:rPr>
              <a:t>g</a:t>
            </a:r>
            <a:r>
              <a:rPr lang="en-GB" sz="2400" dirty="0" err="1" smtClean="0">
                <a:solidFill>
                  <a:schemeClr val="accent1">
                    <a:lumMod val="50000"/>
                  </a:schemeClr>
                </a:solidFill>
                <a:latin typeface="GillSans"/>
              </a:rPr>
              <a:t>olf</a:t>
            </a:r>
            <a:r>
              <a:rPr lang="en-GB" sz="2400" dirty="0" smtClean="0">
                <a:solidFill>
                  <a:schemeClr val="accent1">
                    <a:lumMod val="50000"/>
                  </a:schemeClr>
                </a:solidFill>
                <a:latin typeface="GillSans"/>
              </a:rPr>
              <a:t>, </a:t>
            </a:r>
            <a:r>
              <a:rPr lang="ro-RO" sz="2400" dirty="0">
                <a:solidFill>
                  <a:schemeClr val="accent1">
                    <a:lumMod val="50000"/>
                  </a:schemeClr>
                </a:solidFill>
                <a:latin typeface="GillSans"/>
              </a:rPr>
              <a:t>t</a:t>
            </a:r>
            <a:r>
              <a:rPr lang="ro-RO" sz="2400" dirty="0" smtClean="0">
                <a:solidFill>
                  <a:schemeClr val="accent1">
                    <a:lumMod val="50000"/>
                  </a:schemeClr>
                </a:solidFill>
                <a:latin typeface="GillSans"/>
              </a:rPr>
              <a:t>ir</a:t>
            </a:r>
            <a:r>
              <a:rPr lang="en-GB" sz="2400" dirty="0" smtClean="0">
                <a:solidFill>
                  <a:schemeClr val="accent1">
                    <a:lumMod val="50000"/>
                  </a:schemeClr>
                </a:solidFill>
                <a:latin typeface="GillSans"/>
              </a:rPr>
              <a:t>, </a:t>
            </a:r>
            <a:r>
              <a:rPr lang="ro-RO" sz="2400" dirty="0" smtClean="0">
                <a:solidFill>
                  <a:schemeClr val="accent1">
                    <a:lumMod val="50000"/>
                  </a:schemeClr>
                </a:solidFill>
                <a:latin typeface="GillSans"/>
              </a:rPr>
              <a:t>s</a:t>
            </a:r>
            <a:r>
              <a:rPr lang="en-GB" sz="2400" dirty="0" err="1" smtClean="0">
                <a:solidFill>
                  <a:schemeClr val="accent1">
                    <a:lumMod val="50000"/>
                  </a:schemeClr>
                </a:solidFill>
                <a:latin typeface="GillSans"/>
              </a:rPr>
              <a:t>ki</a:t>
            </a:r>
            <a:r>
              <a:rPr lang="en-GB" sz="2400" dirty="0" smtClean="0">
                <a:solidFill>
                  <a:schemeClr val="accent1">
                    <a:lumMod val="50000"/>
                  </a:schemeClr>
                </a:solidFill>
                <a:latin typeface="GillSans"/>
              </a:rPr>
              <a:t>/</a:t>
            </a:r>
            <a:r>
              <a:rPr lang="ro-RO" sz="2400" dirty="0" smtClean="0">
                <a:solidFill>
                  <a:schemeClr val="accent1">
                    <a:lumMod val="50000"/>
                  </a:schemeClr>
                </a:solidFill>
                <a:latin typeface="GillSans"/>
              </a:rPr>
              <a:t>s</a:t>
            </a:r>
            <a:r>
              <a:rPr lang="en-GB" sz="2400" dirty="0" err="1" smtClean="0">
                <a:solidFill>
                  <a:schemeClr val="accent1">
                    <a:lumMod val="50000"/>
                  </a:schemeClr>
                </a:solidFill>
                <a:latin typeface="GillSans"/>
              </a:rPr>
              <a:t>nowboard</a:t>
            </a:r>
            <a:r>
              <a:rPr lang="en-GB" sz="2400" dirty="0" smtClean="0">
                <a:solidFill>
                  <a:schemeClr val="accent1">
                    <a:lumMod val="50000"/>
                  </a:schemeClr>
                </a:solidFill>
                <a:latin typeface="GillSans"/>
              </a:rPr>
              <a:t>, </a:t>
            </a:r>
            <a:r>
              <a:rPr lang="ro-RO" sz="2400" dirty="0" smtClean="0">
                <a:solidFill>
                  <a:schemeClr val="accent1">
                    <a:lumMod val="50000"/>
                  </a:schemeClr>
                </a:solidFill>
                <a:latin typeface="GillSans"/>
              </a:rPr>
              <a:t>sporturi subacvatice</a:t>
            </a:r>
            <a:r>
              <a:rPr lang="en-GB" sz="2400" dirty="0" smtClean="0">
                <a:solidFill>
                  <a:schemeClr val="accent1">
                    <a:lumMod val="50000"/>
                  </a:schemeClr>
                </a:solidFill>
                <a:latin typeface="GillSans"/>
              </a:rPr>
              <a:t>)</a:t>
            </a:r>
            <a:endParaRPr lang="el-GR" sz="2400" dirty="0" smtClean="0">
              <a:solidFill>
                <a:schemeClr val="accent1">
                  <a:lumMod val="50000"/>
                </a:schemeClr>
              </a:solidFill>
            </a:endParaRPr>
          </a:p>
          <a:p>
            <a:r>
              <a:rPr lang="ro-RO" sz="2400" dirty="0" smtClean="0">
                <a:solidFill>
                  <a:schemeClr val="accent1">
                    <a:lumMod val="50000"/>
                  </a:schemeClr>
                </a:solidFill>
                <a:latin typeface="GillSans"/>
              </a:rPr>
              <a:t>Textul oficial al Listei Interzise va fi menținut de </a:t>
            </a:r>
            <a:r>
              <a:rPr lang="en-GB" sz="2400" dirty="0" smtClean="0">
                <a:solidFill>
                  <a:schemeClr val="accent1">
                    <a:lumMod val="50000"/>
                  </a:schemeClr>
                </a:solidFill>
                <a:latin typeface="GillSans"/>
              </a:rPr>
              <a:t> </a:t>
            </a:r>
            <a:r>
              <a:rPr lang="en-GB" sz="2400" dirty="0" smtClean="0">
                <a:solidFill>
                  <a:schemeClr val="accent1">
                    <a:lumMod val="50000"/>
                  </a:schemeClr>
                </a:solidFill>
                <a:latin typeface="GillSans"/>
              </a:rPr>
              <a:t>WADA </a:t>
            </a:r>
            <a:r>
              <a:rPr lang="ro-RO" sz="2400" dirty="0">
                <a:solidFill>
                  <a:schemeClr val="accent1">
                    <a:lumMod val="50000"/>
                  </a:schemeClr>
                </a:solidFill>
                <a:latin typeface="GillSans"/>
              </a:rPr>
              <a:t>ș</a:t>
            </a:r>
            <a:r>
              <a:rPr lang="ro-RO" sz="2400" dirty="0" smtClean="0">
                <a:solidFill>
                  <a:schemeClr val="accent1">
                    <a:lumMod val="50000"/>
                  </a:schemeClr>
                </a:solidFill>
                <a:latin typeface="GillSans"/>
              </a:rPr>
              <a:t>i va fi publicat în limbile engleză și franceză</a:t>
            </a:r>
            <a:r>
              <a:rPr lang="en-GB" sz="2400" dirty="0" smtClean="0">
                <a:solidFill>
                  <a:schemeClr val="accent1">
                    <a:lumMod val="50000"/>
                  </a:schemeClr>
                </a:solidFill>
                <a:latin typeface="GillSans"/>
              </a:rPr>
              <a:t>. </a:t>
            </a:r>
            <a:r>
              <a:rPr lang="ro-RO" sz="2400" dirty="0">
                <a:solidFill>
                  <a:schemeClr val="accent1">
                    <a:lumMod val="50000"/>
                  </a:schemeClr>
                </a:solidFill>
                <a:latin typeface="GillSans"/>
              </a:rPr>
              <a:t>Î</a:t>
            </a:r>
            <a:r>
              <a:rPr lang="en-GB" sz="2400" dirty="0" smtClean="0">
                <a:solidFill>
                  <a:schemeClr val="accent1">
                    <a:lumMod val="50000"/>
                  </a:schemeClr>
                </a:solidFill>
                <a:latin typeface="GillSans"/>
              </a:rPr>
              <a:t>n </a:t>
            </a:r>
            <a:r>
              <a:rPr lang="ro-RO" sz="2400" dirty="0" smtClean="0">
                <a:solidFill>
                  <a:schemeClr val="accent1">
                    <a:lumMod val="50000"/>
                  </a:schemeClr>
                </a:solidFill>
                <a:latin typeface="GillSans"/>
              </a:rPr>
              <a:t>eventualitatea unui conflict între cele 2 versiuni, se va lua în considerare versiunea în limba engleză</a:t>
            </a:r>
            <a:r>
              <a:rPr lang="en-GB" sz="2400" dirty="0" smtClean="0">
                <a:solidFill>
                  <a:schemeClr val="accent1">
                    <a:lumMod val="50000"/>
                  </a:schemeClr>
                </a:solidFill>
                <a:latin typeface="GillSans"/>
              </a:rPr>
              <a:t>.</a:t>
            </a:r>
            <a:endParaRPr lang="en-GB" sz="2400" dirty="0" smtClean="0">
              <a:solidFill>
                <a:schemeClr val="accent1">
                  <a:lumMod val="50000"/>
                </a:schemeClr>
              </a:solidFill>
              <a:latin typeface="GillSans"/>
            </a:endParaRPr>
          </a:p>
          <a:p>
            <a:r>
              <a:rPr lang="en-GB" sz="2400" u="sng" dirty="0" smtClean="0">
                <a:solidFill>
                  <a:schemeClr val="accent1">
                    <a:lumMod val="50000"/>
                  </a:schemeClr>
                </a:solidFill>
                <a:latin typeface="GillSans"/>
                <a:hlinkClick r:id="rId2"/>
              </a:rPr>
              <a:t>https://www.wada-ama.org/sites/default/files/prohibited_list_2018_en.pdf</a:t>
            </a:r>
            <a:r>
              <a:rPr lang="en-GB" sz="2400" dirty="0" smtClean="0">
                <a:solidFill>
                  <a:schemeClr val="accent1">
                    <a:lumMod val="50000"/>
                  </a:schemeClr>
                </a:solidFill>
                <a:latin typeface="GillSans"/>
              </a:rPr>
              <a:t> </a:t>
            </a:r>
            <a:endParaRPr lang="el-GR" sz="2400" dirty="0" smtClean="0">
              <a:solidFill>
                <a:schemeClr val="accent1">
                  <a:lumMod val="50000"/>
                </a:schemeClr>
              </a:solidFill>
            </a:endParaRPr>
          </a:p>
          <a:p>
            <a:endParaRPr lang="en-GB" sz="2000" b="1" dirty="0" smtClean="0">
              <a:solidFill>
                <a:schemeClr val="accent1">
                  <a:lumMod val="50000"/>
                </a:schemeClr>
              </a:solidFill>
              <a:latin typeface="GillSans"/>
            </a:endParaRPr>
          </a:p>
        </p:txBody>
      </p:sp>
      <p:pic>
        <p:nvPicPr>
          <p:cNvPr id="5" name="Picture 4">
            <a:extLst>
              <a:ext uri="{FF2B5EF4-FFF2-40B4-BE49-F238E27FC236}">
                <a16:creationId xmlns:a16="http://schemas.microsoft.com/office/drawing/2014/main" xmlns=""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spTree>
    <p:extLst>
      <p:ext uri="{BB962C8B-B14F-4D97-AF65-F5344CB8AC3E}">
        <p14:creationId xmlns:p14="http://schemas.microsoft.com/office/powerpoint/2010/main" val="2936686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TextBox"/>
          <p:cNvSpPr txBox="1"/>
          <p:nvPr/>
        </p:nvSpPr>
        <p:spPr>
          <a:xfrm>
            <a:off x="561214" y="2026763"/>
            <a:ext cx="11077904" cy="954107"/>
          </a:xfrm>
          <a:prstGeom prst="rect">
            <a:avLst/>
          </a:prstGeom>
          <a:noFill/>
        </p:spPr>
        <p:txBody>
          <a:bodyPr wrap="square" rtlCol="0">
            <a:spAutoFit/>
          </a:bodyPr>
          <a:lstStyle/>
          <a:p>
            <a:r>
              <a:rPr lang="ro-RO" sz="2800" b="1" dirty="0" smtClean="0">
                <a:solidFill>
                  <a:schemeClr val="accent1">
                    <a:lumMod val="50000"/>
                  </a:schemeClr>
                </a:solidFill>
                <a:latin typeface="GillSans"/>
              </a:rPr>
              <a:t>Activitate</a:t>
            </a:r>
            <a:r>
              <a:rPr lang="en-GB" sz="2800" b="1" dirty="0" smtClean="0">
                <a:solidFill>
                  <a:schemeClr val="accent1">
                    <a:lumMod val="50000"/>
                  </a:schemeClr>
                </a:solidFill>
                <a:latin typeface="GillSans"/>
              </a:rPr>
              <a:t> </a:t>
            </a:r>
            <a:r>
              <a:rPr lang="en-GB" sz="2800" b="1" dirty="0" smtClean="0">
                <a:solidFill>
                  <a:schemeClr val="accent1">
                    <a:lumMod val="50000"/>
                  </a:schemeClr>
                </a:solidFill>
                <a:latin typeface="GillSans"/>
              </a:rPr>
              <a:t>3: </a:t>
            </a:r>
            <a:r>
              <a:rPr lang="ro-RO" sz="2800" dirty="0">
                <a:solidFill>
                  <a:schemeClr val="accent1">
                    <a:lumMod val="50000"/>
                  </a:schemeClr>
                </a:solidFill>
                <a:latin typeface="GillSans"/>
              </a:rPr>
              <a:t>A</a:t>
            </a:r>
            <a:r>
              <a:rPr lang="ro-RO" sz="2800" dirty="0" smtClean="0">
                <a:solidFill>
                  <a:schemeClr val="accent1">
                    <a:lumMod val="50000"/>
                  </a:schemeClr>
                </a:solidFill>
                <a:latin typeface="GillSans"/>
              </a:rPr>
              <a:t>nalizați următoarele informații și discutați prevalența dopajului și motivele pentru care sportivii se dopează</a:t>
            </a:r>
            <a:endParaRPr lang="en-GB" sz="2000" dirty="0" smtClean="0">
              <a:solidFill>
                <a:schemeClr val="accent1">
                  <a:lumMod val="50000"/>
                </a:schemeClr>
              </a:solidFill>
              <a:latin typeface="GillSans"/>
            </a:endParaRPr>
          </a:p>
        </p:txBody>
      </p:sp>
      <p:pic>
        <p:nvPicPr>
          <p:cNvPr id="3" name="Picture 15" descr="Imagini pentru Health consequences of dopin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214" y="2980870"/>
            <a:ext cx="5075407" cy="3846786"/>
          </a:xfrm>
          <a:prstGeom prst="rect">
            <a:avLst/>
          </a:prstGeom>
          <a:noFill/>
          <a:ln>
            <a:noFill/>
          </a:ln>
        </p:spPr>
      </p:pic>
      <p:pic>
        <p:nvPicPr>
          <p:cNvPr id="4" name="Picture 4">
            <a:extLst>
              <a:ext uri="{FF2B5EF4-FFF2-40B4-BE49-F238E27FC236}">
                <a16:creationId xmlns:a16="http://schemas.microsoft.com/office/drawing/2014/main" xmlns="" id="{97ED2394-3BE5-46F6-A46E-64D34B3BFE5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11181" y="121319"/>
            <a:ext cx="2147515" cy="1905444"/>
          </a:xfrm>
          <a:prstGeom prst="rect">
            <a:avLst/>
          </a:prstGeom>
        </p:spPr>
      </p:pic>
      <p:pic>
        <p:nvPicPr>
          <p:cNvPr id="5" name="Picture 13" descr="sportsenhancement_products">
            <a:hlinkClick r:id="rId5"/>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64923" y="2980870"/>
            <a:ext cx="6027683" cy="3815255"/>
          </a:xfrm>
          <a:prstGeom prst="rect">
            <a:avLst/>
          </a:prstGeom>
          <a:noFill/>
          <a:ln>
            <a:noFill/>
          </a:ln>
        </p:spPr>
      </p:pic>
    </p:spTree>
    <p:extLst>
      <p:ext uri="{BB962C8B-B14F-4D97-AF65-F5344CB8AC3E}">
        <p14:creationId xmlns:p14="http://schemas.microsoft.com/office/powerpoint/2010/main" val="23322240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TextBox"/>
          <p:cNvSpPr txBox="1"/>
          <p:nvPr/>
        </p:nvSpPr>
        <p:spPr>
          <a:xfrm>
            <a:off x="0" y="3098042"/>
            <a:ext cx="4121624" cy="2554545"/>
          </a:xfrm>
          <a:prstGeom prst="rect">
            <a:avLst/>
          </a:prstGeom>
          <a:noFill/>
        </p:spPr>
        <p:txBody>
          <a:bodyPr wrap="square" rtlCol="0">
            <a:spAutoFit/>
          </a:bodyPr>
          <a:lstStyle/>
          <a:p>
            <a:r>
              <a:rPr lang="ro-RO" sz="2800" b="1" dirty="0" smtClean="0">
                <a:solidFill>
                  <a:schemeClr val="accent1">
                    <a:lumMod val="50000"/>
                  </a:schemeClr>
                </a:solidFill>
                <a:latin typeface="GillSans"/>
              </a:rPr>
              <a:t>Activitate</a:t>
            </a:r>
            <a:r>
              <a:rPr lang="en-GB" sz="2800" b="1" dirty="0" smtClean="0">
                <a:solidFill>
                  <a:schemeClr val="accent1">
                    <a:lumMod val="50000"/>
                  </a:schemeClr>
                </a:solidFill>
                <a:latin typeface="GillSans"/>
              </a:rPr>
              <a:t> </a:t>
            </a:r>
            <a:r>
              <a:rPr lang="en-GB" sz="2800" b="1" dirty="0" smtClean="0">
                <a:solidFill>
                  <a:schemeClr val="accent1">
                    <a:lumMod val="50000"/>
                  </a:schemeClr>
                </a:solidFill>
                <a:latin typeface="GillSans"/>
              </a:rPr>
              <a:t>4: </a:t>
            </a:r>
            <a:r>
              <a:rPr lang="ro-RO" sz="2800" dirty="0" smtClean="0">
                <a:solidFill>
                  <a:schemeClr val="accent1">
                    <a:lumMod val="50000"/>
                  </a:schemeClr>
                </a:solidFill>
                <a:latin typeface="GillSans"/>
              </a:rPr>
              <a:t>Analizați următorul tabel și discutați consecințele dopajului asupra sănătății</a:t>
            </a:r>
            <a:endParaRPr lang="en-GB" sz="2800" dirty="0" smtClean="0">
              <a:solidFill>
                <a:schemeClr val="accent1">
                  <a:lumMod val="50000"/>
                </a:schemeClr>
              </a:solidFill>
              <a:latin typeface="GillSans"/>
            </a:endParaRPr>
          </a:p>
          <a:p>
            <a:endParaRPr lang="en-GB" sz="2000" b="1" dirty="0" smtClean="0">
              <a:solidFill>
                <a:schemeClr val="accent1">
                  <a:lumMod val="50000"/>
                </a:schemeClr>
              </a:solidFill>
              <a:latin typeface="GillSans"/>
            </a:endParaRPr>
          </a:p>
        </p:txBody>
      </p:sp>
      <p:pic>
        <p:nvPicPr>
          <p:cNvPr id="4" name="Picture 16" descr="https://cdn.shopify.com/s/files/1/2471/0184/t/2/assets/E7118582898ebookMain.png?14532179154193679562%2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7158" y="1760561"/>
            <a:ext cx="7974842" cy="5097439"/>
          </a:xfrm>
          <a:prstGeom prst="rect">
            <a:avLst/>
          </a:prstGeom>
          <a:noFill/>
          <a:ln>
            <a:noFill/>
          </a:ln>
        </p:spPr>
      </p:pic>
      <p:pic>
        <p:nvPicPr>
          <p:cNvPr id="5" name="Picture 4">
            <a:extLst>
              <a:ext uri="{FF2B5EF4-FFF2-40B4-BE49-F238E27FC236}">
                <a16:creationId xmlns:a16="http://schemas.microsoft.com/office/drawing/2014/main" xmlns=""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35691" y="-278642"/>
            <a:ext cx="2347913" cy="2083253"/>
          </a:xfrm>
          <a:prstGeom prst="rect">
            <a:avLst/>
          </a:prstGeom>
        </p:spPr>
      </p:pic>
    </p:spTree>
    <p:extLst>
      <p:ext uri="{BB962C8B-B14F-4D97-AF65-F5344CB8AC3E}">
        <p14:creationId xmlns:p14="http://schemas.microsoft.com/office/powerpoint/2010/main" val="2332224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TextBox"/>
          <p:cNvSpPr txBox="1"/>
          <p:nvPr/>
        </p:nvSpPr>
        <p:spPr>
          <a:xfrm>
            <a:off x="891891" y="2033517"/>
            <a:ext cx="10580915" cy="954107"/>
          </a:xfrm>
          <a:prstGeom prst="rect">
            <a:avLst/>
          </a:prstGeom>
          <a:noFill/>
        </p:spPr>
        <p:txBody>
          <a:bodyPr wrap="square" rtlCol="0">
            <a:spAutoFit/>
          </a:bodyPr>
          <a:lstStyle/>
          <a:p>
            <a:r>
              <a:rPr lang="ro-RO" sz="2800" b="1" dirty="0" smtClean="0">
                <a:solidFill>
                  <a:schemeClr val="accent1">
                    <a:lumMod val="50000"/>
                  </a:schemeClr>
                </a:solidFill>
                <a:latin typeface="GillSans"/>
              </a:rPr>
              <a:t>Activitate 5</a:t>
            </a:r>
            <a:r>
              <a:rPr lang="en-GB" sz="2800" b="1" dirty="0" smtClean="0">
                <a:solidFill>
                  <a:schemeClr val="accent1">
                    <a:lumMod val="50000"/>
                  </a:schemeClr>
                </a:solidFill>
                <a:latin typeface="GillSans"/>
              </a:rPr>
              <a:t>: </a:t>
            </a:r>
            <a:r>
              <a:rPr lang="en-GB" sz="2800" dirty="0" smtClean="0">
                <a:solidFill>
                  <a:schemeClr val="accent1">
                    <a:lumMod val="50000"/>
                  </a:schemeClr>
                </a:solidFill>
                <a:latin typeface="GillSans"/>
              </a:rPr>
              <a:t>‘‘</a:t>
            </a:r>
            <a:r>
              <a:rPr lang="ro-RO" sz="2800" dirty="0" smtClean="0">
                <a:solidFill>
                  <a:schemeClr val="accent1">
                    <a:lumMod val="50000"/>
                  </a:schemeClr>
                </a:solidFill>
                <a:latin typeface="GillSans"/>
              </a:rPr>
              <a:t>De ce să nu te dopezi</a:t>
            </a:r>
            <a:r>
              <a:rPr lang="en-GB" sz="2800" dirty="0" smtClean="0">
                <a:solidFill>
                  <a:schemeClr val="accent1">
                    <a:lumMod val="50000"/>
                  </a:schemeClr>
                </a:solidFill>
                <a:latin typeface="GillSans"/>
              </a:rPr>
              <a:t>?” </a:t>
            </a:r>
            <a:r>
              <a:rPr lang="ro-RO" sz="2800" dirty="0" smtClean="0">
                <a:solidFill>
                  <a:schemeClr val="accent1">
                    <a:lumMod val="50000"/>
                  </a:schemeClr>
                </a:solidFill>
                <a:latin typeface="GillSans"/>
              </a:rPr>
              <a:t>Discutați probleme etice sau de altă natură legate de dopaj</a:t>
            </a:r>
            <a:endParaRPr lang="en-GB" sz="2000" dirty="0" smtClean="0">
              <a:solidFill>
                <a:schemeClr val="accent1">
                  <a:lumMod val="50000"/>
                </a:schemeClr>
              </a:solidFill>
              <a:latin typeface="GillSans"/>
            </a:endParaRPr>
          </a:p>
        </p:txBody>
      </p:sp>
      <p:sp>
        <p:nvSpPr>
          <p:cNvPr id="5" name="4 - TextBox"/>
          <p:cNvSpPr txBox="1"/>
          <p:nvPr/>
        </p:nvSpPr>
        <p:spPr>
          <a:xfrm>
            <a:off x="600658" y="3163458"/>
            <a:ext cx="10959152" cy="2862322"/>
          </a:xfrm>
          <a:prstGeom prst="rect">
            <a:avLst/>
          </a:prstGeom>
          <a:noFill/>
        </p:spPr>
        <p:txBody>
          <a:bodyPr wrap="square" rtlCol="0">
            <a:spAutoFit/>
          </a:bodyPr>
          <a:lstStyle/>
          <a:p>
            <a:pPr marL="457200" indent="-457200">
              <a:buFont typeface="+mj-lt"/>
              <a:buAutoNum type="arabicPeriod"/>
            </a:pPr>
            <a:r>
              <a:rPr lang="ro-RO" sz="2000" dirty="0" smtClean="0">
                <a:solidFill>
                  <a:schemeClr val="accent1">
                    <a:lumMod val="50000"/>
                  </a:schemeClr>
                </a:solidFill>
                <a:latin typeface="GillSans"/>
              </a:rPr>
              <a:t>Dopajul este înșelătorie și nu </a:t>
            </a:r>
            <a:r>
              <a:rPr lang="en-GB" sz="2000" dirty="0" smtClean="0">
                <a:solidFill>
                  <a:schemeClr val="accent1">
                    <a:lumMod val="50000"/>
                  </a:schemeClr>
                </a:solidFill>
                <a:latin typeface="GillSans"/>
              </a:rPr>
              <a:t>‘‘</a:t>
            </a:r>
            <a:r>
              <a:rPr lang="en-GB" sz="2000" dirty="0" smtClean="0">
                <a:solidFill>
                  <a:schemeClr val="accent1">
                    <a:lumMod val="50000"/>
                  </a:schemeClr>
                </a:solidFill>
                <a:latin typeface="GillSans"/>
              </a:rPr>
              <a:t>fair play”.</a:t>
            </a:r>
            <a:endParaRPr lang="el-GR" sz="2000" dirty="0" smtClean="0">
              <a:solidFill>
                <a:schemeClr val="accent1">
                  <a:lumMod val="50000"/>
                </a:schemeClr>
              </a:solidFill>
            </a:endParaRPr>
          </a:p>
          <a:p>
            <a:pPr marL="457200" indent="-457200">
              <a:buFont typeface="+mj-lt"/>
              <a:buAutoNum type="arabicPeriod"/>
            </a:pPr>
            <a:r>
              <a:rPr lang="ro-RO" sz="2000" dirty="0" smtClean="0">
                <a:solidFill>
                  <a:schemeClr val="accent1">
                    <a:lumMod val="50000"/>
                  </a:schemeClr>
                </a:solidFill>
                <a:latin typeface="GillSans"/>
              </a:rPr>
              <a:t>Dopajul prezintă riscuri medicale</a:t>
            </a:r>
            <a:r>
              <a:rPr lang="en-GB" sz="2000" dirty="0" smtClean="0">
                <a:solidFill>
                  <a:schemeClr val="accent1">
                    <a:lumMod val="50000"/>
                  </a:schemeClr>
                </a:solidFill>
                <a:latin typeface="GillSans"/>
              </a:rPr>
              <a:t>.</a:t>
            </a:r>
            <a:endParaRPr lang="el-GR" sz="2000" dirty="0" smtClean="0">
              <a:solidFill>
                <a:schemeClr val="accent1">
                  <a:lumMod val="50000"/>
                </a:schemeClr>
              </a:solidFill>
            </a:endParaRPr>
          </a:p>
          <a:p>
            <a:pPr marL="457200" indent="-457200">
              <a:buFont typeface="+mj-lt"/>
              <a:buAutoNum type="arabicPeriod"/>
            </a:pPr>
            <a:r>
              <a:rPr lang="vi-VN" sz="2000" dirty="0" smtClean="0">
                <a:solidFill>
                  <a:schemeClr val="accent1">
                    <a:lumMod val="50000"/>
                  </a:schemeClr>
                </a:solidFill>
                <a:latin typeface="GillSans"/>
              </a:rPr>
              <a:t>Dop</a:t>
            </a:r>
            <a:r>
              <a:rPr lang="ro-RO" sz="2000" dirty="0" smtClean="0">
                <a:solidFill>
                  <a:schemeClr val="accent1">
                    <a:lumMod val="50000"/>
                  </a:schemeClr>
                </a:solidFill>
                <a:latin typeface="GillSans"/>
              </a:rPr>
              <a:t>ajul </a:t>
            </a:r>
            <a:r>
              <a:rPr lang="vi-VN" sz="2000" dirty="0" smtClean="0">
                <a:solidFill>
                  <a:schemeClr val="accent1">
                    <a:lumMod val="50000"/>
                  </a:schemeClr>
                </a:solidFill>
                <a:latin typeface="GillSans"/>
              </a:rPr>
              <a:t>a </a:t>
            </a:r>
            <a:r>
              <a:rPr lang="vi-VN" sz="2000" dirty="0">
                <a:solidFill>
                  <a:schemeClr val="accent1">
                    <a:lumMod val="50000"/>
                  </a:schemeClr>
                </a:solidFill>
                <a:latin typeface="GillSans"/>
              </a:rPr>
              <a:t>adus avocați în lumea sportului, ceea ce înseamnă că un </a:t>
            </a:r>
            <a:r>
              <a:rPr lang="vi-VN" sz="2000" dirty="0" smtClean="0">
                <a:solidFill>
                  <a:schemeClr val="accent1">
                    <a:lumMod val="50000"/>
                  </a:schemeClr>
                </a:solidFill>
                <a:latin typeface="GillSans"/>
              </a:rPr>
              <a:t>sportiv </a:t>
            </a:r>
            <a:r>
              <a:rPr lang="vi-VN" sz="2000" dirty="0">
                <a:solidFill>
                  <a:schemeClr val="accent1">
                    <a:lumMod val="50000"/>
                  </a:schemeClr>
                </a:solidFill>
                <a:latin typeface="GillSans"/>
              </a:rPr>
              <a:t>acuzat de dopaj adesea caută asistență juridică pentru a găsi o modalitate de a evita să fie interzis, </a:t>
            </a:r>
            <a:r>
              <a:rPr lang="ro-RO" sz="2000" dirty="0" smtClean="0">
                <a:solidFill>
                  <a:schemeClr val="accent1">
                    <a:lumMod val="50000"/>
                  </a:schemeClr>
                </a:solidFill>
                <a:latin typeface="GillSans"/>
              </a:rPr>
              <a:t>urmarea fiind</a:t>
            </a:r>
            <a:r>
              <a:rPr lang="vi-VN" sz="2000" dirty="0" smtClean="0">
                <a:solidFill>
                  <a:schemeClr val="accent1">
                    <a:lumMod val="50000"/>
                  </a:schemeClr>
                </a:solidFill>
                <a:latin typeface="GillSans"/>
              </a:rPr>
              <a:t> </a:t>
            </a:r>
            <a:r>
              <a:rPr lang="vi-VN" sz="2000" dirty="0">
                <a:solidFill>
                  <a:schemeClr val="accent1">
                    <a:lumMod val="50000"/>
                  </a:schemeClr>
                </a:solidFill>
                <a:latin typeface="GillSans"/>
              </a:rPr>
              <a:t>pierdere </a:t>
            </a:r>
            <a:r>
              <a:rPr lang="ro-RO" sz="2000" dirty="0" smtClean="0">
                <a:solidFill>
                  <a:schemeClr val="accent1">
                    <a:lumMod val="50000"/>
                  </a:schemeClr>
                </a:solidFill>
                <a:latin typeface="GillSans"/>
              </a:rPr>
              <a:t>onoarei</a:t>
            </a:r>
            <a:r>
              <a:rPr lang="vi-VN" sz="2000" dirty="0" smtClean="0">
                <a:solidFill>
                  <a:schemeClr val="accent1">
                    <a:lumMod val="50000"/>
                  </a:schemeClr>
                </a:solidFill>
                <a:latin typeface="GillSans"/>
              </a:rPr>
              <a:t>, locul</a:t>
            </a:r>
            <a:r>
              <a:rPr lang="ro-RO" sz="2000" dirty="0" smtClean="0">
                <a:solidFill>
                  <a:schemeClr val="accent1">
                    <a:lumMod val="50000"/>
                  </a:schemeClr>
                </a:solidFill>
                <a:latin typeface="GillSans"/>
              </a:rPr>
              <a:t>ui</a:t>
            </a:r>
            <a:r>
              <a:rPr lang="vi-VN" sz="2000" dirty="0" smtClean="0">
                <a:solidFill>
                  <a:schemeClr val="accent1">
                    <a:lumMod val="50000"/>
                  </a:schemeClr>
                </a:solidFill>
                <a:latin typeface="GillSans"/>
              </a:rPr>
              <a:t> </a:t>
            </a:r>
            <a:r>
              <a:rPr lang="vi-VN" sz="2000" dirty="0">
                <a:solidFill>
                  <a:schemeClr val="accent1">
                    <a:lumMod val="50000"/>
                  </a:schemeClr>
                </a:solidFill>
                <a:latin typeface="GillSans"/>
              </a:rPr>
              <a:t>de muncă (dacă este profesionist) și </a:t>
            </a:r>
            <a:r>
              <a:rPr lang="ro-RO" sz="2000" dirty="0" smtClean="0">
                <a:solidFill>
                  <a:schemeClr val="accent1">
                    <a:lumMod val="50000"/>
                  </a:schemeClr>
                </a:solidFill>
                <a:latin typeface="GillSans"/>
              </a:rPr>
              <a:t>a </a:t>
            </a:r>
            <a:r>
              <a:rPr lang="vi-VN" sz="2000" dirty="0" smtClean="0">
                <a:solidFill>
                  <a:schemeClr val="accent1">
                    <a:lumMod val="50000"/>
                  </a:schemeClr>
                </a:solidFill>
                <a:latin typeface="GillSans"/>
              </a:rPr>
              <a:t>bani</a:t>
            </a:r>
            <a:r>
              <a:rPr lang="ro-RO" sz="2000" dirty="0" smtClean="0">
                <a:solidFill>
                  <a:schemeClr val="accent1">
                    <a:lumMod val="50000"/>
                  </a:schemeClr>
                </a:solidFill>
                <a:latin typeface="GillSans"/>
              </a:rPr>
              <a:t>lor</a:t>
            </a:r>
            <a:r>
              <a:rPr lang="en-GB" sz="2000" dirty="0" smtClean="0">
                <a:solidFill>
                  <a:schemeClr val="accent1">
                    <a:lumMod val="50000"/>
                  </a:schemeClr>
                </a:solidFill>
                <a:latin typeface="GillSans"/>
              </a:rPr>
              <a:t>. </a:t>
            </a:r>
            <a:r>
              <a:rPr lang="vi-VN" sz="2000" dirty="0">
                <a:solidFill>
                  <a:schemeClr val="accent1">
                    <a:lumMod val="50000"/>
                  </a:schemeClr>
                </a:solidFill>
                <a:latin typeface="GillSans"/>
              </a:rPr>
              <a:t>Prin urmare, un </a:t>
            </a:r>
            <a:r>
              <a:rPr lang="ro-RO" sz="2000" dirty="0" smtClean="0">
                <a:solidFill>
                  <a:schemeClr val="accent1">
                    <a:lumMod val="50000"/>
                  </a:schemeClr>
                </a:solidFill>
                <a:latin typeface="GillSans"/>
              </a:rPr>
              <a:t>sportiv</a:t>
            </a:r>
            <a:r>
              <a:rPr lang="vi-VN" sz="2000" dirty="0" smtClean="0">
                <a:solidFill>
                  <a:schemeClr val="accent1">
                    <a:lumMod val="50000"/>
                  </a:schemeClr>
                </a:solidFill>
                <a:latin typeface="GillSans"/>
              </a:rPr>
              <a:t> </a:t>
            </a:r>
            <a:r>
              <a:rPr lang="vi-VN" sz="2000" dirty="0">
                <a:solidFill>
                  <a:schemeClr val="accent1">
                    <a:lumMod val="50000"/>
                  </a:schemeClr>
                </a:solidFill>
                <a:latin typeface="GillSans"/>
              </a:rPr>
              <a:t>nevinovat acuzat de dopaj ar putea avea nevoie de un consilier juridic pentru a </a:t>
            </a:r>
            <a:r>
              <a:rPr lang="vi-VN" sz="2000" dirty="0" smtClean="0">
                <a:solidFill>
                  <a:schemeClr val="accent1">
                    <a:lumMod val="50000"/>
                  </a:schemeClr>
                </a:solidFill>
                <a:latin typeface="GillSans"/>
              </a:rPr>
              <a:t>dovedi </a:t>
            </a:r>
            <a:r>
              <a:rPr lang="vi-VN" sz="2000" dirty="0">
                <a:solidFill>
                  <a:schemeClr val="accent1">
                    <a:lumMod val="50000"/>
                  </a:schemeClr>
                </a:solidFill>
                <a:latin typeface="GillSans"/>
              </a:rPr>
              <a:t>nevinovăția sa. În cele din urmă, deținerea și utilizarea </a:t>
            </a:r>
            <a:r>
              <a:rPr lang="ro-RO" sz="2000" dirty="0" smtClean="0">
                <a:solidFill>
                  <a:schemeClr val="accent1">
                    <a:lumMod val="50000"/>
                  </a:schemeClr>
                </a:solidFill>
                <a:latin typeface="GillSans"/>
              </a:rPr>
              <a:t>produselor</a:t>
            </a:r>
            <a:r>
              <a:rPr lang="vi-VN" sz="2000" dirty="0" smtClean="0">
                <a:solidFill>
                  <a:schemeClr val="accent1">
                    <a:lumMod val="50000"/>
                  </a:schemeClr>
                </a:solidFill>
                <a:latin typeface="GillSans"/>
              </a:rPr>
              <a:t> </a:t>
            </a:r>
            <a:r>
              <a:rPr lang="vi-VN" sz="2000" dirty="0">
                <a:solidFill>
                  <a:schemeClr val="accent1">
                    <a:lumMod val="50000"/>
                  </a:schemeClr>
                </a:solidFill>
                <a:latin typeface="GillSans"/>
              </a:rPr>
              <a:t>de dopaj </a:t>
            </a:r>
            <a:r>
              <a:rPr lang="ro-RO" sz="2000" dirty="0" smtClean="0">
                <a:solidFill>
                  <a:schemeClr val="accent1">
                    <a:lumMod val="50000"/>
                  </a:schemeClr>
                </a:solidFill>
                <a:latin typeface="GillSans"/>
              </a:rPr>
              <a:t>sunt,</a:t>
            </a:r>
            <a:r>
              <a:rPr lang="vi-VN" sz="2000" dirty="0" smtClean="0">
                <a:solidFill>
                  <a:schemeClr val="accent1">
                    <a:lumMod val="50000"/>
                  </a:schemeClr>
                </a:solidFill>
                <a:latin typeface="GillSans"/>
              </a:rPr>
              <a:t> </a:t>
            </a:r>
            <a:r>
              <a:rPr lang="vi-VN" sz="2000" dirty="0">
                <a:solidFill>
                  <a:schemeClr val="accent1">
                    <a:lumMod val="50000"/>
                  </a:schemeClr>
                </a:solidFill>
                <a:latin typeface="GillSans"/>
              </a:rPr>
              <a:t>în în majoritatea </a:t>
            </a:r>
            <a:r>
              <a:rPr lang="vi-VN" sz="2000" dirty="0" smtClean="0">
                <a:solidFill>
                  <a:schemeClr val="accent1">
                    <a:lumMod val="50000"/>
                  </a:schemeClr>
                </a:solidFill>
                <a:latin typeface="GillSans"/>
              </a:rPr>
              <a:t>țărilor</a:t>
            </a:r>
            <a:r>
              <a:rPr lang="ro-RO" sz="2000" dirty="0" smtClean="0">
                <a:solidFill>
                  <a:schemeClr val="accent1">
                    <a:lumMod val="50000"/>
                  </a:schemeClr>
                </a:solidFill>
                <a:latin typeface="GillSans"/>
              </a:rPr>
              <a:t>, </a:t>
            </a:r>
            <a:r>
              <a:rPr lang="vi-VN" sz="2000" dirty="0" smtClean="0">
                <a:solidFill>
                  <a:schemeClr val="accent1">
                    <a:lumMod val="50000"/>
                  </a:schemeClr>
                </a:solidFill>
                <a:latin typeface="GillSans"/>
              </a:rPr>
              <a:t> interzise</a:t>
            </a:r>
            <a:r>
              <a:rPr lang="ro-RO" sz="2000" dirty="0" smtClean="0">
                <a:solidFill>
                  <a:schemeClr val="accent1">
                    <a:lumMod val="50000"/>
                  </a:schemeClr>
                </a:solidFill>
                <a:latin typeface="GillSans"/>
              </a:rPr>
              <a:t> în </a:t>
            </a:r>
            <a:r>
              <a:rPr lang="vi-VN" sz="2000" dirty="0" smtClean="0">
                <a:solidFill>
                  <a:schemeClr val="accent1">
                    <a:lumMod val="50000"/>
                  </a:schemeClr>
                </a:solidFill>
                <a:latin typeface="GillSans"/>
              </a:rPr>
              <a:t>conformitate </a:t>
            </a:r>
            <a:r>
              <a:rPr lang="vi-VN" sz="2000" dirty="0">
                <a:solidFill>
                  <a:schemeClr val="accent1">
                    <a:lumMod val="50000"/>
                  </a:schemeClr>
                </a:solidFill>
                <a:latin typeface="GillSans"/>
              </a:rPr>
              <a:t>cu legile naționale </a:t>
            </a:r>
            <a:r>
              <a:rPr lang="vi-VN" sz="2000" dirty="0" smtClean="0">
                <a:solidFill>
                  <a:schemeClr val="accent1">
                    <a:lumMod val="50000"/>
                  </a:schemeClr>
                </a:solidFill>
                <a:latin typeface="GillSans"/>
              </a:rPr>
              <a:t>și </a:t>
            </a:r>
            <a:r>
              <a:rPr lang="ro-RO" sz="2000" dirty="0" smtClean="0">
                <a:solidFill>
                  <a:schemeClr val="accent1">
                    <a:lumMod val="50000"/>
                  </a:schemeClr>
                </a:solidFill>
                <a:latin typeface="GillSans"/>
              </a:rPr>
              <a:t>au ca urmare </a:t>
            </a:r>
            <a:r>
              <a:rPr lang="vi-VN" sz="2000" dirty="0" smtClean="0">
                <a:solidFill>
                  <a:schemeClr val="accent1">
                    <a:lumMod val="50000"/>
                  </a:schemeClr>
                </a:solidFill>
                <a:latin typeface="GillSans"/>
              </a:rPr>
              <a:t>penalizare</a:t>
            </a:r>
            <a:r>
              <a:rPr lang="ro-RO" sz="2000" dirty="0" smtClean="0">
                <a:solidFill>
                  <a:schemeClr val="accent1">
                    <a:lumMod val="50000"/>
                  </a:schemeClr>
                </a:solidFill>
                <a:latin typeface="GillSans"/>
              </a:rPr>
              <a:t>a</a:t>
            </a:r>
            <a:r>
              <a:rPr lang="vi-VN" sz="2000" dirty="0" smtClean="0">
                <a:solidFill>
                  <a:schemeClr val="accent1">
                    <a:lumMod val="50000"/>
                  </a:schemeClr>
                </a:solidFill>
                <a:latin typeface="GillSans"/>
              </a:rPr>
              <a:t> </a:t>
            </a:r>
            <a:r>
              <a:rPr lang="ro-RO" sz="2000" dirty="0" smtClean="0">
                <a:solidFill>
                  <a:schemeClr val="accent1">
                    <a:lumMod val="50000"/>
                  </a:schemeClr>
                </a:solidFill>
                <a:latin typeface="GillSans"/>
              </a:rPr>
              <a:t>cu</a:t>
            </a:r>
            <a:r>
              <a:rPr lang="vi-VN" sz="2000" dirty="0" smtClean="0">
                <a:solidFill>
                  <a:schemeClr val="accent1">
                    <a:lumMod val="50000"/>
                  </a:schemeClr>
                </a:solidFill>
                <a:latin typeface="GillSans"/>
              </a:rPr>
              <a:t> amen</a:t>
            </a:r>
            <a:r>
              <a:rPr lang="ro-RO" sz="2000" dirty="0" smtClean="0">
                <a:solidFill>
                  <a:schemeClr val="accent1">
                    <a:lumMod val="50000"/>
                  </a:schemeClr>
                </a:solidFill>
                <a:latin typeface="GillSans"/>
              </a:rPr>
              <a:t>dă</a:t>
            </a:r>
            <a:r>
              <a:rPr lang="vi-VN" sz="2000" dirty="0" smtClean="0">
                <a:solidFill>
                  <a:schemeClr val="accent1">
                    <a:lumMod val="50000"/>
                  </a:schemeClr>
                </a:solidFill>
                <a:latin typeface="GillSans"/>
              </a:rPr>
              <a:t> </a:t>
            </a:r>
            <a:r>
              <a:rPr lang="vi-VN" sz="2000" dirty="0">
                <a:solidFill>
                  <a:schemeClr val="accent1">
                    <a:lumMod val="50000"/>
                  </a:schemeClr>
                </a:solidFill>
                <a:latin typeface="GillSans"/>
              </a:rPr>
              <a:t>sau </a:t>
            </a:r>
            <a:r>
              <a:rPr lang="vi-VN" sz="2000" dirty="0" smtClean="0">
                <a:solidFill>
                  <a:schemeClr val="accent1">
                    <a:lumMod val="50000"/>
                  </a:schemeClr>
                </a:solidFill>
                <a:latin typeface="GillSans"/>
              </a:rPr>
              <a:t>închisoare</a:t>
            </a:r>
            <a:r>
              <a:rPr lang="en-GB" sz="2000" dirty="0" smtClean="0">
                <a:solidFill>
                  <a:schemeClr val="accent1">
                    <a:lumMod val="50000"/>
                  </a:schemeClr>
                </a:solidFill>
                <a:latin typeface="GillSans"/>
              </a:rPr>
              <a:t>.</a:t>
            </a:r>
            <a:endParaRPr lang="el-GR" sz="2000" dirty="0" smtClean="0">
              <a:solidFill>
                <a:schemeClr val="accent1">
                  <a:lumMod val="50000"/>
                </a:schemeClr>
              </a:solidFill>
            </a:endParaRPr>
          </a:p>
        </p:txBody>
      </p:sp>
      <p:pic>
        <p:nvPicPr>
          <p:cNvPr id="7" name="Picture 4">
            <a:extLst>
              <a:ext uri="{FF2B5EF4-FFF2-40B4-BE49-F238E27FC236}">
                <a16:creationId xmlns:a16="http://schemas.microsoft.com/office/drawing/2014/main" xmlns="" id="{97ED2394-3BE5-46F6-A46E-64D34B3BFE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06278" y="0"/>
            <a:ext cx="2347913" cy="2083253"/>
          </a:xfrm>
          <a:prstGeom prst="rect">
            <a:avLst/>
          </a:prstGeom>
        </p:spPr>
      </p:pic>
    </p:spTree>
    <p:extLst>
      <p:ext uri="{BB962C8B-B14F-4D97-AF65-F5344CB8AC3E}">
        <p14:creationId xmlns:p14="http://schemas.microsoft.com/office/powerpoint/2010/main" val="2332224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TextBox"/>
          <p:cNvSpPr txBox="1"/>
          <p:nvPr/>
        </p:nvSpPr>
        <p:spPr>
          <a:xfrm>
            <a:off x="891891" y="2033517"/>
            <a:ext cx="10580915" cy="954107"/>
          </a:xfrm>
          <a:prstGeom prst="rect">
            <a:avLst/>
          </a:prstGeom>
          <a:noFill/>
        </p:spPr>
        <p:txBody>
          <a:bodyPr wrap="square" rtlCol="0">
            <a:spAutoFit/>
          </a:bodyPr>
          <a:lstStyle/>
          <a:p>
            <a:r>
              <a:rPr lang="ro-RO" sz="2800" b="1" dirty="0" smtClean="0">
                <a:solidFill>
                  <a:schemeClr val="accent1">
                    <a:lumMod val="50000"/>
                  </a:schemeClr>
                </a:solidFill>
                <a:latin typeface="GillSans"/>
              </a:rPr>
              <a:t>Activitate 5</a:t>
            </a:r>
            <a:r>
              <a:rPr lang="en-GB" sz="2800" b="1" dirty="0" smtClean="0">
                <a:solidFill>
                  <a:schemeClr val="accent1">
                    <a:lumMod val="50000"/>
                  </a:schemeClr>
                </a:solidFill>
                <a:latin typeface="GillSans"/>
              </a:rPr>
              <a:t>: </a:t>
            </a:r>
            <a:r>
              <a:rPr lang="en-GB" sz="2800" dirty="0" smtClean="0">
                <a:solidFill>
                  <a:schemeClr val="accent1">
                    <a:lumMod val="50000"/>
                  </a:schemeClr>
                </a:solidFill>
                <a:latin typeface="GillSans"/>
              </a:rPr>
              <a:t>‘‘</a:t>
            </a:r>
            <a:r>
              <a:rPr lang="ro-RO" sz="2800" dirty="0" smtClean="0">
                <a:solidFill>
                  <a:schemeClr val="accent1">
                    <a:lumMod val="50000"/>
                  </a:schemeClr>
                </a:solidFill>
                <a:latin typeface="GillSans"/>
              </a:rPr>
              <a:t>De ce să nu te dopezi</a:t>
            </a:r>
            <a:r>
              <a:rPr lang="en-GB" sz="2800" dirty="0" smtClean="0">
                <a:solidFill>
                  <a:schemeClr val="accent1">
                    <a:lumMod val="50000"/>
                  </a:schemeClr>
                </a:solidFill>
                <a:latin typeface="GillSans"/>
              </a:rPr>
              <a:t>?” </a:t>
            </a:r>
            <a:r>
              <a:rPr lang="ro-RO" sz="2800" dirty="0" smtClean="0">
                <a:solidFill>
                  <a:schemeClr val="accent1">
                    <a:lumMod val="50000"/>
                  </a:schemeClr>
                </a:solidFill>
                <a:latin typeface="GillSans"/>
              </a:rPr>
              <a:t>Discutați probleme etice sau de altă natură legate de dopaj</a:t>
            </a:r>
            <a:endParaRPr lang="en-GB" sz="2000" dirty="0" smtClean="0">
              <a:solidFill>
                <a:schemeClr val="accent1">
                  <a:lumMod val="50000"/>
                </a:schemeClr>
              </a:solidFill>
              <a:latin typeface="GillSans"/>
            </a:endParaRPr>
          </a:p>
        </p:txBody>
      </p:sp>
      <p:sp>
        <p:nvSpPr>
          <p:cNvPr id="5" name="4 - TextBox"/>
          <p:cNvSpPr txBox="1"/>
          <p:nvPr/>
        </p:nvSpPr>
        <p:spPr>
          <a:xfrm>
            <a:off x="532264" y="3289581"/>
            <a:ext cx="10959152" cy="2831544"/>
          </a:xfrm>
          <a:prstGeom prst="rect">
            <a:avLst/>
          </a:prstGeom>
          <a:noFill/>
        </p:spPr>
        <p:txBody>
          <a:bodyPr wrap="square" rtlCol="0">
            <a:spAutoFit/>
          </a:bodyPr>
          <a:lstStyle/>
          <a:p>
            <a:pPr marL="457200" indent="-457200">
              <a:buFont typeface="+mj-lt"/>
              <a:buAutoNum type="arabicPeriod"/>
            </a:pPr>
            <a:r>
              <a:rPr lang="ro-RO" sz="2000" dirty="0" smtClean="0">
                <a:solidFill>
                  <a:schemeClr val="accent1">
                    <a:lumMod val="50000"/>
                  </a:schemeClr>
                </a:solidFill>
                <a:latin typeface="GillSans"/>
              </a:rPr>
              <a:t>Rezultatele s</a:t>
            </a:r>
            <a:r>
              <a:rPr lang="en-GB" sz="2000" dirty="0" err="1" smtClean="0">
                <a:solidFill>
                  <a:schemeClr val="accent1">
                    <a:lumMod val="50000"/>
                  </a:schemeClr>
                </a:solidFill>
                <a:latin typeface="GillSans"/>
              </a:rPr>
              <a:t>tudiil</a:t>
            </a:r>
            <a:r>
              <a:rPr lang="ro-RO" sz="2000" dirty="0" smtClean="0">
                <a:solidFill>
                  <a:schemeClr val="accent1">
                    <a:lumMod val="50000"/>
                  </a:schemeClr>
                </a:solidFill>
                <a:latin typeface="GillSans"/>
              </a:rPr>
              <a:t>or</a:t>
            </a:r>
            <a:r>
              <a:rPr lang="en-GB" sz="2000" dirty="0" smtClean="0">
                <a:solidFill>
                  <a:schemeClr val="accent1">
                    <a:lumMod val="50000"/>
                  </a:schemeClr>
                </a:solidFill>
                <a:latin typeface="GillSans"/>
              </a:rPr>
              <a:t> </a:t>
            </a:r>
            <a:r>
              <a:rPr lang="en-GB" sz="2000" dirty="0" err="1">
                <a:solidFill>
                  <a:schemeClr val="accent1">
                    <a:lumMod val="50000"/>
                  </a:schemeClr>
                </a:solidFill>
                <a:latin typeface="GillSans"/>
              </a:rPr>
              <a:t>științifice</a:t>
            </a:r>
            <a:r>
              <a:rPr lang="en-GB" sz="2000" dirty="0">
                <a:solidFill>
                  <a:schemeClr val="accent1">
                    <a:lumMod val="50000"/>
                  </a:schemeClr>
                </a:solidFill>
                <a:latin typeface="GillSans"/>
              </a:rPr>
              <a:t> </a:t>
            </a:r>
            <a:r>
              <a:rPr lang="en-GB" sz="2000" dirty="0" err="1">
                <a:solidFill>
                  <a:schemeClr val="accent1">
                    <a:lumMod val="50000"/>
                  </a:schemeClr>
                </a:solidFill>
                <a:latin typeface="GillSans"/>
              </a:rPr>
              <a:t>în</a:t>
            </a:r>
            <a:r>
              <a:rPr lang="en-GB" sz="2000" dirty="0">
                <a:solidFill>
                  <a:schemeClr val="accent1">
                    <a:lumMod val="50000"/>
                  </a:schemeClr>
                </a:solidFill>
                <a:latin typeface="GillSans"/>
              </a:rPr>
              <a:t> centre </a:t>
            </a:r>
            <a:r>
              <a:rPr lang="en-GB" sz="2000" dirty="0" smtClean="0">
                <a:solidFill>
                  <a:schemeClr val="accent1">
                    <a:lumMod val="50000"/>
                  </a:schemeClr>
                </a:solidFill>
                <a:latin typeface="GillSans"/>
              </a:rPr>
              <a:t>sportive</a:t>
            </a:r>
            <a:r>
              <a:rPr lang="ro-RO" sz="2000" dirty="0" smtClean="0">
                <a:solidFill>
                  <a:schemeClr val="accent1">
                    <a:lumMod val="50000"/>
                  </a:schemeClr>
                </a:solidFill>
                <a:latin typeface="GillSans"/>
              </a:rPr>
              <a:t> pentru</a:t>
            </a:r>
            <a:r>
              <a:rPr lang="en-GB" sz="2000" dirty="0" smtClean="0">
                <a:solidFill>
                  <a:schemeClr val="accent1">
                    <a:lumMod val="50000"/>
                  </a:schemeClr>
                </a:solidFill>
                <a:latin typeface="GillSans"/>
              </a:rPr>
              <a:t> </a:t>
            </a:r>
            <a:r>
              <a:rPr lang="en-GB" sz="2000" dirty="0" err="1">
                <a:solidFill>
                  <a:schemeClr val="accent1">
                    <a:lumMod val="50000"/>
                  </a:schemeClr>
                </a:solidFill>
                <a:latin typeface="GillSans"/>
              </a:rPr>
              <a:t>compararea</a:t>
            </a:r>
            <a:r>
              <a:rPr lang="en-GB" sz="2000" dirty="0">
                <a:solidFill>
                  <a:schemeClr val="accent1">
                    <a:lumMod val="50000"/>
                  </a:schemeClr>
                </a:solidFill>
                <a:latin typeface="GillSans"/>
              </a:rPr>
              <a:t> </a:t>
            </a:r>
            <a:r>
              <a:rPr lang="en-GB" sz="2000" dirty="0" err="1">
                <a:solidFill>
                  <a:schemeClr val="accent1">
                    <a:lumMod val="50000"/>
                  </a:schemeClr>
                </a:solidFill>
                <a:latin typeface="GillSans"/>
              </a:rPr>
              <a:t>diferitelor</a:t>
            </a:r>
            <a:r>
              <a:rPr lang="en-GB" sz="2000" dirty="0">
                <a:solidFill>
                  <a:schemeClr val="accent1">
                    <a:lumMod val="50000"/>
                  </a:schemeClr>
                </a:solidFill>
                <a:latin typeface="GillSans"/>
              </a:rPr>
              <a:t> </a:t>
            </a:r>
            <a:r>
              <a:rPr lang="en-GB" sz="2000" dirty="0" err="1">
                <a:solidFill>
                  <a:schemeClr val="accent1">
                    <a:lumMod val="50000"/>
                  </a:schemeClr>
                </a:solidFill>
                <a:latin typeface="GillSans"/>
              </a:rPr>
              <a:t>metode</a:t>
            </a:r>
            <a:r>
              <a:rPr lang="en-GB" sz="2000" dirty="0">
                <a:solidFill>
                  <a:schemeClr val="accent1">
                    <a:lumMod val="50000"/>
                  </a:schemeClr>
                </a:solidFill>
                <a:latin typeface="GillSans"/>
              </a:rPr>
              <a:t> de </a:t>
            </a:r>
            <a:r>
              <a:rPr lang="en-GB" sz="2000" dirty="0" err="1">
                <a:solidFill>
                  <a:schemeClr val="accent1">
                    <a:lumMod val="50000"/>
                  </a:schemeClr>
                </a:solidFill>
                <a:latin typeface="GillSans"/>
              </a:rPr>
              <a:t>formare</a:t>
            </a:r>
            <a:r>
              <a:rPr lang="en-GB" sz="2000" dirty="0">
                <a:solidFill>
                  <a:schemeClr val="accent1">
                    <a:lumMod val="50000"/>
                  </a:schemeClr>
                </a:solidFill>
                <a:latin typeface="GillSans"/>
              </a:rPr>
              <a:t> </a:t>
            </a:r>
            <a:r>
              <a:rPr lang="en-GB" sz="2000" dirty="0" err="1">
                <a:solidFill>
                  <a:schemeClr val="accent1">
                    <a:lumMod val="50000"/>
                  </a:schemeClr>
                </a:solidFill>
                <a:latin typeface="GillSans"/>
              </a:rPr>
              <a:t>vor</a:t>
            </a:r>
            <a:r>
              <a:rPr lang="en-GB" sz="2000" dirty="0">
                <a:solidFill>
                  <a:schemeClr val="accent1">
                    <a:lumMod val="50000"/>
                  </a:schemeClr>
                </a:solidFill>
                <a:latin typeface="GillSans"/>
              </a:rPr>
              <a:t> fi </a:t>
            </a:r>
            <a:r>
              <a:rPr lang="ro-RO" sz="2000" dirty="0" smtClean="0">
                <a:solidFill>
                  <a:schemeClr val="accent1">
                    <a:lumMod val="50000"/>
                  </a:schemeClr>
                </a:solidFill>
                <a:latin typeface="GillSans"/>
              </a:rPr>
              <a:t>viciate</a:t>
            </a:r>
            <a:r>
              <a:rPr lang="en-GB" sz="2000" dirty="0" smtClean="0">
                <a:solidFill>
                  <a:schemeClr val="accent1">
                    <a:lumMod val="50000"/>
                  </a:schemeClr>
                </a:solidFill>
                <a:latin typeface="GillSans"/>
              </a:rPr>
              <a:t> </a:t>
            </a:r>
            <a:r>
              <a:rPr lang="en-GB" sz="2000" dirty="0" err="1">
                <a:solidFill>
                  <a:schemeClr val="accent1">
                    <a:lumMod val="50000"/>
                  </a:schemeClr>
                </a:solidFill>
                <a:latin typeface="GillSans"/>
              </a:rPr>
              <a:t>daca</a:t>
            </a:r>
            <a:r>
              <a:rPr lang="en-GB" sz="2000" dirty="0">
                <a:solidFill>
                  <a:schemeClr val="accent1">
                    <a:lumMod val="50000"/>
                  </a:schemeClr>
                </a:solidFill>
                <a:latin typeface="GillSans"/>
              </a:rPr>
              <a:t> </a:t>
            </a:r>
            <a:r>
              <a:rPr lang="en-GB" sz="2000" dirty="0" err="1">
                <a:solidFill>
                  <a:schemeClr val="accent1">
                    <a:lumMod val="50000"/>
                  </a:schemeClr>
                </a:solidFill>
                <a:latin typeface="GillSans"/>
              </a:rPr>
              <a:t>unii</a:t>
            </a:r>
            <a:r>
              <a:rPr lang="en-GB" sz="2000" dirty="0">
                <a:solidFill>
                  <a:schemeClr val="accent1">
                    <a:lumMod val="50000"/>
                  </a:schemeClr>
                </a:solidFill>
                <a:latin typeface="GillSans"/>
              </a:rPr>
              <a:t> </a:t>
            </a:r>
            <a:r>
              <a:rPr lang="en-GB" sz="2000" dirty="0" err="1">
                <a:solidFill>
                  <a:schemeClr val="accent1">
                    <a:lumMod val="50000"/>
                  </a:schemeClr>
                </a:solidFill>
                <a:latin typeface="GillSans"/>
              </a:rPr>
              <a:t>sportivi</a:t>
            </a:r>
            <a:r>
              <a:rPr lang="en-GB" sz="2000" dirty="0">
                <a:solidFill>
                  <a:schemeClr val="accent1">
                    <a:lumMod val="50000"/>
                  </a:schemeClr>
                </a:solidFill>
                <a:latin typeface="GillSans"/>
              </a:rPr>
              <a:t> </a:t>
            </a:r>
            <a:r>
              <a:rPr lang="en-GB" sz="2000" dirty="0" err="1">
                <a:solidFill>
                  <a:schemeClr val="accent1">
                    <a:lumMod val="50000"/>
                  </a:schemeClr>
                </a:solidFill>
                <a:latin typeface="GillSans"/>
              </a:rPr>
              <a:t>folosesc</a:t>
            </a:r>
            <a:r>
              <a:rPr lang="en-GB" sz="2000" dirty="0">
                <a:solidFill>
                  <a:schemeClr val="accent1">
                    <a:lumMod val="50000"/>
                  </a:schemeClr>
                </a:solidFill>
                <a:latin typeface="GillSans"/>
              </a:rPr>
              <a:t> </a:t>
            </a:r>
            <a:r>
              <a:rPr lang="en-GB" sz="2000" dirty="0" err="1">
                <a:solidFill>
                  <a:schemeClr val="accent1">
                    <a:lumMod val="50000"/>
                  </a:schemeClr>
                </a:solidFill>
                <a:latin typeface="GillSans"/>
              </a:rPr>
              <a:t>agenți</a:t>
            </a:r>
            <a:r>
              <a:rPr lang="en-GB" sz="2000" dirty="0">
                <a:solidFill>
                  <a:schemeClr val="accent1">
                    <a:lumMod val="50000"/>
                  </a:schemeClr>
                </a:solidFill>
                <a:latin typeface="GillSans"/>
              </a:rPr>
              <a:t> de </a:t>
            </a:r>
            <a:r>
              <a:rPr lang="en-GB" sz="2000" dirty="0" err="1">
                <a:solidFill>
                  <a:schemeClr val="accent1">
                    <a:lumMod val="50000"/>
                  </a:schemeClr>
                </a:solidFill>
                <a:latin typeface="GillSans"/>
              </a:rPr>
              <a:t>dopaj</a:t>
            </a:r>
            <a:r>
              <a:rPr lang="en-GB" sz="2000" dirty="0">
                <a:solidFill>
                  <a:schemeClr val="accent1">
                    <a:lumMod val="50000"/>
                  </a:schemeClr>
                </a:solidFill>
                <a:latin typeface="GillSans"/>
              </a:rPr>
              <a:t> </a:t>
            </a:r>
            <a:r>
              <a:rPr lang="en-GB" sz="2000" dirty="0" err="1">
                <a:solidFill>
                  <a:schemeClr val="accent1">
                    <a:lumMod val="50000"/>
                  </a:schemeClr>
                </a:solidFill>
                <a:latin typeface="GillSans"/>
              </a:rPr>
              <a:t>în</a:t>
            </a:r>
            <a:r>
              <a:rPr lang="en-GB" sz="2000" dirty="0">
                <a:solidFill>
                  <a:schemeClr val="accent1">
                    <a:lumMod val="50000"/>
                  </a:schemeClr>
                </a:solidFill>
                <a:latin typeface="GillSans"/>
              </a:rPr>
              <a:t> </a:t>
            </a:r>
            <a:r>
              <a:rPr lang="en-GB" sz="2000" dirty="0" err="1">
                <a:solidFill>
                  <a:schemeClr val="accent1">
                    <a:lumMod val="50000"/>
                  </a:schemeClr>
                </a:solidFill>
                <a:latin typeface="GillSans"/>
              </a:rPr>
              <a:t>timpul</a:t>
            </a:r>
            <a:r>
              <a:rPr lang="en-GB" sz="2000" dirty="0">
                <a:solidFill>
                  <a:schemeClr val="accent1">
                    <a:lumMod val="50000"/>
                  </a:schemeClr>
                </a:solidFill>
                <a:latin typeface="GillSans"/>
              </a:rPr>
              <a:t> </a:t>
            </a:r>
            <a:r>
              <a:rPr lang="en-GB" sz="2000" dirty="0" err="1">
                <a:solidFill>
                  <a:schemeClr val="accent1">
                    <a:lumMod val="50000"/>
                  </a:schemeClr>
                </a:solidFill>
                <a:latin typeface="GillSans"/>
              </a:rPr>
              <a:t>perioadei</a:t>
            </a:r>
            <a:r>
              <a:rPr lang="en-GB" sz="2000" dirty="0">
                <a:solidFill>
                  <a:schemeClr val="accent1">
                    <a:lumMod val="50000"/>
                  </a:schemeClr>
                </a:solidFill>
                <a:latin typeface="GillSans"/>
              </a:rPr>
              <a:t> de </a:t>
            </a:r>
            <a:r>
              <a:rPr lang="en-GB" sz="2000" dirty="0" err="1">
                <a:solidFill>
                  <a:schemeClr val="accent1">
                    <a:lumMod val="50000"/>
                  </a:schemeClr>
                </a:solidFill>
                <a:latin typeface="GillSans"/>
              </a:rPr>
              <a:t>studiu</a:t>
            </a:r>
            <a:r>
              <a:rPr lang="en-GB" sz="2000" dirty="0">
                <a:solidFill>
                  <a:schemeClr val="accent1">
                    <a:lumMod val="50000"/>
                  </a:schemeClr>
                </a:solidFill>
                <a:latin typeface="GillSans"/>
              </a:rPr>
              <a:t>. </a:t>
            </a:r>
            <a:endParaRPr lang="ro-RO" sz="2000" dirty="0" smtClean="0">
              <a:solidFill>
                <a:schemeClr val="accent1">
                  <a:lumMod val="50000"/>
                </a:schemeClr>
              </a:solidFill>
              <a:latin typeface="GillSans"/>
            </a:endParaRPr>
          </a:p>
          <a:p>
            <a:pPr marL="457200" indent="-457200">
              <a:buFont typeface="+mj-lt"/>
              <a:buAutoNum type="arabicPeriod"/>
            </a:pPr>
            <a:r>
              <a:rPr lang="vi-VN" sz="2000" dirty="0">
                <a:solidFill>
                  <a:schemeClr val="accent1">
                    <a:lumMod val="50000"/>
                  </a:schemeClr>
                </a:solidFill>
                <a:latin typeface="GillSans"/>
              </a:rPr>
              <a:t>Dopajul distruge imaginea sportului, în mod </a:t>
            </a:r>
            <a:r>
              <a:rPr lang="vi-VN" sz="2000" dirty="0" smtClean="0">
                <a:solidFill>
                  <a:schemeClr val="accent1">
                    <a:lumMod val="50000"/>
                  </a:schemeClr>
                </a:solidFill>
                <a:latin typeface="GillSans"/>
              </a:rPr>
              <a:t>tradițional </a:t>
            </a:r>
            <a:r>
              <a:rPr lang="vi-VN" sz="2000" dirty="0">
                <a:solidFill>
                  <a:schemeClr val="accent1">
                    <a:lumMod val="50000"/>
                  </a:schemeClr>
                </a:solidFill>
                <a:latin typeface="GillSans"/>
              </a:rPr>
              <a:t>fiind </a:t>
            </a:r>
            <a:r>
              <a:rPr lang="vi-VN" sz="2000" dirty="0" smtClean="0">
                <a:solidFill>
                  <a:schemeClr val="accent1">
                    <a:lumMod val="50000"/>
                  </a:schemeClr>
                </a:solidFill>
                <a:latin typeface="GillSans"/>
              </a:rPr>
              <a:t>considerat </a:t>
            </a:r>
            <a:r>
              <a:rPr lang="vi-VN" sz="2000" dirty="0">
                <a:solidFill>
                  <a:schemeClr val="accent1">
                    <a:lumMod val="50000"/>
                  </a:schemeClr>
                </a:solidFill>
                <a:latin typeface="GillSans"/>
              </a:rPr>
              <a:t>ca fiind </a:t>
            </a:r>
            <a:r>
              <a:rPr lang="vi-VN" sz="2000" dirty="0" smtClean="0">
                <a:solidFill>
                  <a:schemeClr val="accent1">
                    <a:lumMod val="50000"/>
                  </a:schemeClr>
                </a:solidFill>
                <a:latin typeface="GillSans"/>
              </a:rPr>
              <a:t>„o </a:t>
            </a:r>
            <a:r>
              <a:rPr lang="vi-VN" sz="2000" dirty="0">
                <a:solidFill>
                  <a:schemeClr val="accent1">
                    <a:lumMod val="50000"/>
                  </a:schemeClr>
                </a:solidFill>
                <a:latin typeface="GillSans"/>
              </a:rPr>
              <a:t>minte sănătoasă într-un corp </a:t>
            </a:r>
            <a:r>
              <a:rPr lang="ro-RO" sz="2000" dirty="0" smtClean="0">
                <a:solidFill>
                  <a:schemeClr val="accent1">
                    <a:lumMod val="50000"/>
                  </a:schemeClr>
                </a:solidFill>
                <a:latin typeface="GillSans"/>
              </a:rPr>
              <a:t>sănătos</a:t>
            </a:r>
            <a:r>
              <a:rPr lang="vi-VN" sz="2000" dirty="0" smtClean="0">
                <a:solidFill>
                  <a:schemeClr val="accent1">
                    <a:lumMod val="50000"/>
                  </a:schemeClr>
                </a:solidFill>
                <a:latin typeface="GillSans"/>
              </a:rPr>
              <a:t>“, </a:t>
            </a:r>
            <a:r>
              <a:rPr lang="vi-VN" sz="2000" dirty="0">
                <a:solidFill>
                  <a:schemeClr val="accent1">
                    <a:lumMod val="50000"/>
                  </a:schemeClr>
                </a:solidFill>
                <a:latin typeface="GillSans"/>
              </a:rPr>
              <a:t>o imagine </a:t>
            </a:r>
            <a:r>
              <a:rPr lang="ro-RO" sz="2000" dirty="0" smtClean="0">
                <a:solidFill>
                  <a:schemeClr val="accent1">
                    <a:lumMod val="50000"/>
                  </a:schemeClr>
                </a:solidFill>
                <a:latin typeface="GillSans"/>
              </a:rPr>
              <a:t>care este</a:t>
            </a:r>
            <a:r>
              <a:rPr lang="vi-VN" sz="2000" dirty="0" smtClean="0">
                <a:solidFill>
                  <a:schemeClr val="accent1">
                    <a:lumMod val="50000"/>
                  </a:schemeClr>
                </a:solidFill>
                <a:latin typeface="GillSans"/>
              </a:rPr>
              <a:t> </a:t>
            </a:r>
            <a:r>
              <a:rPr lang="vi-VN" sz="2000" dirty="0">
                <a:solidFill>
                  <a:schemeClr val="accent1">
                    <a:lumMod val="50000"/>
                  </a:schemeClr>
                </a:solidFill>
                <a:latin typeface="GillSans"/>
              </a:rPr>
              <a:t>deosebit de </a:t>
            </a:r>
            <a:r>
              <a:rPr lang="vi-VN" sz="2000" dirty="0" smtClean="0">
                <a:solidFill>
                  <a:schemeClr val="accent1">
                    <a:lumMod val="50000"/>
                  </a:schemeClr>
                </a:solidFill>
                <a:latin typeface="GillSans"/>
              </a:rPr>
              <a:t>important</a:t>
            </a:r>
            <a:r>
              <a:rPr lang="ro-RO" sz="2000" dirty="0" smtClean="0">
                <a:solidFill>
                  <a:schemeClr val="accent1">
                    <a:lumMod val="50000"/>
                  </a:schemeClr>
                </a:solidFill>
                <a:latin typeface="GillSans"/>
              </a:rPr>
              <a:t>ă</a:t>
            </a:r>
            <a:r>
              <a:rPr lang="vi-VN" sz="2000" dirty="0" smtClean="0">
                <a:solidFill>
                  <a:schemeClr val="accent1">
                    <a:lumMod val="50000"/>
                  </a:schemeClr>
                </a:solidFill>
                <a:latin typeface="GillSans"/>
              </a:rPr>
              <a:t> </a:t>
            </a:r>
            <a:r>
              <a:rPr lang="vi-VN" sz="2000" dirty="0">
                <a:solidFill>
                  <a:schemeClr val="accent1">
                    <a:lumMod val="50000"/>
                  </a:schemeClr>
                </a:solidFill>
                <a:latin typeface="GillSans"/>
              </a:rPr>
              <a:t>pentru copiii și </a:t>
            </a:r>
            <a:r>
              <a:rPr lang="vi-VN" sz="2000" dirty="0" smtClean="0">
                <a:solidFill>
                  <a:schemeClr val="accent1">
                    <a:lumMod val="50000"/>
                  </a:schemeClr>
                </a:solidFill>
                <a:latin typeface="GillSans"/>
              </a:rPr>
              <a:t>tineri</a:t>
            </a:r>
            <a:r>
              <a:rPr lang="ro-RO" sz="2000" dirty="0" smtClean="0">
                <a:solidFill>
                  <a:schemeClr val="accent1">
                    <a:lumMod val="50000"/>
                  </a:schemeClr>
                </a:solidFill>
                <a:latin typeface="GillSans"/>
              </a:rPr>
              <a:t>i </a:t>
            </a:r>
            <a:r>
              <a:rPr lang="vi-VN" sz="2000" dirty="0" smtClean="0">
                <a:solidFill>
                  <a:schemeClr val="accent1">
                    <a:lumMod val="50000"/>
                  </a:schemeClr>
                </a:solidFill>
                <a:latin typeface="GillSans"/>
              </a:rPr>
              <a:t>noștri sportiv</a:t>
            </a:r>
            <a:r>
              <a:rPr lang="ro-RO" sz="2000" dirty="0" smtClean="0">
                <a:solidFill>
                  <a:schemeClr val="accent1">
                    <a:lumMod val="50000"/>
                  </a:schemeClr>
                </a:solidFill>
                <a:latin typeface="GillSans"/>
              </a:rPr>
              <a:t>i</a:t>
            </a:r>
            <a:r>
              <a:rPr lang="vi-VN" sz="2000" dirty="0" smtClean="0">
                <a:solidFill>
                  <a:schemeClr val="accent1">
                    <a:lumMod val="50000"/>
                  </a:schemeClr>
                </a:solidFill>
                <a:latin typeface="GillSans"/>
              </a:rPr>
              <a:t>. </a:t>
            </a:r>
            <a:r>
              <a:rPr lang="vi-VN" sz="2000" dirty="0">
                <a:solidFill>
                  <a:schemeClr val="accent1">
                    <a:lumMod val="50000"/>
                  </a:schemeClr>
                </a:solidFill>
                <a:latin typeface="GillSans"/>
              </a:rPr>
              <a:t>Am putea accepta </a:t>
            </a:r>
            <a:r>
              <a:rPr lang="vi-VN" sz="2000" dirty="0" smtClean="0">
                <a:solidFill>
                  <a:schemeClr val="accent1">
                    <a:lumMod val="50000"/>
                  </a:schemeClr>
                </a:solidFill>
                <a:latin typeface="GillSans"/>
              </a:rPr>
              <a:t>c</a:t>
            </a:r>
            <a:r>
              <a:rPr lang="ro-RO" sz="2000" dirty="0" smtClean="0">
                <a:solidFill>
                  <a:schemeClr val="accent1">
                    <a:lumMod val="50000"/>
                  </a:schemeClr>
                </a:solidFill>
                <a:latin typeface="GillSans"/>
              </a:rPr>
              <a:t>ă</a:t>
            </a:r>
            <a:r>
              <a:rPr lang="vi-VN" sz="2000" dirty="0" smtClean="0">
                <a:solidFill>
                  <a:schemeClr val="accent1">
                    <a:lumMod val="50000"/>
                  </a:schemeClr>
                </a:solidFill>
                <a:latin typeface="GillSans"/>
              </a:rPr>
              <a:t> </a:t>
            </a:r>
            <a:r>
              <a:rPr lang="ro-RO" sz="2000" dirty="0" smtClean="0">
                <a:solidFill>
                  <a:schemeClr val="accent1">
                    <a:lumMod val="50000"/>
                  </a:schemeClr>
                </a:solidFill>
                <a:latin typeface="GillSans"/>
              </a:rPr>
              <a:t>suntem bătuți de </a:t>
            </a:r>
            <a:r>
              <a:rPr lang="vi-VN" sz="2000" dirty="0" smtClean="0">
                <a:solidFill>
                  <a:schemeClr val="accent1">
                    <a:lumMod val="50000"/>
                  </a:schemeClr>
                </a:solidFill>
                <a:latin typeface="GillSans"/>
              </a:rPr>
              <a:t>copilul </a:t>
            </a:r>
            <a:r>
              <a:rPr lang="vi-VN" sz="2000" dirty="0">
                <a:solidFill>
                  <a:schemeClr val="accent1">
                    <a:lumMod val="50000"/>
                  </a:schemeClr>
                </a:solidFill>
                <a:latin typeface="GillSans"/>
              </a:rPr>
              <a:t>nostru adolescent </a:t>
            </a:r>
            <a:r>
              <a:rPr lang="vi-VN" sz="2000" dirty="0" smtClean="0">
                <a:solidFill>
                  <a:schemeClr val="accent1">
                    <a:lumMod val="50000"/>
                  </a:schemeClr>
                </a:solidFill>
                <a:latin typeface="GillSans"/>
              </a:rPr>
              <a:t>la </a:t>
            </a:r>
            <a:r>
              <a:rPr lang="vi-VN" sz="2000" dirty="0">
                <a:solidFill>
                  <a:schemeClr val="accent1">
                    <a:lumMod val="50000"/>
                  </a:schemeClr>
                </a:solidFill>
                <a:latin typeface="GillSans"/>
              </a:rPr>
              <a:t>tenis, după un curs de vară, dar nu </a:t>
            </a:r>
            <a:r>
              <a:rPr lang="ro-RO" sz="2000" dirty="0" smtClean="0">
                <a:solidFill>
                  <a:schemeClr val="accent1">
                    <a:lumMod val="50000"/>
                  </a:schemeClr>
                </a:solidFill>
                <a:latin typeface="GillSans"/>
              </a:rPr>
              <a:t>cu prețul </a:t>
            </a:r>
            <a:r>
              <a:rPr lang="vi-VN" sz="2000" dirty="0" smtClean="0">
                <a:solidFill>
                  <a:schemeClr val="accent1">
                    <a:lumMod val="50000"/>
                  </a:schemeClr>
                </a:solidFill>
                <a:latin typeface="GillSans"/>
              </a:rPr>
              <a:t>unei </a:t>
            </a:r>
            <a:r>
              <a:rPr lang="vi-VN" sz="2000" dirty="0">
                <a:solidFill>
                  <a:schemeClr val="accent1">
                    <a:lumMod val="50000"/>
                  </a:schemeClr>
                </a:solidFill>
                <a:latin typeface="GillSans"/>
              </a:rPr>
              <a:t>noi dimensiuni </a:t>
            </a:r>
            <a:r>
              <a:rPr lang="vi-VN" sz="2000" dirty="0" smtClean="0">
                <a:solidFill>
                  <a:schemeClr val="accent1">
                    <a:lumMod val="50000"/>
                  </a:schemeClr>
                </a:solidFill>
                <a:latin typeface="GillSans"/>
              </a:rPr>
              <a:t>musculare, </a:t>
            </a:r>
            <a:r>
              <a:rPr lang="vi-VN" sz="2000" dirty="0">
                <a:solidFill>
                  <a:schemeClr val="accent1">
                    <a:lumMod val="50000"/>
                  </a:schemeClr>
                </a:solidFill>
                <a:latin typeface="GillSans"/>
              </a:rPr>
              <a:t>o voce întunecată și o barbă cu creștere rapidă </a:t>
            </a:r>
            <a:endParaRPr lang="ro-RO" sz="2000" dirty="0" smtClean="0">
              <a:solidFill>
                <a:schemeClr val="accent1">
                  <a:lumMod val="50000"/>
                </a:schemeClr>
              </a:solidFill>
              <a:latin typeface="GillSans"/>
            </a:endParaRPr>
          </a:p>
          <a:p>
            <a:pPr lvl="4"/>
            <a:r>
              <a:rPr lang="ro-RO" i="1" dirty="0">
                <a:solidFill>
                  <a:schemeClr val="accent1">
                    <a:lumMod val="50000"/>
                  </a:schemeClr>
                </a:solidFill>
                <a:latin typeface="GillSans"/>
              </a:rPr>
              <a:t>	</a:t>
            </a:r>
            <a:r>
              <a:rPr lang="en-GB" i="1" dirty="0" smtClean="0">
                <a:solidFill>
                  <a:schemeClr val="accent1">
                    <a:lumMod val="50000"/>
                  </a:schemeClr>
                </a:solidFill>
                <a:latin typeface="GillSans"/>
              </a:rPr>
              <a:t>C. </a:t>
            </a:r>
            <a:r>
              <a:rPr lang="en-GB" i="1" dirty="0" err="1" smtClean="0">
                <a:solidFill>
                  <a:schemeClr val="accent1">
                    <a:lumMod val="50000"/>
                  </a:schemeClr>
                </a:solidFill>
                <a:latin typeface="GillSans"/>
              </a:rPr>
              <a:t>Ehrnborg</a:t>
            </a:r>
            <a:r>
              <a:rPr lang="en-GB" i="1" dirty="0" smtClean="0">
                <a:solidFill>
                  <a:schemeClr val="accent1">
                    <a:lumMod val="50000"/>
                  </a:schemeClr>
                </a:solidFill>
                <a:latin typeface="GillSans"/>
              </a:rPr>
              <a:t>, T. </a:t>
            </a:r>
            <a:r>
              <a:rPr lang="en-GB" i="1" dirty="0" err="1" smtClean="0">
                <a:solidFill>
                  <a:schemeClr val="accent1">
                    <a:lumMod val="50000"/>
                  </a:schemeClr>
                </a:solidFill>
                <a:latin typeface="GillSans"/>
              </a:rPr>
              <a:t>Rosén</a:t>
            </a:r>
            <a:r>
              <a:rPr lang="en-GB" i="1" dirty="0" smtClean="0">
                <a:solidFill>
                  <a:schemeClr val="accent1">
                    <a:lumMod val="50000"/>
                  </a:schemeClr>
                </a:solidFill>
                <a:latin typeface="GillSans"/>
              </a:rPr>
              <a:t> / Growth Hormone &amp; IGF Research 19 (2009) 285–287</a:t>
            </a:r>
            <a:endParaRPr lang="el-GR" dirty="0"/>
          </a:p>
        </p:txBody>
      </p:sp>
      <p:pic>
        <p:nvPicPr>
          <p:cNvPr id="7" name="Picture 4">
            <a:extLst>
              <a:ext uri="{FF2B5EF4-FFF2-40B4-BE49-F238E27FC236}">
                <a16:creationId xmlns:a16="http://schemas.microsoft.com/office/drawing/2014/main" xmlns="" id="{97ED2394-3BE5-46F6-A46E-64D34B3BFE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06278" y="0"/>
            <a:ext cx="2347913" cy="2083253"/>
          </a:xfrm>
          <a:prstGeom prst="rect">
            <a:avLst/>
          </a:prstGeom>
        </p:spPr>
      </p:pic>
    </p:spTree>
    <p:extLst>
      <p:ext uri="{BB962C8B-B14F-4D97-AF65-F5344CB8AC3E}">
        <p14:creationId xmlns:p14="http://schemas.microsoft.com/office/powerpoint/2010/main" val="3956579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636</TotalTime>
  <Words>1319</Words>
  <Application>Microsoft Office PowerPoint</Application>
  <PresentationFormat>Custom</PresentationFormat>
  <Paragraphs>58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Gloucestershire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RYALL, Emily (Dr)</dc:creator>
  <cp:lastModifiedBy>dirmed</cp:lastModifiedBy>
  <cp:revision>71</cp:revision>
  <dcterms:created xsi:type="dcterms:W3CDTF">2019-01-08T15:51:19Z</dcterms:created>
  <dcterms:modified xsi:type="dcterms:W3CDTF">2020-01-30T11:51:06Z</dcterms:modified>
</cp:coreProperties>
</file>