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025" autoAdjust="0"/>
    <p:restoredTop sz="94660"/>
  </p:normalViewPr>
  <p:slideViewPr>
    <p:cSldViewPr snapToGrid="0">
      <p:cViewPr>
        <p:scale>
          <a:sx n="80" d="100"/>
          <a:sy n="80" d="100"/>
        </p:scale>
        <p:origin x="-6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01/02/2020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8360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01/02/2020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7123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01/02/2020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8528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01/02/2020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13872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01/02/2020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1939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01/02/2020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9720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01/02/2020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23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01/02/2020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106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01/02/2020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8352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01/02/2020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4694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01/02/2020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3807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3F557-61A9-4AAF-8A09-CC2AA3C6AB83}" type="datetimeFigureOut">
              <a:rPr lang="en-GB" smtClean="0"/>
              <a:pPr/>
              <a:t>01/02/2020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909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F155B60-25EC-4394-846B-177BE7A52F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286" y="4968484"/>
            <a:ext cx="6829426" cy="18895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16C0F6E-1236-4143-BA2B-E2CC3FD60A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487" y="0"/>
            <a:ext cx="5915025" cy="52482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5BF28FFF-5A68-4ACC-AEED-387BD11C158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875" y="0"/>
            <a:ext cx="2905125" cy="6386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8674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DA12FC3-1747-45E5-94AA-4FBD500EE963}"/>
              </a:ext>
            </a:extLst>
          </p:cNvPr>
          <p:cNvSpPr txBox="1"/>
          <p:nvPr/>
        </p:nvSpPr>
        <p:spPr>
          <a:xfrm>
            <a:off x="2104701" y="2969566"/>
            <a:ext cx="3636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Scop și obiective</a:t>
            </a:r>
            <a:endParaRPr lang="en-GB" sz="2400" i="1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6F84C82-0C8D-47D6-8F8B-A27812549F1C}"/>
              </a:ext>
            </a:extLst>
          </p:cNvPr>
          <p:cNvSpPr/>
          <p:nvPr/>
        </p:nvSpPr>
        <p:spPr>
          <a:xfrm>
            <a:off x="843148" y="3706045"/>
            <a:ext cx="107946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/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La sfârșitulcursului studenții vor putea să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: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marL="285750" lvl="0" indent="-285750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• </a:t>
            </a:r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înțeleagă sănătatea mintală și afecțiunile mintale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marL="285750" lvl="0" indent="-285750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• </a:t>
            </a:r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înțeleagă cele mai noi cunoștințe și recomandări ale experților cu privire la diagnosticul și managementul afecțiunilor mintale în relație cu sportul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marL="285750" lvl="0" indent="-285750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• </a:t>
            </a:r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poată să îmbunătățească capacitatea celor care sunt implicați în sport de a face față problemelor de sănătate mintală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marL="285750" lvl="0" indent="-285750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• </a:t>
            </a:r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înțeleagă factorii de risc și de protecție legați de sănătatea mintală în sport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1928946" y="2236329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Sănătate și stare de bine </a:t>
            </a:r>
            <a:r>
              <a:rPr lang="ro-RO" sz="32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– </a:t>
            </a:r>
            <a:r>
              <a:rPr lang="ro-RO" sz="32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Sănătate mintală</a:t>
            </a:r>
            <a:endParaRPr lang="en-GB" sz="3200" dirty="0" smtClean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FA5C3BB-D2CD-4270-841A-2B8DC38534B4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</p:spTree>
    <p:extLst>
      <p:ext uri="{BB962C8B-B14F-4D97-AF65-F5344CB8AC3E}">
        <p14:creationId xmlns="" xmlns:p14="http://schemas.microsoft.com/office/powerpoint/2010/main" val="227923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DA12FC3-1747-45E5-94AA-4FBD500EE963}"/>
              </a:ext>
            </a:extLst>
          </p:cNvPr>
          <p:cNvSpPr txBox="1"/>
          <p:nvPr/>
        </p:nvSpPr>
        <p:spPr>
          <a:xfrm>
            <a:off x="1928946" y="3198167"/>
            <a:ext cx="8334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Activitate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1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6F84C82-0C8D-47D6-8F8B-A27812549F1C}"/>
              </a:ext>
            </a:extLst>
          </p:cNvPr>
          <p:cNvSpPr/>
          <p:nvPr/>
        </p:nvSpPr>
        <p:spPr>
          <a:xfrm>
            <a:off x="2717074" y="3836840"/>
            <a:ext cx="75459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În grupuri mici, discutați definiția sănătății mintale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1928946" y="2236329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Sănătate mintală</a:t>
            </a:r>
            <a:endParaRPr lang="en-GB" sz="3200" dirty="0" smtClean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E0EA06B2-4E54-4FCA-9501-2681E7F52579}"/>
              </a:ext>
            </a:extLst>
          </p:cNvPr>
          <p:cNvSpPr txBox="1"/>
          <p:nvPr/>
        </p:nvSpPr>
        <p:spPr>
          <a:xfrm>
            <a:off x="1928948" y="4413958"/>
            <a:ext cx="8334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Activitate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2: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B47C91A-CC71-46E9-B26A-9B9B76C753C2}"/>
              </a:ext>
            </a:extLst>
          </p:cNvPr>
          <p:cNvSpPr/>
          <p:nvPr/>
        </p:nvSpPr>
        <p:spPr>
          <a:xfrm>
            <a:off x="2717076" y="5052631"/>
            <a:ext cx="75459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Analizți următoarele definiții ale sănătății mintale (diapozitivul următor) și discutați noțiunea de a fi sănătos mintal</a:t>
            </a:r>
            <a:endParaRPr lang="en-GB" sz="2000" dirty="0" smtClean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49247826-0C46-4994-AEF3-C21D02EBF9F5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</p:spTree>
    <p:extLst>
      <p:ext uri="{BB962C8B-B14F-4D97-AF65-F5344CB8AC3E}">
        <p14:creationId xmlns="" xmlns:p14="http://schemas.microsoft.com/office/powerpoint/2010/main" val="101300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1928946" y="2236329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Sănătate mintală – definiții</a:t>
            </a:r>
            <a:endParaRPr lang="en-GB" sz="3200" dirty="0" smtClean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49247826-0C46-4994-AEF3-C21D02EBF9F5}"/>
              </a:ext>
            </a:extLst>
          </p:cNvPr>
          <p:cNvSpPr txBox="1"/>
          <p:nvPr/>
        </p:nvSpPr>
        <p:spPr>
          <a:xfrm>
            <a:off x="9640387" y="6504168"/>
            <a:ext cx="25516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97280" y="2926080"/>
            <a:ext cx="999479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“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o stare de bine în care fiecare individ își dă seama </a:t>
            </a:r>
            <a:r>
              <a:rPr lang="ro-RO" sz="1400" dirty="0" smtClean="0">
                <a:latin typeface="Calibri" pitchFamily="34" charset="0"/>
                <a:cs typeface="Calibri" pitchFamily="34" charset="0"/>
              </a:rPr>
              <a:t>de 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propriul potențial, 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poate face față stresului 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normal 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de viață, 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po</a:t>
            </a:r>
            <a:r>
              <a:rPr lang="ro-RO" sz="1400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t</a:t>
            </a:r>
            <a:r>
              <a:rPr lang="ro-RO" sz="1400" dirty="0" smtClean="0">
                <a:latin typeface="Calibri" pitchFamily="34" charset="0"/>
                <a:cs typeface="Calibri" pitchFamily="34" charset="0"/>
              </a:rPr>
              <a:t>e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lucra productiv și fructuos, și este capabil să aducă o contribuție la 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comunitatea 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sa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”  </a:t>
            </a:r>
            <a:r>
              <a:rPr lang="en-GB" sz="1400" i="1" dirty="0" smtClean="0">
                <a:latin typeface="Calibri" pitchFamily="34" charset="0"/>
                <a:cs typeface="Calibri" pitchFamily="34" charset="0"/>
              </a:rPr>
              <a:t>World Health Organization, 2014.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sz="1400" i="1" dirty="0" smtClean="0">
                <a:latin typeface="Calibri" pitchFamily="34" charset="0"/>
                <a:cs typeface="Calibri" pitchFamily="34" charset="0"/>
              </a:rPr>
              <a:t> 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„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Tulburările 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mintale cuprind o gamă largă de probleme, cu simptome diferite. Cu toate acestea, ele sunt, în general, caracterizate printr-o combinație de 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gânduri, emoții, comportament 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și 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relații 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cu 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ceilalți</a:t>
            </a:r>
            <a:r>
              <a:rPr lang="ro-RO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anormale 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” </a:t>
            </a:r>
            <a:r>
              <a:rPr lang="en-GB" sz="1400" i="1" dirty="0" smtClean="0">
                <a:latin typeface="Calibri" pitchFamily="34" charset="0"/>
                <a:cs typeface="Calibri" pitchFamily="34" charset="0"/>
              </a:rPr>
              <a:t>World Health Organization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 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„</a:t>
            </a:r>
            <a:r>
              <a:rPr lang="ro-RO" sz="1400" dirty="0" smtClean="0">
                <a:latin typeface="Calibri" pitchFamily="34" charset="0"/>
                <a:cs typeface="Calibri" pitchFamily="34" charset="0"/>
              </a:rPr>
              <a:t>T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ulburări</a:t>
            </a:r>
            <a:r>
              <a:rPr lang="ro-RO" sz="1400" dirty="0" smtClean="0">
                <a:latin typeface="Calibri" pitchFamily="34" charset="0"/>
                <a:cs typeface="Calibri" pitchFamily="34" charset="0"/>
              </a:rPr>
              <a:t>le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 m</a:t>
            </a:r>
            <a:r>
              <a:rPr lang="ro-RO" sz="14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ntale 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(sau boli mintale) sunt condiții care afectează 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gândire</a:t>
            </a:r>
            <a:r>
              <a:rPr lang="ro-RO" sz="1400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, sentiment</a:t>
            </a:r>
            <a:r>
              <a:rPr lang="ro-RO" sz="1400" dirty="0" smtClean="0">
                <a:latin typeface="Calibri" pitchFamily="34" charset="0"/>
                <a:cs typeface="Calibri" pitchFamily="34" charset="0"/>
              </a:rPr>
              <a:t>ele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starea de 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spirit 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și </a:t>
            </a:r>
            <a:r>
              <a:rPr lang="ro-RO" sz="1400" dirty="0" smtClean="0">
                <a:latin typeface="Calibri" pitchFamily="34" charset="0"/>
                <a:cs typeface="Calibri" pitchFamily="34" charset="0"/>
              </a:rPr>
              <a:t>c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omportamen</a:t>
            </a:r>
            <a:r>
              <a:rPr lang="ro-RO" sz="1400" dirty="0" smtClean="0">
                <a:latin typeface="Calibri" pitchFamily="34" charset="0"/>
                <a:cs typeface="Calibri" pitchFamily="34" charset="0"/>
              </a:rPr>
              <a:t>tul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Acestea pot fi 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ocazional</a:t>
            </a:r>
            <a:r>
              <a:rPr lang="ro-RO" sz="1400" dirty="0" smtClean="0">
                <a:latin typeface="Calibri" pitchFamily="34" charset="0"/>
                <a:cs typeface="Calibri" pitchFamily="34" charset="0"/>
              </a:rPr>
              <a:t>e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sau de lungă durată (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cronic</a:t>
            </a:r>
            <a:r>
              <a:rPr lang="ro-RO" sz="1400" dirty="0" smtClean="0">
                <a:latin typeface="Calibri" pitchFamily="34" charset="0"/>
                <a:cs typeface="Calibri" pitchFamily="34" charset="0"/>
              </a:rPr>
              <a:t>e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). 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Ele pot afecta capacitatea de a se raporta la alții și </a:t>
            </a:r>
            <a:r>
              <a:rPr lang="ro-RO" sz="1400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funcțion</a:t>
            </a:r>
            <a:r>
              <a:rPr lang="ro-RO" sz="1400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în 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fiecare zi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.” </a:t>
            </a:r>
            <a:r>
              <a:rPr lang="en-GB" sz="1400" i="1" dirty="0" smtClean="0">
                <a:latin typeface="Calibri" pitchFamily="34" charset="0"/>
                <a:cs typeface="Calibri" pitchFamily="34" charset="0"/>
              </a:rPr>
              <a:t>Reardon, C. L., &amp; Factor, R. M. (2010). Sport psychiatry. A Systematic Review of Diagnosis and Medical Treatment of Mental Illness in Athletes Sports Medicine, 40(11), 961-980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 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sz="1400" dirty="0" smtClean="0">
                <a:cs typeface="Calibri" pitchFamily="34" charset="0"/>
              </a:rPr>
              <a:t>„</a:t>
            </a:r>
            <a:r>
              <a:rPr lang="ro-RO" sz="1400" dirty="0" smtClean="0">
                <a:latin typeface="Calibri" pitchFamily="34" charset="0"/>
                <a:cs typeface="Calibri" pitchFamily="34" charset="0"/>
              </a:rPr>
              <a:t>P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sihiatri</a:t>
            </a:r>
            <a:r>
              <a:rPr lang="ro-RO" sz="1400" dirty="0" smtClean="0">
                <a:latin typeface="Calibri" pitchFamily="34" charset="0"/>
                <a:cs typeface="Calibri" pitchFamily="34" charset="0"/>
              </a:rPr>
              <a:t>a sportivă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1400" dirty="0" smtClean="0">
                <a:latin typeface="Calibri" pitchFamily="34" charset="0"/>
                <a:cs typeface="Calibri" pitchFamily="34" charset="0"/>
              </a:rPr>
              <a:t>se concentreaza pe diagnosticul si tratamentul bolilor psihiatrice la sportivi, în plus față de utilizarea abordărilor psihologice pentru a îmbunătăți performanța</a:t>
            </a:r>
            <a:r>
              <a:rPr lang="en-GB" sz="1400" i="1" dirty="0" smtClean="0">
                <a:latin typeface="Calibri" pitchFamily="34" charset="0"/>
                <a:cs typeface="Calibri" pitchFamily="34" charset="0"/>
              </a:rPr>
              <a:t>.” </a:t>
            </a:r>
            <a:r>
              <a:rPr lang="en-GB" sz="1400" i="1" dirty="0" smtClean="0">
                <a:latin typeface="Calibri" pitchFamily="34" charset="0"/>
                <a:cs typeface="Calibri" pitchFamily="34" charset="0"/>
              </a:rPr>
              <a:t>Reardon, C. L., &amp; Factor, R. M. (2010). Sport psychiatry. A Systematic Review of Diagnosis and Medical Treatment of Mental Illness in Athletes Sports Medicine, 40(11), 961-980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300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1928946" y="2236329"/>
            <a:ext cx="83341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 smtClean="0">
                <a:solidFill>
                  <a:schemeClr val="accent1">
                    <a:lumMod val="50000"/>
                  </a:schemeClr>
                </a:solidFill>
              </a:rPr>
              <a:t>Activitate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3: </a:t>
            </a:r>
            <a:r>
              <a:rPr lang="ro-RO" sz="2800" dirty="0" smtClean="0">
                <a:solidFill>
                  <a:schemeClr val="accent1">
                    <a:lumMod val="50000"/>
                  </a:schemeClr>
                </a:solidFill>
              </a:rPr>
              <a:t>Analizați apariția următoarelor diagnostice psihiatrice la sportivi</a:t>
            </a:r>
            <a:endParaRPr lang="en-GB" sz="32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49247826-0C46-4994-AEF3-C21D02EBF9F5}"/>
              </a:ext>
            </a:extLst>
          </p:cNvPr>
          <p:cNvSpPr txBox="1"/>
          <p:nvPr/>
        </p:nvSpPr>
        <p:spPr>
          <a:xfrm>
            <a:off x="9640387" y="6504168"/>
            <a:ext cx="25516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21134" y="3490623"/>
            <a:ext cx="99947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o-RO" dirty="0" smtClean="0"/>
              <a:t>Tulburări de dispoziție</a:t>
            </a:r>
            <a:endParaRPr lang="en-US" dirty="0" smtClean="0"/>
          </a:p>
          <a:p>
            <a:pPr lvl="0"/>
            <a:r>
              <a:rPr lang="ro-RO" dirty="0" smtClean="0"/>
              <a:t>Tulburări anxioase</a:t>
            </a:r>
            <a:endParaRPr lang="en-US" dirty="0" smtClean="0"/>
          </a:p>
          <a:p>
            <a:pPr lvl="0"/>
            <a:r>
              <a:rPr lang="ro-RO" dirty="0" smtClean="0"/>
              <a:t>Tulburări de alimentație</a:t>
            </a:r>
            <a:endParaRPr lang="en-US" dirty="0" smtClean="0"/>
          </a:p>
          <a:p>
            <a:pPr lvl="0"/>
            <a:r>
              <a:rPr lang="ro-RO" dirty="0" smtClean="0"/>
              <a:t>Tulburări de atenție</a:t>
            </a:r>
            <a:r>
              <a:rPr lang="en-GB" dirty="0" smtClean="0"/>
              <a:t> </a:t>
            </a:r>
            <a:r>
              <a:rPr lang="en-GB" dirty="0" smtClean="0"/>
              <a:t>(ADHD)</a:t>
            </a:r>
            <a:endParaRPr lang="en-US" dirty="0" smtClean="0"/>
          </a:p>
          <a:p>
            <a:pPr lvl="0"/>
            <a:r>
              <a:rPr lang="ro-RO" dirty="0" smtClean="0"/>
              <a:t>Adicții</a:t>
            </a:r>
            <a:endParaRPr lang="en-US" dirty="0" smtClean="0"/>
          </a:p>
          <a:p>
            <a:r>
              <a:rPr lang="ro-RO" dirty="0" smtClean="0"/>
              <a:t>Alte tulburări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300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1928946" y="2236329"/>
            <a:ext cx="83341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 smtClean="0">
                <a:solidFill>
                  <a:schemeClr val="accent1">
                    <a:lumMod val="50000"/>
                  </a:schemeClr>
                </a:solidFill>
              </a:rPr>
              <a:t>Activitate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4: </a:t>
            </a:r>
            <a:r>
              <a:rPr lang="ro-RO" sz="2800" dirty="0" smtClean="0">
                <a:solidFill>
                  <a:schemeClr val="accent1">
                    <a:lumMod val="50000"/>
                  </a:schemeClr>
                </a:solidFill>
              </a:rPr>
              <a:t>Analizați rolul și influența următorilor profesioniști asupra sportivilor</a:t>
            </a:r>
            <a:endParaRPr lang="en-GB" sz="32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49247826-0C46-4994-AEF3-C21D02EBF9F5}"/>
              </a:ext>
            </a:extLst>
          </p:cNvPr>
          <p:cNvSpPr txBox="1"/>
          <p:nvPr/>
        </p:nvSpPr>
        <p:spPr>
          <a:xfrm>
            <a:off x="9640387" y="6504168"/>
            <a:ext cx="25516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05231" y="3919994"/>
            <a:ext cx="99947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o-RO" dirty="0" smtClean="0"/>
              <a:t>Psiholog sportiv</a:t>
            </a:r>
            <a:endParaRPr lang="en-US" dirty="0" smtClean="0"/>
          </a:p>
          <a:p>
            <a:pPr lvl="0"/>
            <a:r>
              <a:rPr lang="ro-RO" dirty="0" smtClean="0"/>
              <a:t>Psihoterapeut sportiv</a:t>
            </a:r>
            <a:endParaRPr lang="en-US" dirty="0" smtClean="0"/>
          </a:p>
          <a:p>
            <a:pPr lvl="0"/>
            <a:r>
              <a:rPr lang="en-GB" dirty="0" smtClean="0"/>
              <a:t>Medic</a:t>
            </a:r>
            <a:r>
              <a:rPr lang="ro-RO" dirty="0" smtClean="0"/>
              <a:t>i</a:t>
            </a:r>
            <a:r>
              <a:rPr lang="en-GB" dirty="0" smtClean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ps</a:t>
            </a:r>
            <a:r>
              <a:rPr lang="ro-RO" dirty="0" smtClean="0"/>
              <a:t>i</a:t>
            </a:r>
            <a:r>
              <a:rPr lang="en-GB" dirty="0" err="1" smtClean="0"/>
              <a:t>hiatri</a:t>
            </a:r>
            <a:r>
              <a:rPr lang="ro-RO" dirty="0" smtClean="0"/>
              <a:t>i</a:t>
            </a:r>
            <a:r>
              <a:rPr lang="en-GB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01300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1160891" y="1854666"/>
            <a:ext cx="9094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 smtClean="0">
                <a:solidFill>
                  <a:schemeClr val="accent1">
                    <a:lumMod val="50000"/>
                  </a:schemeClr>
                </a:solidFill>
              </a:rPr>
              <a:t>Activitate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5: </a:t>
            </a:r>
            <a:r>
              <a:rPr lang="ro-RO" sz="2800" dirty="0" smtClean="0">
                <a:solidFill>
                  <a:schemeClr val="accent1">
                    <a:lumMod val="50000"/>
                  </a:schemeClr>
                </a:solidFill>
              </a:rPr>
              <a:t>Analizați influența adicțiilor asupra sportivilor</a:t>
            </a: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endParaRPr lang="en-GB" sz="32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49247826-0C46-4994-AEF3-C21D02EBF9F5}"/>
              </a:ext>
            </a:extLst>
          </p:cNvPr>
          <p:cNvSpPr txBox="1"/>
          <p:nvPr/>
        </p:nvSpPr>
        <p:spPr>
          <a:xfrm>
            <a:off x="9640387" y="6504168"/>
            <a:ext cx="25516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37036" y="2504661"/>
            <a:ext cx="99947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„</a:t>
            </a:r>
            <a:r>
              <a:rPr lang="vi-VN" dirty="0" smtClean="0"/>
              <a:t> 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ulburări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le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adictive includ abuzul de substanțe,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caracterizat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printr-un model maladaptativ de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utilizare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substan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țelor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 manifestată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prin consecințe negative recurente și semnificative legate de utilizarea repetată a unei substanțe și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dependenț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ele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de substanță mai severe, care 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au ca rezultat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un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grup de simptome cognitive, comportamentale și fiziologice (de multe ori inclusiv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toleranț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ă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și simptome de sevraj) care indică utilizarea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continuă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a unei substanțe, în ciuda unor probleme semnificative legate de 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utilizarea acelei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substanț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.”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GB" i="1" dirty="0" smtClean="0"/>
              <a:t>Reardon, C. L., &amp; Factor, R. M. (2010). Sport psychiatry. A Systematic Review of Diagnosis and Medical Treatment of Mental Illness in Athletes Sports Medicine, 40(11), 961-980</a:t>
            </a:r>
          </a:p>
          <a:p>
            <a:endParaRPr lang="en-GB" i="1" dirty="0" smtClean="0"/>
          </a:p>
          <a:p>
            <a:r>
              <a:rPr lang="en-GB" i="1" dirty="0" err="1" smtClean="0"/>
              <a:t>Substan</a:t>
            </a:r>
            <a:r>
              <a:rPr lang="ro-RO" i="1" dirty="0" smtClean="0"/>
              <a:t>țe</a:t>
            </a:r>
            <a:r>
              <a:rPr lang="en-GB" i="1" dirty="0" smtClean="0"/>
              <a:t>:</a:t>
            </a:r>
            <a:endParaRPr lang="en-GB" i="1" dirty="0" smtClean="0"/>
          </a:p>
          <a:p>
            <a:r>
              <a:rPr lang="en-GB" i="1" dirty="0" smtClean="0"/>
              <a:t>Alco</a:t>
            </a:r>
            <a:r>
              <a:rPr lang="ro-RO" i="1" dirty="0" smtClean="0"/>
              <a:t>o</a:t>
            </a:r>
            <a:r>
              <a:rPr lang="en-GB" i="1" dirty="0" smtClean="0"/>
              <a:t>l</a:t>
            </a:r>
            <a:endParaRPr lang="en-GB" i="1" dirty="0" smtClean="0"/>
          </a:p>
          <a:p>
            <a:r>
              <a:rPr lang="en-GB" i="1" dirty="0" err="1" smtClean="0"/>
              <a:t>Stimul</a:t>
            </a:r>
            <a:r>
              <a:rPr lang="ro-RO" i="1" dirty="0" smtClean="0"/>
              <a:t>e</a:t>
            </a:r>
            <a:r>
              <a:rPr lang="en-GB" i="1" dirty="0" err="1" smtClean="0"/>
              <a:t>nt</a:t>
            </a:r>
            <a:r>
              <a:rPr lang="ro-RO" i="1" dirty="0" smtClean="0"/>
              <a:t>e</a:t>
            </a:r>
            <a:endParaRPr lang="en-GB" i="1" dirty="0" smtClean="0"/>
          </a:p>
          <a:p>
            <a:r>
              <a:rPr lang="ro-RO" i="1" dirty="0" smtClean="0"/>
              <a:t>Steroizi anabolizanți</a:t>
            </a:r>
            <a:endParaRPr lang="en-GB" i="1" dirty="0" smtClean="0"/>
          </a:p>
          <a:p>
            <a:endParaRPr lang="en-GB" i="1" dirty="0" smtClean="0"/>
          </a:p>
          <a:p>
            <a:r>
              <a:rPr lang="ro-RO" i="1" dirty="0" smtClean="0"/>
              <a:t>Se discută Cazul 4</a:t>
            </a:r>
            <a:endParaRPr lang="en-GB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300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1160891" y="1958033"/>
            <a:ext cx="9094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 smtClean="0">
                <a:solidFill>
                  <a:schemeClr val="accent1">
                    <a:lumMod val="50000"/>
                  </a:schemeClr>
                </a:solidFill>
              </a:rPr>
              <a:t>Bibliografie</a:t>
            </a: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endParaRPr lang="en-GB" sz="32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49247826-0C46-4994-AEF3-C21D02EBF9F5}"/>
              </a:ext>
            </a:extLst>
          </p:cNvPr>
          <p:cNvSpPr txBox="1"/>
          <p:nvPr/>
        </p:nvSpPr>
        <p:spPr>
          <a:xfrm>
            <a:off x="9640387" y="6504168"/>
            <a:ext cx="25516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05230" y="3299792"/>
            <a:ext cx="99947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Karin </a:t>
            </a:r>
            <a:r>
              <a:rPr lang="en-US" dirty="0" err="1" smtClean="0"/>
              <a:t>Moesch</a:t>
            </a:r>
            <a:r>
              <a:rPr lang="en-US" dirty="0" smtClean="0"/>
              <a:t>, </a:t>
            </a:r>
            <a:r>
              <a:rPr lang="en-US" dirty="0" err="1" smtClean="0"/>
              <a:t>Göran</a:t>
            </a:r>
            <a:r>
              <a:rPr lang="en-US" dirty="0" smtClean="0"/>
              <a:t> </a:t>
            </a:r>
            <a:r>
              <a:rPr lang="en-US" dirty="0" err="1" smtClean="0"/>
              <a:t>Kenttä</a:t>
            </a:r>
            <a:r>
              <a:rPr lang="en-US" dirty="0" smtClean="0"/>
              <a:t>, Jens </a:t>
            </a:r>
            <a:r>
              <a:rPr lang="en-US" dirty="0" err="1" smtClean="0"/>
              <a:t>Kleinert</a:t>
            </a:r>
            <a:r>
              <a:rPr lang="en-US" dirty="0" smtClean="0"/>
              <a:t>, </a:t>
            </a:r>
            <a:r>
              <a:rPr lang="en-US" dirty="0" err="1" smtClean="0"/>
              <a:t>Cédric</a:t>
            </a:r>
            <a:r>
              <a:rPr lang="en-US" dirty="0" smtClean="0"/>
              <a:t> </a:t>
            </a:r>
            <a:r>
              <a:rPr lang="en-US" dirty="0" err="1" smtClean="0"/>
              <a:t>Quignon-Fleureth</a:t>
            </a:r>
            <a:r>
              <a:rPr lang="en-US" dirty="0" smtClean="0"/>
              <a:t>, Sarah Cecil, Maurizio </a:t>
            </a:r>
            <a:r>
              <a:rPr lang="en-US" dirty="0" err="1" smtClean="0"/>
              <a:t>Bertolloc</a:t>
            </a:r>
            <a:r>
              <a:rPr lang="en-US" dirty="0" smtClean="0"/>
              <a:t>: FEPSAC position statement: Mental health disorders in elite athletes and models of service provision, Psychology of Sport and Exercise, Volume 38, September 2018, Pages 61-71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Kristoffer</a:t>
            </a:r>
            <a:r>
              <a:rPr lang="en-US" dirty="0" smtClean="0"/>
              <a:t> </a:t>
            </a:r>
            <a:r>
              <a:rPr lang="en-US" dirty="0" err="1" smtClean="0"/>
              <a:t>Henriksen</a:t>
            </a:r>
            <a:r>
              <a:rPr lang="en-US" dirty="0" smtClean="0"/>
              <a:t>, Robert </a:t>
            </a:r>
            <a:r>
              <a:rPr lang="en-US" dirty="0" err="1" smtClean="0"/>
              <a:t>Schinke</a:t>
            </a:r>
            <a:r>
              <a:rPr lang="en-US" dirty="0" smtClean="0"/>
              <a:t>, Karin </a:t>
            </a:r>
            <a:r>
              <a:rPr lang="en-US" dirty="0" err="1" smtClean="0"/>
              <a:t>Moesch</a:t>
            </a:r>
            <a:r>
              <a:rPr lang="en-US" dirty="0" smtClean="0"/>
              <a:t>, Sean McCann, William D. Parham, </a:t>
            </a:r>
            <a:r>
              <a:rPr lang="en-US" dirty="0" err="1" smtClean="0"/>
              <a:t>Carsten</a:t>
            </a:r>
            <a:r>
              <a:rPr lang="en-US" dirty="0" smtClean="0"/>
              <a:t> </a:t>
            </a:r>
            <a:r>
              <a:rPr lang="en-US" dirty="0" err="1" smtClean="0"/>
              <a:t>Hvid</a:t>
            </a:r>
            <a:r>
              <a:rPr lang="en-US" dirty="0" smtClean="0"/>
              <a:t> Larsen &amp; Peter Terry (2019): Consensus statement on improving the mental health of high performance athletes, International Journal of Sport and Exercise Psychology, DOI:10.1080/1612197X.2019.1570473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Reardon, C. L., &amp; Factor, R. M. (2010). Sport psychiatry. A Systematic Review of Diagnosis and Medical Treatment of Mental Illness in </a:t>
            </a:r>
            <a:r>
              <a:rPr lang="en-GB" dirty="0" err="1" smtClean="0"/>
              <a:t>AthletesSports</a:t>
            </a:r>
            <a:r>
              <a:rPr lang="en-GB" dirty="0" smtClean="0"/>
              <a:t> Medicine, 40(11), 961-980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300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521</Words>
  <Application>Microsoft Office PowerPoint</Application>
  <PresentationFormat>Custom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University of Gloucestershire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RYALL, Emily (Dr)</dc:creator>
  <cp:lastModifiedBy>Med</cp:lastModifiedBy>
  <cp:revision>58</cp:revision>
  <dcterms:created xsi:type="dcterms:W3CDTF">2019-01-08T15:51:19Z</dcterms:created>
  <dcterms:modified xsi:type="dcterms:W3CDTF">2020-02-01T13:58:07Z</dcterms:modified>
</cp:coreProperties>
</file>