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89" r:id="rId4"/>
    <p:sldId id="280" r:id="rId5"/>
    <p:sldId id="286" r:id="rId6"/>
    <p:sldId id="288" r:id="rId7"/>
    <p:sldId id="290" r:id="rId8"/>
    <p:sldId id="283" r:id="rId9"/>
    <p:sldId id="291" r:id="rId10"/>
    <p:sldId id="284" r:id="rId11"/>
    <p:sldId id="293" r:id="rId12"/>
    <p:sldId id="292" r:id="rId13"/>
    <p:sldId id="285" r:id="rId14"/>
    <p:sldId id="268" r:id="rId15"/>
    <p:sldId id="265" r:id="rId16"/>
    <p:sldId id="294"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9641" autoAdjust="0"/>
  </p:normalViewPr>
  <p:slideViewPr>
    <p:cSldViewPr snapToGrid="0">
      <p:cViewPr>
        <p:scale>
          <a:sx n="67" d="100"/>
          <a:sy n="67" d="100"/>
        </p:scale>
        <p:origin x="-616" y="-22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39657-36CB-4279-B913-9CDB87E52674}" type="datetimeFigureOut">
              <a:rPr lang="cs-CZ" smtClean="0"/>
              <a:pPr/>
              <a:t>02.02.2020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C2A2F3-953E-47B7-8FB4-02DD69C07B4B}" type="slidenum">
              <a:rPr lang="cs-CZ" smtClean="0"/>
              <a:pPr/>
              <a:t>‹#›</a:t>
            </a:fld>
            <a:endParaRPr lang="cs-CZ"/>
          </a:p>
        </p:txBody>
      </p:sp>
    </p:spTree>
    <p:extLst>
      <p:ext uri="{BB962C8B-B14F-4D97-AF65-F5344CB8AC3E}">
        <p14:creationId xmlns:p14="http://schemas.microsoft.com/office/powerpoint/2010/main" xmlns="" val="1055389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books.google.com/books?id=YMUola6pDnkC&amp;pg=PT1217&amp;dq=race+social+construction"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www.britannica.com/topic/race-human" TargetMode="External"/><Relationship Id="rId5" Type="http://schemas.openxmlformats.org/officeDocument/2006/relationships/hyperlink" Target="https://en.wikipedia.org/wiki/Special:BookSources/978-1-45-226586-5" TargetMode="External"/><Relationship Id="rId4" Type="http://schemas.openxmlformats.org/officeDocument/2006/relationships/hyperlink" Target="https://en.wikipedia.org/wiki/International_Standard_Book_Number"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who.int/gender-equity-rights/understanding/gender-definition/e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telegraph.co.uk/athletics/2019/09/30/caster-semenyas-absence-casts-shadow-800m-halimah-nakaayi-win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2</a:t>
            </a:fld>
            <a:endParaRPr lang="cs-CZ"/>
          </a:p>
        </p:txBody>
      </p:sp>
    </p:spTree>
    <p:extLst>
      <p:ext uri="{BB962C8B-B14F-4D97-AF65-F5344CB8AC3E}">
        <p14:creationId xmlns:p14="http://schemas.microsoft.com/office/powerpoint/2010/main" xmlns="" val="2715498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kern="1200" dirty="0" smtClean="0">
                <a:solidFill>
                  <a:schemeClr val="tx1"/>
                </a:solidFill>
                <a:effectLst/>
                <a:latin typeface="+mn-lt"/>
                <a:ea typeface="+mn-ea"/>
                <a:cs typeface="+mn-cs"/>
              </a:rPr>
              <a:t>Nielsen, G., </a:t>
            </a:r>
            <a:r>
              <a:rPr lang="en-US" sz="1200" b="0" i="0" kern="1200" dirty="0" err="1" smtClean="0">
                <a:solidFill>
                  <a:schemeClr val="tx1"/>
                </a:solidFill>
                <a:effectLst/>
                <a:latin typeface="+mn-lt"/>
                <a:ea typeface="+mn-ea"/>
                <a:cs typeface="+mn-cs"/>
              </a:rPr>
              <a:t>Grønfeldt</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Toftegaard-Støckel</a:t>
            </a:r>
            <a:r>
              <a:rPr lang="en-US" sz="1200" b="0" i="0" kern="1200" dirty="0" smtClean="0">
                <a:solidFill>
                  <a:schemeClr val="tx1"/>
                </a:solidFill>
                <a:effectLst/>
                <a:latin typeface="+mn-lt"/>
                <a:ea typeface="+mn-ea"/>
                <a:cs typeface="+mn-cs"/>
              </a:rPr>
              <a:t>, J., &amp; Andersen, L. B. (2012). </a:t>
            </a:r>
            <a:r>
              <a:rPr lang="en-US" sz="1200" b="0" i="1" kern="1200" dirty="0" smtClean="0">
                <a:solidFill>
                  <a:schemeClr val="tx1"/>
                </a:solidFill>
                <a:effectLst/>
                <a:latin typeface="+mn-lt"/>
                <a:ea typeface="+mn-ea"/>
                <a:cs typeface="+mn-cs"/>
              </a:rPr>
              <a:t>Predisposed to participate? The influence of family socio-economic background on children’s sports participation and daily amount of physical activity. Sport in Society, 15(1), 1–27.</a:t>
            </a:r>
            <a:r>
              <a:rPr lang="en-US" sz="1200" b="0" i="0" kern="1200" dirty="0" smtClean="0">
                <a:solidFill>
                  <a:schemeClr val="tx1"/>
                </a:solidFill>
                <a:effectLst/>
                <a:latin typeface="+mn-lt"/>
                <a:ea typeface="+mn-ea"/>
                <a:cs typeface="+mn-cs"/>
              </a:rPr>
              <a:t> doi:10.1080/03031853.2011.625271 </a:t>
            </a:r>
            <a:endParaRPr lang="cs-CZ" dirty="0" smtClean="0"/>
          </a:p>
          <a:p>
            <a:endParaRPr lang="cs-CZ" dirty="0" smtClean="0"/>
          </a:p>
          <a:p>
            <a:r>
              <a:rPr lang="en-US" dirty="0" smtClean="0"/>
              <a:t>how children’s family background influences their participation in physical activity</a:t>
            </a:r>
            <a:endParaRPr lang="cs-CZ" dirty="0" smtClean="0"/>
          </a:p>
          <a:p>
            <a:endParaRPr lang="cs-CZ" dirty="0" smtClean="0"/>
          </a:p>
          <a:p>
            <a:r>
              <a:rPr lang="en-US" dirty="0" smtClean="0"/>
              <a:t>Sports club activities are not only seen as contributing to children’s daily physical activity, they are also valued for their contribution to children’s socialization through democratic participation in local civic society, social integration and network (social capital) building</a:t>
            </a:r>
            <a:endParaRPr lang="cs-CZ" dirty="0" smtClean="0"/>
          </a:p>
          <a:p>
            <a:endParaRPr lang="cs-CZ" dirty="0" smtClean="0"/>
          </a:p>
          <a:p>
            <a:endParaRPr lang="cs-CZ" dirty="0" smtClean="0"/>
          </a:p>
          <a:p>
            <a:r>
              <a:rPr lang="en-US" dirty="0" smtClean="0"/>
              <a:t>In this sample of more than 500 Danish suburban schoolchildren, no clear association was found between SEP and physical activity at either preschool or third grade age. Furthermore, no significant associations were found between the material, social and sporting resources of families and their children’s physical activity. The only measurable association found between family background and children’s physical activity levels resulted from parents’ normative values regarding physical activity, which was associated with children’s amount of physical activity at preschool </a:t>
            </a:r>
            <a:r>
              <a:rPr lang="en-US" dirty="0" err="1" smtClean="0"/>
              <a:t>ageg</a:t>
            </a:r>
            <a:endParaRPr lang="cs-CZ" dirty="0" smtClean="0"/>
          </a:p>
          <a:p>
            <a:endParaRPr lang="cs-CZ" dirty="0" smtClean="0"/>
          </a:p>
          <a:p>
            <a:r>
              <a:rPr lang="en-US" dirty="0" smtClean="0"/>
              <a:t>This study supports previous research showing that family background influences the rate of children’s participation in organized sports. Children from the lowest SEP had a significantly lower participation rate in organized sports.</a:t>
            </a:r>
            <a:endParaRPr lang="cs-CZ" dirty="0" smtClean="0"/>
          </a:p>
          <a:p>
            <a:endParaRPr lang="cs-CZ" dirty="0" smtClean="0"/>
          </a:p>
          <a:p>
            <a:r>
              <a:rPr lang="en-US" dirty="0" smtClean="0"/>
              <a:t>However, despite inequalities in sports participation, no association was found between families’ SEP and their children’s physical activity as children were equally active in many other settings for physical activity such as school-breaks, afterschool day care and </a:t>
            </a:r>
            <a:r>
              <a:rPr lang="en-US" dirty="0" err="1" smtClean="0"/>
              <a:t>neighbourhood</a:t>
            </a:r>
            <a:r>
              <a:rPr lang="en-US" dirty="0" smtClean="0"/>
              <a:t> playgrounds and as club-organized sport contributed a relatively small amount to the overall amount of physical activity of the children. These findings have important implications for both health promotion and social integration work through physical activity.</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11</a:t>
            </a:fld>
            <a:endParaRPr lang="cs-CZ"/>
          </a:p>
        </p:txBody>
      </p:sp>
    </p:spTree>
    <p:extLst>
      <p:ext uri="{BB962C8B-B14F-4D97-AF65-F5344CB8AC3E}">
        <p14:creationId xmlns:p14="http://schemas.microsoft.com/office/powerpoint/2010/main" xmlns="" val="2618225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Barnshaw</a:t>
            </a:r>
            <a:r>
              <a:rPr lang="en-US" sz="1200" b="0" i="0" kern="1200" dirty="0" smtClean="0">
                <a:solidFill>
                  <a:schemeClr val="tx1"/>
                </a:solidFill>
                <a:effectLst/>
                <a:latin typeface="+mn-lt"/>
                <a:ea typeface="+mn-ea"/>
                <a:cs typeface="+mn-cs"/>
              </a:rPr>
              <a:t>, John (2008). </a:t>
            </a:r>
            <a:r>
              <a:rPr lang="en-US" sz="1200" b="0" i="0" u="none" strike="noStrike" kern="1200" dirty="0" smtClean="0">
                <a:solidFill>
                  <a:schemeClr val="tx1"/>
                </a:solidFill>
                <a:effectLst/>
                <a:latin typeface="+mn-lt"/>
                <a:ea typeface="+mn-ea"/>
                <a:cs typeface="+mn-cs"/>
                <a:hlinkClick r:id="rId3"/>
              </a:rPr>
              <a:t>"Race"</a:t>
            </a:r>
            <a:r>
              <a:rPr lang="en-US" sz="1200" b="0" i="0" kern="1200" dirty="0" smtClean="0">
                <a:solidFill>
                  <a:schemeClr val="tx1"/>
                </a:solidFill>
                <a:effectLst/>
                <a:latin typeface="+mn-lt"/>
                <a:ea typeface="+mn-ea"/>
                <a:cs typeface="+mn-cs"/>
              </a:rPr>
              <a:t>. In Schaefer, Richard T. (ed.). </a:t>
            </a:r>
            <a:r>
              <a:rPr lang="en-US" sz="1200" b="0" i="1" kern="1200" dirty="0" smtClean="0">
                <a:solidFill>
                  <a:schemeClr val="tx1"/>
                </a:solidFill>
                <a:effectLst/>
                <a:latin typeface="+mn-lt"/>
                <a:ea typeface="+mn-ea"/>
                <a:cs typeface="+mn-cs"/>
              </a:rPr>
              <a:t>Encyclopedia of Race, Ethnicity, and Society, Volume 1</a:t>
            </a:r>
            <a:r>
              <a:rPr lang="en-US" sz="1200" b="0" i="0" kern="1200" dirty="0" smtClean="0">
                <a:solidFill>
                  <a:schemeClr val="tx1"/>
                </a:solidFill>
                <a:effectLst/>
                <a:latin typeface="+mn-lt"/>
                <a:ea typeface="+mn-ea"/>
                <a:cs typeface="+mn-cs"/>
              </a:rPr>
              <a:t>. SAGE Publications. pp. 1091–3. </a:t>
            </a:r>
            <a:r>
              <a:rPr lang="en-US" sz="1200" b="0" i="0" u="none" strike="noStrike" kern="1200" dirty="0" smtClean="0">
                <a:solidFill>
                  <a:schemeClr val="tx1"/>
                </a:solidFill>
                <a:effectLst/>
                <a:latin typeface="+mn-lt"/>
                <a:ea typeface="+mn-ea"/>
                <a:cs typeface="+mn-cs"/>
                <a:hlinkClick r:id="rId4" tooltip="International Standard Book Number"/>
              </a:rPr>
              <a:t>ISBN</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5" tooltip="Special:BookSources/978-1-45-226586-5"/>
              </a:rPr>
              <a:t>978-1-45-226586-5</a:t>
            </a:r>
            <a:r>
              <a:rPr lang="en-US" sz="1200" b="0" i="0" kern="1200" dirty="0" smtClean="0">
                <a:solidFill>
                  <a:schemeClr val="tx1"/>
                </a:solidFill>
                <a:effectLst/>
                <a:latin typeface="+mn-lt"/>
                <a:ea typeface="+mn-ea"/>
                <a:cs typeface="+mn-cs"/>
              </a:rPr>
              <a:t>.</a:t>
            </a:r>
            <a:endParaRPr lang="cs-CZ" sz="1200" b="0" i="0" kern="1200" dirty="0" smtClean="0">
              <a:solidFill>
                <a:schemeClr val="tx1"/>
              </a:solidFill>
              <a:effectLst/>
              <a:latin typeface="+mn-lt"/>
              <a:ea typeface="+mn-ea"/>
              <a:cs typeface="+mn-cs"/>
            </a:endParaRPr>
          </a:p>
          <a:p>
            <a:r>
              <a:rPr lang="cs-CZ" sz="1200" b="0" i="0" kern="1200" dirty="0" err="1" smtClean="0">
                <a:solidFill>
                  <a:schemeClr val="tx1"/>
                </a:solidFill>
                <a:effectLst/>
                <a:latin typeface="+mn-lt"/>
                <a:ea typeface="+mn-ea"/>
                <a:cs typeface="+mn-cs"/>
              </a:rPr>
              <a:t>Smedley</a:t>
            </a:r>
            <a:r>
              <a:rPr lang="cs-CZ" sz="1200" b="0" i="0" kern="1200" dirty="0" smtClean="0">
                <a:solidFill>
                  <a:schemeClr val="tx1"/>
                </a:solidFill>
                <a:effectLst/>
                <a:latin typeface="+mn-lt"/>
                <a:ea typeface="+mn-ea"/>
                <a:cs typeface="+mn-cs"/>
              </a:rPr>
              <a:t>, </a:t>
            </a:r>
            <a:r>
              <a:rPr lang="cs-CZ" sz="1200" b="0" i="0" kern="1200" dirty="0" err="1" smtClean="0">
                <a:solidFill>
                  <a:schemeClr val="tx1"/>
                </a:solidFill>
                <a:effectLst/>
                <a:latin typeface="+mn-lt"/>
                <a:ea typeface="+mn-ea"/>
                <a:cs typeface="+mn-cs"/>
              </a:rPr>
              <a:t>Audrey</a:t>
            </a:r>
            <a:r>
              <a:rPr lang="cs-CZ" sz="1200" b="0" i="0" kern="1200" dirty="0" smtClean="0">
                <a:solidFill>
                  <a:schemeClr val="tx1"/>
                </a:solidFill>
                <a:effectLst/>
                <a:latin typeface="+mn-lt"/>
                <a:ea typeface="+mn-ea"/>
                <a:cs typeface="+mn-cs"/>
              </a:rPr>
              <a:t>; </a:t>
            </a:r>
            <a:r>
              <a:rPr lang="cs-CZ" sz="1200" b="0" i="0" kern="1200" dirty="0" err="1" smtClean="0">
                <a:solidFill>
                  <a:schemeClr val="tx1"/>
                </a:solidFill>
                <a:effectLst/>
                <a:latin typeface="+mn-lt"/>
                <a:ea typeface="+mn-ea"/>
                <a:cs typeface="+mn-cs"/>
              </a:rPr>
              <a:t>Takezawa</a:t>
            </a:r>
            <a:r>
              <a:rPr lang="cs-CZ" sz="1200" b="0" i="0" kern="1200" dirty="0" smtClean="0">
                <a:solidFill>
                  <a:schemeClr val="tx1"/>
                </a:solidFill>
                <a:effectLst/>
                <a:latin typeface="+mn-lt"/>
                <a:ea typeface="+mn-ea"/>
                <a:cs typeface="+mn-cs"/>
              </a:rPr>
              <a:t>, </a:t>
            </a:r>
            <a:r>
              <a:rPr lang="cs-CZ" sz="1200" b="0" i="0" kern="1200" dirty="0" err="1" smtClean="0">
                <a:solidFill>
                  <a:schemeClr val="tx1"/>
                </a:solidFill>
                <a:effectLst/>
                <a:latin typeface="+mn-lt"/>
                <a:ea typeface="+mn-ea"/>
                <a:cs typeface="+mn-cs"/>
              </a:rPr>
              <a:t>Yasuko</a:t>
            </a:r>
            <a:r>
              <a:rPr lang="cs-CZ" sz="1200" b="0" i="0" kern="1200" dirty="0" smtClean="0">
                <a:solidFill>
                  <a:schemeClr val="tx1"/>
                </a:solidFill>
                <a:effectLst/>
                <a:latin typeface="+mn-lt"/>
                <a:ea typeface="+mn-ea"/>
                <a:cs typeface="+mn-cs"/>
              </a:rPr>
              <a:t> I.; </a:t>
            </a:r>
            <a:r>
              <a:rPr lang="cs-CZ" sz="1200" b="0" i="0" kern="1200" dirty="0" err="1" smtClean="0">
                <a:solidFill>
                  <a:schemeClr val="tx1"/>
                </a:solidFill>
                <a:effectLst/>
                <a:latin typeface="+mn-lt"/>
                <a:ea typeface="+mn-ea"/>
                <a:cs typeface="+mn-cs"/>
              </a:rPr>
              <a:t>Wade</a:t>
            </a:r>
            <a:r>
              <a:rPr lang="cs-CZ" sz="1200" b="0" i="0" kern="1200" dirty="0" smtClean="0">
                <a:solidFill>
                  <a:schemeClr val="tx1"/>
                </a:solidFill>
                <a:effectLst/>
                <a:latin typeface="+mn-lt"/>
                <a:ea typeface="+mn-ea"/>
                <a:cs typeface="+mn-cs"/>
              </a:rPr>
              <a:t>, Peter. </a:t>
            </a:r>
            <a:r>
              <a:rPr lang="cs-CZ" sz="1200" b="0" i="0" u="none" strike="noStrike" kern="1200" dirty="0" smtClean="0">
                <a:solidFill>
                  <a:schemeClr val="tx1"/>
                </a:solidFill>
                <a:effectLst/>
                <a:latin typeface="+mn-lt"/>
                <a:ea typeface="+mn-ea"/>
                <a:cs typeface="+mn-cs"/>
                <a:hlinkClick r:id="rId6"/>
              </a:rPr>
              <a:t>"</a:t>
            </a:r>
            <a:r>
              <a:rPr lang="cs-CZ" sz="1200" b="0" i="0" u="none" strike="noStrike" kern="1200" dirty="0" err="1" smtClean="0">
                <a:solidFill>
                  <a:schemeClr val="tx1"/>
                </a:solidFill>
                <a:effectLst/>
                <a:latin typeface="+mn-lt"/>
                <a:ea typeface="+mn-ea"/>
                <a:cs typeface="+mn-cs"/>
                <a:hlinkClick r:id="rId6"/>
              </a:rPr>
              <a:t>Race</a:t>
            </a:r>
            <a:r>
              <a:rPr lang="cs-CZ" sz="1200" b="0" i="0" u="none" strike="noStrike" kern="1200" dirty="0" smtClean="0">
                <a:solidFill>
                  <a:schemeClr val="tx1"/>
                </a:solidFill>
                <a:effectLst/>
                <a:latin typeface="+mn-lt"/>
                <a:ea typeface="+mn-ea"/>
                <a:cs typeface="+mn-cs"/>
                <a:hlinkClick r:id="rId6"/>
              </a:rPr>
              <a:t>: </a:t>
            </a:r>
            <a:r>
              <a:rPr lang="cs-CZ" sz="1200" b="0" i="0" u="none" strike="noStrike" kern="1200" dirty="0" err="1" smtClean="0">
                <a:solidFill>
                  <a:schemeClr val="tx1"/>
                </a:solidFill>
                <a:effectLst/>
                <a:latin typeface="+mn-lt"/>
                <a:ea typeface="+mn-ea"/>
                <a:cs typeface="+mn-cs"/>
                <a:hlinkClick r:id="rId6"/>
              </a:rPr>
              <a:t>Human</a:t>
            </a:r>
            <a:r>
              <a:rPr lang="cs-CZ" sz="1200" b="0" i="0" u="none" strike="noStrike" kern="1200" dirty="0" smtClean="0">
                <a:solidFill>
                  <a:schemeClr val="tx1"/>
                </a:solidFill>
                <a:effectLst/>
                <a:latin typeface="+mn-lt"/>
                <a:ea typeface="+mn-ea"/>
                <a:cs typeface="+mn-cs"/>
                <a:hlinkClick r:id="rId6"/>
              </a:rPr>
              <a:t>"</a:t>
            </a:r>
            <a:r>
              <a:rPr lang="cs-CZ" sz="1200" b="0" i="0" kern="1200" dirty="0" smtClean="0">
                <a:solidFill>
                  <a:schemeClr val="tx1"/>
                </a:solidFill>
                <a:effectLst/>
                <a:latin typeface="+mn-lt"/>
                <a:ea typeface="+mn-ea"/>
                <a:cs typeface="+mn-cs"/>
              </a:rPr>
              <a:t>. </a:t>
            </a:r>
            <a:r>
              <a:rPr lang="cs-CZ" sz="1200" b="0" i="1" kern="1200" dirty="0" err="1" smtClean="0">
                <a:solidFill>
                  <a:schemeClr val="tx1"/>
                </a:solidFill>
                <a:effectLst/>
                <a:latin typeface="+mn-lt"/>
                <a:ea typeface="+mn-ea"/>
                <a:cs typeface="+mn-cs"/>
              </a:rPr>
              <a:t>Encyclopædia</a:t>
            </a:r>
            <a:r>
              <a:rPr lang="cs-CZ" sz="1200" b="0" i="1" kern="1200" dirty="0" smtClean="0">
                <a:solidFill>
                  <a:schemeClr val="tx1"/>
                </a:solidFill>
                <a:effectLst/>
                <a:latin typeface="+mn-lt"/>
                <a:ea typeface="+mn-ea"/>
                <a:cs typeface="+mn-cs"/>
              </a:rPr>
              <a:t> </a:t>
            </a:r>
            <a:r>
              <a:rPr lang="cs-CZ" sz="1200" b="0" i="1" kern="1200" dirty="0" err="1" smtClean="0">
                <a:solidFill>
                  <a:schemeClr val="tx1"/>
                </a:solidFill>
                <a:effectLst/>
                <a:latin typeface="+mn-lt"/>
                <a:ea typeface="+mn-ea"/>
                <a:cs typeface="+mn-cs"/>
              </a:rPr>
              <a:t>Britannica</a:t>
            </a:r>
            <a:r>
              <a:rPr lang="cs-CZ" sz="1200" b="0" i="0" kern="1200" dirty="0" smtClean="0">
                <a:solidFill>
                  <a:schemeClr val="tx1"/>
                </a:solidFill>
                <a:effectLst/>
                <a:latin typeface="+mn-lt"/>
                <a:ea typeface="+mn-ea"/>
                <a:cs typeface="+mn-cs"/>
              </a:rPr>
              <a:t>. </a:t>
            </a:r>
            <a:r>
              <a:rPr lang="cs-CZ" sz="1200" b="0" i="0" kern="1200" dirty="0" err="1" smtClean="0">
                <a:solidFill>
                  <a:schemeClr val="tx1"/>
                </a:solidFill>
                <a:effectLst/>
                <a:latin typeface="+mn-lt"/>
                <a:ea typeface="+mn-ea"/>
                <a:cs typeface="+mn-cs"/>
              </a:rPr>
              <a:t>Encyclopædia</a:t>
            </a:r>
            <a:r>
              <a:rPr lang="cs-CZ" sz="1200" b="0" i="0" kern="1200" dirty="0" smtClean="0">
                <a:solidFill>
                  <a:schemeClr val="tx1"/>
                </a:solidFill>
                <a:effectLst/>
                <a:latin typeface="+mn-lt"/>
                <a:ea typeface="+mn-ea"/>
                <a:cs typeface="+mn-cs"/>
              </a:rPr>
              <a:t> </a:t>
            </a:r>
            <a:r>
              <a:rPr lang="cs-CZ" sz="1200" b="0" i="0" kern="1200" dirty="0" err="1" smtClean="0">
                <a:solidFill>
                  <a:schemeClr val="tx1"/>
                </a:solidFill>
                <a:effectLst/>
                <a:latin typeface="+mn-lt"/>
                <a:ea typeface="+mn-ea"/>
                <a:cs typeface="+mn-cs"/>
              </a:rPr>
              <a:t>Britannica</a:t>
            </a:r>
            <a:r>
              <a:rPr lang="cs-CZ" sz="1200" b="0" i="0" kern="1200" dirty="0" smtClean="0">
                <a:solidFill>
                  <a:schemeClr val="tx1"/>
                </a:solidFill>
                <a:effectLst/>
                <a:latin typeface="+mn-lt"/>
                <a:ea typeface="+mn-ea"/>
                <a:cs typeface="+mn-cs"/>
              </a:rPr>
              <a:t> Inc. </a:t>
            </a:r>
            <a:r>
              <a:rPr lang="cs-CZ" sz="1200" b="0" i="0" kern="1200" dirty="0" err="1" smtClean="0">
                <a:solidFill>
                  <a:schemeClr val="tx1"/>
                </a:solidFill>
                <a:effectLst/>
                <a:latin typeface="+mn-lt"/>
                <a:ea typeface="+mn-ea"/>
                <a:cs typeface="+mn-cs"/>
              </a:rPr>
              <a:t>Retrieved</a:t>
            </a:r>
            <a:r>
              <a:rPr lang="cs-CZ" sz="1200" b="0" i="0" kern="1200" dirty="0" smtClean="0">
                <a:solidFill>
                  <a:schemeClr val="tx1"/>
                </a:solidFill>
                <a:effectLst/>
                <a:latin typeface="+mn-lt"/>
                <a:ea typeface="+mn-ea"/>
                <a:cs typeface="+mn-cs"/>
              </a:rPr>
              <a:t> 22 August 2017.</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12</a:t>
            </a:fld>
            <a:endParaRPr lang="cs-CZ"/>
          </a:p>
        </p:txBody>
      </p:sp>
    </p:spTree>
    <p:extLst>
      <p:ext uri="{BB962C8B-B14F-4D97-AF65-F5344CB8AC3E}">
        <p14:creationId xmlns:p14="http://schemas.microsoft.com/office/powerpoint/2010/main" xmlns="" val="749324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13</a:t>
            </a:fld>
            <a:endParaRPr lang="cs-CZ"/>
          </a:p>
        </p:txBody>
      </p:sp>
    </p:spTree>
    <p:extLst>
      <p:ext uri="{BB962C8B-B14F-4D97-AF65-F5344CB8AC3E}">
        <p14:creationId xmlns:p14="http://schemas.microsoft.com/office/powerpoint/2010/main" xmlns="" val="2062634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https://thesportjournal.org/article/ethical-considerations-of-genetic-manipulation-in-sport/</a:t>
            </a:r>
          </a:p>
          <a:p>
            <a:endParaRPr lang="cs-CZ" dirty="0" smtClean="0"/>
          </a:p>
          <a:p>
            <a:r>
              <a:rPr lang="en-US" dirty="0" smtClean="0"/>
              <a:t>FROM GENE DOPING TO ATHLETE BIOLOGICAL PASSPORT </a:t>
            </a:r>
            <a:r>
              <a:rPr lang="en-US" dirty="0" err="1" smtClean="0"/>
              <a:t>Filomena</a:t>
            </a:r>
            <a:r>
              <a:rPr lang="en-US" dirty="0" smtClean="0"/>
              <a:t> </a:t>
            </a:r>
            <a:r>
              <a:rPr lang="en-US" dirty="0" err="1" smtClean="0"/>
              <a:t>Mazzeo</a:t>
            </a:r>
            <a:r>
              <a:rPr lang="en-US" dirty="0" smtClean="0"/>
              <a:t> and Rosa Ada Volpe University of Naples Parthenope, Department of Science and Technology</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14</a:t>
            </a:fld>
            <a:endParaRPr lang="cs-CZ"/>
          </a:p>
        </p:txBody>
      </p:sp>
    </p:spTree>
    <p:extLst>
      <p:ext uri="{BB962C8B-B14F-4D97-AF65-F5344CB8AC3E}">
        <p14:creationId xmlns:p14="http://schemas.microsoft.com/office/powerpoint/2010/main" xmlns="" val="2461294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15</a:t>
            </a:fld>
            <a:endParaRPr lang="cs-CZ"/>
          </a:p>
        </p:txBody>
      </p:sp>
    </p:spTree>
    <p:extLst>
      <p:ext uri="{BB962C8B-B14F-4D97-AF65-F5344CB8AC3E}">
        <p14:creationId xmlns:p14="http://schemas.microsoft.com/office/powerpoint/2010/main" xmlns="" val="3014586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hlinkClick r:id="rId3"/>
              </a:rPr>
              <a:t>https://www.who.int/gender-equity-rights/understanding/gender-definition/en/</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3</a:t>
            </a:fld>
            <a:endParaRPr lang="cs-CZ"/>
          </a:p>
        </p:txBody>
      </p:sp>
    </p:spTree>
    <p:extLst>
      <p:ext uri="{BB962C8B-B14F-4D97-AF65-F5344CB8AC3E}">
        <p14:creationId xmlns:p14="http://schemas.microsoft.com/office/powerpoint/2010/main" xmlns="" val="44729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solidFill>
                  <a:schemeClr val="accent1">
                    <a:lumMod val="50000"/>
                  </a:schemeClr>
                </a:solidFill>
                <a:latin typeface="Gill Sans "/>
              </a:rPr>
              <a:t>Is </a:t>
            </a:r>
            <a:r>
              <a:rPr lang="cs-CZ" dirty="0" smtClean="0">
                <a:solidFill>
                  <a:schemeClr val="accent1">
                    <a:lumMod val="50000"/>
                  </a:schemeClr>
                </a:solidFill>
                <a:latin typeface="Gill Sans "/>
              </a:rPr>
              <a:t>i</a:t>
            </a:r>
            <a:r>
              <a:rPr lang="en-US" dirty="0" smtClean="0">
                <a:solidFill>
                  <a:schemeClr val="accent1">
                    <a:lumMod val="50000"/>
                  </a:schemeClr>
                </a:solidFill>
                <a:latin typeface="Gill Sans "/>
              </a:rPr>
              <a:t>t ok</a:t>
            </a:r>
            <a:r>
              <a:rPr lang="cs-CZ" dirty="0" smtClean="0">
                <a:solidFill>
                  <a:schemeClr val="accent1">
                    <a:lumMod val="50000"/>
                  </a:schemeClr>
                </a:solidFill>
                <a:latin typeface="Gill Sans "/>
              </a:rPr>
              <a:t>,</a:t>
            </a:r>
            <a:r>
              <a:rPr lang="en-US" dirty="0" smtClean="0">
                <a:solidFill>
                  <a:schemeClr val="accent1">
                    <a:lumMod val="50000"/>
                  </a:schemeClr>
                </a:solidFill>
                <a:latin typeface="Gill Sans "/>
              </a:rPr>
              <a:t> strictly divide sport to male and female categories? </a:t>
            </a:r>
            <a:endParaRPr lang="cs-CZ" dirty="0" smtClean="0">
              <a:solidFill>
                <a:schemeClr val="accent1">
                  <a:lumMod val="50000"/>
                </a:schemeClr>
              </a:solidFill>
              <a:latin typeface="Gill Sans "/>
            </a:endParaRPr>
          </a:p>
          <a:p>
            <a:endParaRPr lang="cs-CZ" sz="1200" b="1" kern="1200" dirty="0" smtClean="0">
              <a:solidFill>
                <a:schemeClr val="accent1">
                  <a:lumMod val="50000"/>
                </a:schemeClr>
              </a:solidFill>
              <a:effectLst/>
              <a:latin typeface="Gill Sans "/>
              <a:ea typeface="+mn-ea"/>
              <a:cs typeface="+mn-cs"/>
            </a:endParaRPr>
          </a:p>
          <a:p>
            <a:r>
              <a:rPr lang="en-US" dirty="0" smtClean="0">
                <a:solidFill>
                  <a:schemeClr val="accent1">
                    <a:lumMod val="50000"/>
                  </a:schemeClr>
                </a:solidFill>
                <a:latin typeface="Gill Sans "/>
              </a:rPr>
              <a:t>article:</a:t>
            </a:r>
            <a:r>
              <a:rPr lang="cs-CZ" dirty="0" smtClean="0">
                <a:solidFill>
                  <a:schemeClr val="accent1">
                    <a:lumMod val="50000"/>
                  </a:schemeClr>
                </a:solidFill>
                <a:latin typeface="Gill Sans "/>
              </a:rPr>
              <a:t> </a:t>
            </a:r>
            <a:r>
              <a:rPr lang="en-US" sz="1200" b="0" i="0" kern="1200" dirty="0" smtClean="0">
                <a:solidFill>
                  <a:schemeClr val="tx1"/>
                </a:solidFill>
                <a:effectLst/>
                <a:latin typeface="+mn-lt"/>
                <a:ea typeface="+mn-ea"/>
                <a:cs typeface="+mn-cs"/>
              </a:rPr>
              <a:t>Edwards, L., Davis, P., &amp; Forbes, A. (2015). Challenging sex </a:t>
            </a:r>
            <a:r>
              <a:rPr lang="en-US" sz="1200" b="0" i="0" kern="1200" dirty="0" err="1" smtClean="0">
                <a:solidFill>
                  <a:schemeClr val="tx1"/>
                </a:solidFill>
                <a:effectLst/>
                <a:latin typeface="+mn-lt"/>
                <a:ea typeface="+mn-ea"/>
                <a:cs typeface="+mn-cs"/>
              </a:rPr>
              <a:t>segregation:A</a:t>
            </a:r>
            <a:r>
              <a:rPr lang="en-US" sz="1200" b="0" i="0" kern="1200" dirty="0" smtClean="0">
                <a:solidFill>
                  <a:schemeClr val="tx1"/>
                </a:solidFill>
                <a:effectLst/>
                <a:latin typeface="+mn-lt"/>
                <a:ea typeface="+mn-ea"/>
                <a:cs typeface="+mn-cs"/>
              </a:rPr>
              <a:t> philosophical evaluation of the football association’s rules on mixed football. Sport, Ethics and Philosophy, 9(4), 389–400. doi:10.1080/17511321.2015.1127995</a:t>
            </a:r>
            <a:endParaRPr lang="cs-CZ" sz="1200" b="1" kern="1200" dirty="0" smtClean="0">
              <a:solidFill>
                <a:schemeClr val="accent1">
                  <a:lumMod val="50000"/>
                </a:schemeClr>
              </a:solidFill>
              <a:effectLst/>
              <a:latin typeface="Gill Sans "/>
              <a:ea typeface="+mn-ea"/>
              <a:cs typeface="+mn-cs"/>
            </a:endParaRPr>
          </a:p>
          <a:p>
            <a:endParaRPr lang="cs-CZ" sz="1200" b="1" kern="1200" dirty="0" smtClean="0">
              <a:solidFill>
                <a:schemeClr val="accent1">
                  <a:lumMod val="50000"/>
                </a:schemeClr>
              </a:solidFill>
              <a:effectLst/>
              <a:latin typeface="Gill Sans "/>
              <a:ea typeface="+mn-ea"/>
              <a:cs typeface="+mn-cs"/>
            </a:endParaRPr>
          </a:p>
          <a:p>
            <a:r>
              <a:rPr lang="en-GB" sz="1200" b="1" kern="1200" dirty="0" smtClean="0">
                <a:solidFill>
                  <a:schemeClr val="tx1"/>
                </a:solidFill>
                <a:effectLst/>
                <a:latin typeface="+mn-lt"/>
                <a:ea typeface="+mn-ea"/>
                <a:cs typeface="+mn-cs"/>
              </a:rPr>
              <a:t>underlines precondition there is no absolute equality between people, because they are not the same, but relative equality of chances and opportunities. </a:t>
            </a:r>
            <a:r>
              <a:rPr lang="cs-CZ" sz="1200" b="1" kern="1200" dirty="0" smtClean="0">
                <a:solidFill>
                  <a:schemeClr val="tx1"/>
                </a:solidFill>
                <a:effectLst/>
                <a:latin typeface="+mn-lt"/>
                <a:ea typeface="+mn-ea"/>
                <a:cs typeface="+mn-cs"/>
              </a:rPr>
              <a:t> </a:t>
            </a:r>
          </a:p>
          <a:p>
            <a:endParaRPr lang="cs-CZ" sz="1200" b="1" kern="1200" dirty="0" smtClean="0">
              <a:solidFill>
                <a:schemeClr val="tx1"/>
              </a:solidFill>
              <a:effectLst/>
              <a:latin typeface="+mn-lt"/>
              <a:ea typeface="+mn-ea"/>
              <a:cs typeface="+mn-cs"/>
            </a:endParaRPr>
          </a:p>
          <a:p>
            <a:endParaRPr lang="cs-CZ" sz="1200" b="1"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Do the “better” genes for performances provides are more chances in sport? How does it influence equality?</a:t>
            </a:r>
            <a:endParaRPr lang="cs-C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How does talent identification influence equality in sport?</a:t>
            </a:r>
            <a:endParaRPr lang="cs-C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effectLst/>
              <a:latin typeface="+mn-lt"/>
              <a:ea typeface="+mn-ea"/>
              <a:cs typeface="+mn-cs"/>
            </a:endParaRPr>
          </a:p>
          <a:p>
            <a:endParaRPr lang="cs-CZ" dirty="0" smtClean="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4</a:t>
            </a:fld>
            <a:endParaRPr lang="cs-CZ"/>
          </a:p>
        </p:txBody>
      </p:sp>
    </p:spTree>
    <p:extLst>
      <p:ext uri="{BB962C8B-B14F-4D97-AF65-F5344CB8AC3E}">
        <p14:creationId xmlns:p14="http://schemas.microsoft.com/office/powerpoint/2010/main" xmlns="" val="98865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hlinkClick r:id="rId3"/>
              </a:rPr>
              <a:t>https://www.telegraph.co.uk/athletics/2019/09/30/caster-semenyas-absence-casts-shadow-800m-halimah-nakaayi-wins/</a:t>
            </a:r>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b="0"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5</a:t>
            </a:fld>
            <a:endParaRPr lang="cs-CZ"/>
          </a:p>
        </p:txBody>
      </p:sp>
    </p:spTree>
    <p:extLst>
      <p:ext uri="{BB962C8B-B14F-4D97-AF65-F5344CB8AC3E}">
        <p14:creationId xmlns:p14="http://schemas.microsoft.com/office/powerpoint/2010/main" xmlns="" val="1119410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Beilock</a:t>
            </a:r>
            <a:r>
              <a:rPr lang="en-US" sz="1200" b="0" i="0" kern="1200" dirty="0" smtClean="0">
                <a:solidFill>
                  <a:schemeClr val="tx1"/>
                </a:solidFill>
                <a:effectLst/>
                <a:latin typeface="+mn-lt"/>
                <a:ea typeface="+mn-ea"/>
                <a:cs typeface="+mn-cs"/>
              </a:rPr>
              <a:t>, S. L., &amp; McConnell, A. R. (2004). </a:t>
            </a:r>
            <a:r>
              <a:rPr lang="en-US" sz="1200" b="0" i="1" kern="1200" dirty="0" smtClean="0">
                <a:solidFill>
                  <a:schemeClr val="tx1"/>
                </a:solidFill>
                <a:effectLst/>
                <a:latin typeface="+mn-lt"/>
                <a:ea typeface="+mn-ea"/>
                <a:cs typeface="+mn-cs"/>
              </a:rPr>
              <a:t>Stereotype Threat and Sport: Can Athletic Performance Be Threatened? Journal of Sport and Exercise Psychology, 26(4), 597–609.</a:t>
            </a:r>
            <a:r>
              <a:rPr lang="en-US" sz="1200" b="0" i="0" kern="1200" dirty="0" smtClean="0">
                <a:solidFill>
                  <a:schemeClr val="tx1"/>
                </a:solidFill>
                <a:effectLst/>
                <a:latin typeface="+mn-lt"/>
                <a:ea typeface="+mn-ea"/>
                <a:cs typeface="+mn-cs"/>
              </a:rPr>
              <a:t> doi:10.1123/jsep.26.4.597</a:t>
            </a:r>
            <a:endParaRPr lang="cs-CZ" sz="1200" b="0" i="0" kern="1200" dirty="0" smtClean="0">
              <a:solidFill>
                <a:schemeClr val="tx1"/>
              </a:solidFill>
              <a:effectLst/>
              <a:latin typeface="+mn-lt"/>
              <a:ea typeface="+mn-ea"/>
              <a:cs typeface="+mn-cs"/>
            </a:endParaRPr>
          </a:p>
          <a:p>
            <a:endParaRPr lang="cs-CZ"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Essays, UK. (November 2018). Effect Of Commercialization On Sporting Events Media Essay. Retrieved from https://www.ukessays.com/essays/media/effect-of-commercialization-on-sporting-events-media-essay.php?vref=1</a:t>
            </a:r>
            <a:endParaRPr lang="cs-CZ" sz="1200" b="0" i="0" kern="1200" dirty="0" smtClean="0">
              <a:solidFill>
                <a:schemeClr val="tx1"/>
              </a:solidFill>
              <a:effectLst/>
              <a:latin typeface="+mn-lt"/>
              <a:ea typeface="+mn-ea"/>
              <a:cs typeface="+mn-cs"/>
            </a:endParaRPr>
          </a:p>
          <a:p>
            <a:endParaRPr lang="cs-CZ"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To What Extent Is the Commercialization of Sport a Positive Trend?</a:t>
            </a:r>
            <a:r>
              <a:rPr lang="cs-CZ" sz="1200" b="0" i="0" kern="1200" dirty="0" smtClean="0">
                <a:solidFill>
                  <a:schemeClr val="tx1"/>
                </a:solidFill>
                <a:effectLst/>
                <a:latin typeface="+mn-lt"/>
                <a:ea typeface="+mn-ea"/>
                <a:cs typeface="+mn-cs"/>
              </a:rPr>
              <a:t>. (2017, May28). </a:t>
            </a:r>
            <a:r>
              <a:rPr lang="cs-CZ" sz="1200" b="0" i="0" kern="1200" dirty="0" err="1" smtClean="0">
                <a:solidFill>
                  <a:schemeClr val="tx1"/>
                </a:solidFill>
                <a:effectLst/>
                <a:latin typeface="+mn-lt"/>
                <a:ea typeface="+mn-ea"/>
                <a:cs typeface="+mn-cs"/>
              </a:rPr>
              <a:t>Retrieved</a:t>
            </a:r>
            <a:r>
              <a:rPr lang="cs-CZ" sz="1200" b="0" i="0" kern="1200" dirty="0" smtClean="0">
                <a:solidFill>
                  <a:schemeClr val="tx1"/>
                </a:solidFill>
                <a:effectLst/>
                <a:latin typeface="+mn-lt"/>
                <a:ea typeface="+mn-ea"/>
                <a:cs typeface="+mn-cs"/>
              </a:rPr>
              <a:t> </a:t>
            </a:r>
            <a:r>
              <a:rPr lang="cs-CZ" sz="1200" b="0" i="0" kern="1200" dirty="0" err="1" smtClean="0">
                <a:solidFill>
                  <a:schemeClr val="tx1"/>
                </a:solidFill>
                <a:effectLst/>
                <a:latin typeface="+mn-lt"/>
                <a:ea typeface="+mn-ea"/>
                <a:cs typeface="+mn-cs"/>
              </a:rPr>
              <a:t>October</a:t>
            </a:r>
            <a:r>
              <a:rPr lang="cs-CZ" sz="1200" b="0" i="0" kern="1200" dirty="0" smtClean="0">
                <a:solidFill>
                  <a:schemeClr val="tx1"/>
                </a:solidFill>
                <a:effectLst/>
                <a:latin typeface="+mn-lt"/>
                <a:ea typeface="+mn-ea"/>
                <a:cs typeface="+mn-cs"/>
              </a:rPr>
              <a:t> 2, 2019,</a:t>
            </a:r>
            <a:r>
              <a:rPr lang="cs-CZ" sz="1200" b="0" i="0" kern="1200" baseline="0" dirty="0" smtClean="0">
                <a:solidFill>
                  <a:schemeClr val="tx1"/>
                </a:solidFill>
                <a:effectLst/>
                <a:latin typeface="+mn-lt"/>
                <a:ea typeface="+mn-ea"/>
                <a:cs typeface="+mn-cs"/>
              </a:rPr>
              <a:t> </a:t>
            </a:r>
            <a:r>
              <a:rPr lang="cs-CZ" sz="1200" b="0" i="0" kern="1200" baseline="0" dirty="0" err="1" smtClean="0">
                <a:solidFill>
                  <a:schemeClr val="tx1"/>
                </a:solidFill>
                <a:effectLst/>
                <a:latin typeface="+mn-lt"/>
                <a:ea typeface="+mn-ea"/>
                <a:cs typeface="+mn-cs"/>
              </a:rPr>
              <a:t>from</a:t>
            </a:r>
            <a:r>
              <a:rPr lang="cs-CZ" sz="1200" b="0" i="0" kern="1200" baseline="0" dirty="0" smtClean="0">
                <a:solidFill>
                  <a:schemeClr val="tx1"/>
                </a:solidFill>
                <a:effectLst/>
                <a:latin typeface="+mn-lt"/>
                <a:ea typeface="+mn-ea"/>
                <a:cs typeface="+mn-cs"/>
              </a:rPr>
              <a:t> https://</a:t>
            </a:r>
            <a:r>
              <a:rPr lang="cs-CZ" dirty="0" smtClean="0"/>
              <a:t>https://phdessay.com/</a:t>
            </a:r>
            <a:r>
              <a:rPr lang="cs-CZ" dirty="0" err="1" smtClean="0"/>
              <a:t>extent</a:t>
            </a:r>
            <a:r>
              <a:rPr lang="cs-CZ" dirty="0" smtClean="0"/>
              <a:t>-</a:t>
            </a:r>
            <a:r>
              <a:rPr lang="cs-CZ" dirty="0" err="1" smtClean="0"/>
              <a:t>commercialization</a:t>
            </a:r>
            <a:r>
              <a:rPr lang="cs-CZ" dirty="0" smtClean="0"/>
              <a:t>-sport-positive-trend/.</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6</a:t>
            </a:fld>
            <a:endParaRPr lang="cs-CZ"/>
          </a:p>
        </p:txBody>
      </p:sp>
    </p:spTree>
    <p:extLst>
      <p:ext uri="{BB962C8B-B14F-4D97-AF65-F5344CB8AC3E}">
        <p14:creationId xmlns:p14="http://schemas.microsoft.com/office/powerpoint/2010/main" xmlns="" val="161048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7</a:t>
            </a:fld>
            <a:endParaRPr lang="cs-CZ"/>
          </a:p>
        </p:txBody>
      </p:sp>
    </p:spTree>
    <p:extLst>
      <p:ext uri="{BB962C8B-B14F-4D97-AF65-F5344CB8AC3E}">
        <p14:creationId xmlns:p14="http://schemas.microsoft.com/office/powerpoint/2010/main" xmlns="" val="4220950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b="0" i="0" u="none" strike="noStrike" kern="1200" baseline="0" dirty="0" smtClean="0">
              <a:solidFill>
                <a:schemeClr val="tx1"/>
              </a:solidFill>
              <a:latin typeface="+mn-lt"/>
              <a:ea typeface="+mn-ea"/>
              <a:cs typeface="+mn-cs"/>
            </a:endParaRPr>
          </a:p>
          <a:p>
            <a:r>
              <a:rPr lang="en-US" sz="1200" b="0" i="0" kern="1200" dirty="0" err="1" smtClean="0">
                <a:solidFill>
                  <a:schemeClr val="tx1"/>
                </a:solidFill>
                <a:effectLst/>
                <a:latin typeface="+mn-lt"/>
                <a:ea typeface="+mn-ea"/>
                <a:cs typeface="+mn-cs"/>
              </a:rPr>
              <a:t>Maranise</a:t>
            </a:r>
            <a:r>
              <a:rPr lang="en-US" sz="1200" b="0" i="0" kern="1200" dirty="0" smtClean="0">
                <a:solidFill>
                  <a:schemeClr val="tx1"/>
                </a:solidFill>
                <a:effectLst/>
                <a:latin typeface="+mn-lt"/>
                <a:ea typeface="+mn-ea"/>
                <a:cs typeface="+mn-cs"/>
              </a:rPr>
              <a:t>, A. M. J. (2013). </a:t>
            </a:r>
            <a:r>
              <a:rPr lang="en-US" sz="1200" b="0" i="0" u="none" kern="1200" dirty="0" smtClean="0">
                <a:solidFill>
                  <a:schemeClr val="tx1"/>
                </a:solidFill>
                <a:effectLst/>
                <a:latin typeface="+mn-lt"/>
                <a:ea typeface="+mn-ea"/>
                <a:cs typeface="+mn-cs"/>
              </a:rPr>
              <a:t>Superstition &amp; Religious Ritual: An Examination of Their Effects and Utilization in Sport</a:t>
            </a:r>
            <a:r>
              <a:rPr lang="en-US" sz="1200" b="0" i="1" kern="1200" dirty="0" smtClean="0">
                <a:solidFill>
                  <a:schemeClr val="tx1"/>
                </a:solidFill>
                <a:effectLst/>
                <a:latin typeface="+mn-lt"/>
                <a:ea typeface="+mn-ea"/>
                <a:cs typeface="+mn-cs"/>
              </a:rPr>
              <a:t>. The Sport Psychologist, 27(1), 83–91.</a:t>
            </a:r>
            <a:r>
              <a:rPr lang="en-US" sz="1200" b="0" i="0" kern="1200" dirty="0" smtClean="0">
                <a:solidFill>
                  <a:schemeClr val="tx1"/>
                </a:solidFill>
                <a:effectLst/>
                <a:latin typeface="+mn-lt"/>
                <a:ea typeface="+mn-ea"/>
                <a:cs typeface="+mn-cs"/>
              </a:rPr>
              <a:t> doi:10.1123/tsp.27.1.83 </a:t>
            </a:r>
            <a:endParaRPr lang="cs-CZ" sz="1200" b="1" i="0" u="none" strike="noStrike" kern="1200" baseline="0" dirty="0" smtClean="0">
              <a:solidFill>
                <a:schemeClr val="tx1"/>
              </a:solidFill>
              <a:latin typeface="+mn-lt"/>
              <a:ea typeface="+mn-ea"/>
              <a:cs typeface="+mn-cs"/>
            </a:endParaRPr>
          </a:p>
          <a:p>
            <a:endParaRPr lang="cs-CZ" sz="1200" b="1" i="0" u="none" strike="noStrike" kern="1200" baseline="0" dirty="0" smtClean="0">
              <a:solidFill>
                <a:schemeClr val="tx1"/>
              </a:solidFill>
              <a:latin typeface="+mn-lt"/>
              <a:ea typeface="+mn-ea"/>
              <a:cs typeface="+mn-cs"/>
            </a:endParaRPr>
          </a:p>
          <a:p>
            <a:pPr marL="0" indent="0">
              <a:buNone/>
            </a:pPr>
            <a:r>
              <a:rPr lang="pl-PL" sz="1200" b="0" i="0" u="none" strike="noStrike" kern="1200" baseline="0" dirty="0" smtClean="0">
                <a:solidFill>
                  <a:schemeClr val="tx1"/>
                </a:solidFill>
                <a:latin typeface="+mn-lt"/>
                <a:ea typeface="+mn-ea"/>
                <a:cs typeface="+mn-cs"/>
              </a:rPr>
              <a:t>N. Jona1 &amp; F. T. Okou.(2013). Sport and Religion. </a:t>
            </a:r>
            <a:r>
              <a:rPr lang="pl-PL" sz="1200" b="0" i="1" u="none" strike="noStrike" kern="1200" baseline="0" dirty="0" smtClean="0">
                <a:solidFill>
                  <a:schemeClr val="tx1"/>
                </a:solidFill>
                <a:latin typeface="+mn-lt"/>
                <a:ea typeface="+mn-ea"/>
                <a:cs typeface="+mn-cs"/>
              </a:rPr>
              <a:t>Asian Journal of management sciences and education.</a:t>
            </a:r>
            <a:r>
              <a:rPr lang="pl-PL" sz="1200" b="0" i="0" u="none" strike="noStrike" kern="1200" baseline="0" dirty="0" smtClean="0">
                <a:solidFill>
                  <a:schemeClr val="tx1"/>
                </a:solidFill>
                <a:latin typeface="+mn-lt"/>
                <a:ea typeface="+mn-ea"/>
                <a:cs typeface="+mn-cs"/>
              </a:rPr>
              <a:t> Vol.2. No.1. </a:t>
            </a:r>
            <a:endParaRPr lang="cs-CZ" sz="1200" b="0" i="0" u="none" strike="noStrike" kern="1200" baseline="0" dirty="0" smtClean="0">
              <a:solidFill>
                <a:schemeClr val="tx1"/>
              </a:solidFill>
              <a:effectLst/>
              <a:latin typeface="+mn-lt"/>
              <a:ea typeface="+mn-ea"/>
              <a:cs typeface="+mn-cs"/>
            </a:endParaRPr>
          </a:p>
          <a:p>
            <a:pPr marL="0" indent="0">
              <a:buNone/>
            </a:pPr>
            <a:endParaRPr lang="cs-CZ" sz="1200" kern="1200" dirty="0" smtClean="0">
              <a:solidFill>
                <a:schemeClr val="tx1"/>
              </a:solidFill>
              <a:effectLst/>
              <a:latin typeface="+mn-lt"/>
              <a:ea typeface="+mn-ea"/>
              <a:cs typeface="+mn-cs"/>
            </a:endParaRPr>
          </a:p>
          <a:p>
            <a:pPr marL="0" indent="0">
              <a:buNone/>
            </a:pPr>
            <a:r>
              <a:rPr lang="cs-CZ" sz="1200" kern="1200" dirty="0" smtClean="0">
                <a:solidFill>
                  <a:schemeClr val="tx1"/>
                </a:solidFill>
                <a:effectLst/>
                <a:latin typeface="+mn-lt"/>
                <a:ea typeface="+mn-ea"/>
                <a:cs typeface="+mn-cs"/>
              </a:rPr>
              <a:t>Jirásek, I. (2018). Christian </a:t>
            </a:r>
            <a:r>
              <a:rPr lang="cs-CZ" sz="1200" kern="1200" dirty="0" err="1" smtClean="0">
                <a:solidFill>
                  <a:schemeClr val="tx1"/>
                </a:solidFill>
                <a:effectLst/>
                <a:latin typeface="+mn-lt"/>
                <a:ea typeface="+mn-ea"/>
                <a:cs typeface="+mn-cs"/>
              </a:rPr>
              <a:t>instrumentality</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of</a:t>
            </a:r>
            <a:r>
              <a:rPr lang="cs-CZ" sz="1200" kern="1200" dirty="0" smtClean="0">
                <a:solidFill>
                  <a:schemeClr val="tx1"/>
                </a:solidFill>
                <a:effectLst/>
                <a:latin typeface="+mn-lt"/>
                <a:ea typeface="+mn-ea"/>
                <a:cs typeface="+mn-cs"/>
              </a:rPr>
              <a:t> sport as a </a:t>
            </a:r>
            <a:r>
              <a:rPr lang="cs-CZ" sz="1200" kern="1200" dirty="0" err="1" smtClean="0">
                <a:solidFill>
                  <a:schemeClr val="tx1"/>
                </a:solidFill>
                <a:effectLst/>
                <a:latin typeface="+mn-lt"/>
                <a:ea typeface="+mn-ea"/>
                <a:cs typeface="+mn-cs"/>
              </a:rPr>
              <a:t>possible</a:t>
            </a:r>
            <a:r>
              <a:rPr lang="cs-CZ" sz="1200" kern="1200" dirty="0" smtClean="0">
                <a:solidFill>
                  <a:schemeClr val="tx1"/>
                </a:solidFill>
                <a:effectLst/>
                <a:latin typeface="+mn-lt"/>
                <a:ea typeface="+mn-ea"/>
                <a:cs typeface="+mn-cs"/>
              </a:rPr>
              <a:t> source </a:t>
            </a:r>
            <a:r>
              <a:rPr lang="cs-CZ" sz="1200" kern="1200" dirty="0" err="1" smtClean="0">
                <a:solidFill>
                  <a:schemeClr val="tx1"/>
                </a:solidFill>
                <a:effectLst/>
                <a:latin typeface="+mn-lt"/>
                <a:ea typeface="+mn-ea"/>
                <a:cs typeface="+mn-cs"/>
              </a:rPr>
              <a:t>of</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goodness</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for</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atheists</a:t>
            </a:r>
            <a:r>
              <a:rPr lang="cs-CZ" sz="1200" kern="1200" dirty="0" smtClean="0">
                <a:solidFill>
                  <a:schemeClr val="tx1"/>
                </a:solidFill>
                <a:effectLst/>
                <a:latin typeface="+mn-lt"/>
                <a:ea typeface="+mn-ea"/>
                <a:cs typeface="+mn-cs"/>
              </a:rPr>
              <a:t>. </a:t>
            </a:r>
            <a:r>
              <a:rPr lang="cs-CZ" sz="1200" i="1" kern="1200" dirty="0" smtClean="0">
                <a:solidFill>
                  <a:schemeClr val="tx1"/>
                </a:solidFill>
                <a:effectLst/>
                <a:latin typeface="+mn-lt"/>
                <a:ea typeface="+mn-ea"/>
                <a:cs typeface="+mn-cs"/>
              </a:rPr>
              <a:t>Sport, </a:t>
            </a:r>
            <a:r>
              <a:rPr lang="cs-CZ" sz="1200" i="1" kern="1200" dirty="0" err="1" smtClean="0">
                <a:solidFill>
                  <a:schemeClr val="tx1"/>
                </a:solidFill>
                <a:effectLst/>
                <a:latin typeface="+mn-lt"/>
                <a:ea typeface="+mn-ea"/>
                <a:cs typeface="+mn-cs"/>
              </a:rPr>
              <a:t>Ethics</a:t>
            </a:r>
            <a:r>
              <a:rPr lang="cs-CZ" sz="1200" i="1" kern="1200" dirty="0" smtClean="0">
                <a:solidFill>
                  <a:schemeClr val="tx1"/>
                </a:solidFill>
                <a:effectLst/>
                <a:latin typeface="+mn-lt"/>
                <a:ea typeface="+mn-ea"/>
                <a:cs typeface="+mn-cs"/>
              </a:rPr>
              <a:t> and </a:t>
            </a:r>
            <a:r>
              <a:rPr lang="cs-CZ" sz="1200" i="1" kern="1200" dirty="0" err="1" smtClean="0">
                <a:solidFill>
                  <a:schemeClr val="tx1"/>
                </a:solidFill>
                <a:effectLst/>
                <a:latin typeface="+mn-lt"/>
                <a:ea typeface="+mn-ea"/>
                <a:cs typeface="+mn-cs"/>
              </a:rPr>
              <a:t>Philosophy</a:t>
            </a:r>
            <a:r>
              <a:rPr lang="cs-CZ" sz="1200" i="1" kern="1200" dirty="0" smtClean="0">
                <a:solidFill>
                  <a:schemeClr val="tx1"/>
                </a:solidFill>
                <a:effectLst/>
                <a:latin typeface="+mn-lt"/>
                <a:ea typeface="+mn-ea"/>
                <a:cs typeface="+mn-cs"/>
              </a:rPr>
              <a:t>, 12</a:t>
            </a:r>
            <a:r>
              <a:rPr lang="cs-CZ" sz="1200" kern="1200" dirty="0" smtClean="0">
                <a:solidFill>
                  <a:schemeClr val="tx1"/>
                </a:solidFill>
                <a:effectLst/>
                <a:latin typeface="+mn-lt"/>
                <a:ea typeface="+mn-ea"/>
                <a:cs typeface="+mn-cs"/>
              </a:rPr>
              <a:t>(1), 30-49. </a:t>
            </a:r>
            <a:r>
              <a:rPr lang="cs-CZ" sz="1200" kern="1200" dirty="0" err="1" smtClean="0">
                <a:solidFill>
                  <a:schemeClr val="tx1"/>
                </a:solidFill>
                <a:effectLst/>
                <a:latin typeface="+mn-lt"/>
                <a:ea typeface="+mn-ea"/>
                <a:cs typeface="+mn-cs"/>
              </a:rPr>
              <a:t>doi</a:t>
            </a:r>
            <a:r>
              <a:rPr lang="cs-CZ" sz="1200" kern="1200" dirty="0" smtClean="0">
                <a:solidFill>
                  <a:schemeClr val="tx1"/>
                </a:solidFill>
                <a:effectLst/>
                <a:latin typeface="+mn-lt"/>
                <a:ea typeface="+mn-ea"/>
                <a:cs typeface="+mn-cs"/>
              </a:rPr>
              <a:t>: 10.1080/17511321.2017.1307266</a:t>
            </a:r>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8</a:t>
            </a:fld>
            <a:endParaRPr lang="cs-CZ"/>
          </a:p>
        </p:txBody>
      </p:sp>
    </p:spTree>
    <p:extLst>
      <p:ext uri="{BB962C8B-B14F-4D97-AF65-F5344CB8AC3E}">
        <p14:creationId xmlns:p14="http://schemas.microsoft.com/office/powerpoint/2010/main" xmlns="" val="1226513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9</a:t>
            </a:fld>
            <a:endParaRPr lang="cs-CZ"/>
          </a:p>
        </p:txBody>
      </p:sp>
    </p:spTree>
    <p:extLst>
      <p:ext uri="{BB962C8B-B14F-4D97-AF65-F5344CB8AC3E}">
        <p14:creationId xmlns:p14="http://schemas.microsoft.com/office/powerpoint/2010/main" xmlns="" val="1705149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solidFill>
                  <a:schemeClr val="accent1">
                    <a:lumMod val="50000"/>
                  </a:schemeClr>
                </a:solidFill>
                <a:latin typeface="Gill Sans "/>
              </a:rPr>
              <a:t>S. </a:t>
            </a:r>
            <a:r>
              <a:rPr lang="cs-CZ" dirty="0" err="1" smtClean="0">
                <a:solidFill>
                  <a:schemeClr val="accent1">
                    <a:lumMod val="50000"/>
                  </a:schemeClr>
                </a:solidFill>
                <a:latin typeface="Gill Sans "/>
              </a:rPr>
              <a:t>Cosh</a:t>
            </a:r>
            <a:r>
              <a:rPr lang="cs-CZ" dirty="0" smtClean="0">
                <a:solidFill>
                  <a:schemeClr val="accent1">
                    <a:lumMod val="50000"/>
                  </a:schemeClr>
                </a:solidFill>
                <a:latin typeface="Gill Sans "/>
              </a:rPr>
              <a:t>,</a:t>
            </a:r>
            <a:r>
              <a:rPr lang="cs-CZ" baseline="0" dirty="0" smtClean="0">
                <a:solidFill>
                  <a:schemeClr val="accent1">
                    <a:lumMod val="50000"/>
                  </a:schemeClr>
                </a:solidFill>
                <a:latin typeface="Gill Sans "/>
              </a:rPr>
              <a:t> S. </a:t>
            </a:r>
            <a:r>
              <a:rPr lang="cs-CZ" baseline="0" dirty="0" err="1" smtClean="0">
                <a:solidFill>
                  <a:schemeClr val="accent1">
                    <a:lumMod val="50000"/>
                  </a:schemeClr>
                </a:solidFill>
                <a:latin typeface="Gill Sans "/>
              </a:rPr>
              <a:t>Crabb</a:t>
            </a:r>
            <a:r>
              <a:rPr lang="cs-CZ" baseline="0" dirty="0" smtClean="0">
                <a:solidFill>
                  <a:schemeClr val="accent1">
                    <a:lumMod val="50000"/>
                  </a:schemeClr>
                </a:solidFill>
                <a:latin typeface="Gill Sans "/>
              </a:rPr>
              <a:t> &amp; A. </a:t>
            </a:r>
            <a:r>
              <a:rPr lang="cs-CZ" baseline="0" dirty="0" err="1" smtClean="0">
                <a:solidFill>
                  <a:schemeClr val="accent1">
                    <a:lumMod val="50000"/>
                  </a:schemeClr>
                </a:solidFill>
                <a:latin typeface="Gill Sans "/>
              </a:rPr>
              <a:t>LeCouteur</a:t>
            </a:r>
            <a:r>
              <a:rPr lang="cs-CZ" baseline="0" dirty="0" smtClean="0">
                <a:solidFill>
                  <a:schemeClr val="accent1">
                    <a:lumMod val="50000"/>
                  </a:schemeClr>
                </a:solidFill>
                <a:latin typeface="Gill Sans "/>
              </a:rPr>
              <a:t> (2012). </a:t>
            </a:r>
            <a:r>
              <a:rPr lang="en-US" sz="1200" b="0" i="0" kern="1200" dirty="0" smtClean="0">
                <a:solidFill>
                  <a:schemeClr val="tx1"/>
                </a:solidFill>
                <a:effectLst/>
                <a:latin typeface="+mn-lt"/>
                <a:ea typeface="+mn-ea"/>
                <a:cs typeface="+mn-cs"/>
              </a:rPr>
              <a:t>Elite athletes and retirement: Identity, choice, and agency</a:t>
            </a:r>
            <a:r>
              <a:rPr lang="cs-CZ" sz="1200" b="0" i="0" kern="1200" dirty="0" smtClean="0">
                <a:solidFill>
                  <a:schemeClr val="tx1"/>
                </a:solidFill>
                <a:effectLst/>
                <a:latin typeface="+mn-lt"/>
                <a:ea typeface="+mn-ea"/>
                <a:cs typeface="+mn-cs"/>
              </a:rPr>
              <a:t>. </a:t>
            </a:r>
            <a:r>
              <a:rPr lang="cs-CZ" sz="1200" b="0" i="0" kern="1200" dirty="0" err="1" smtClean="0">
                <a:solidFill>
                  <a:schemeClr val="tx1"/>
                </a:solidFill>
                <a:effectLst/>
                <a:latin typeface="+mn-lt"/>
                <a:ea typeface="+mn-ea"/>
                <a:cs typeface="+mn-cs"/>
              </a:rPr>
              <a:t>Australian</a:t>
            </a:r>
            <a:r>
              <a:rPr lang="cs-CZ" sz="1200" b="0" i="0" kern="1200" dirty="0" smtClean="0">
                <a:solidFill>
                  <a:schemeClr val="tx1"/>
                </a:solidFill>
                <a:effectLst/>
                <a:latin typeface="+mn-lt"/>
                <a:ea typeface="+mn-ea"/>
                <a:cs typeface="+mn-cs"/>
              </a:rPr>
              <a:t> </a:t>
            </a:r>
            <a:r>
              <a:rPr lang="cs-CZ" sz="1200" b="0" i="0" kern="1200" dirty="0" err="1" smtClean="0">
                <a:solidFill>
                  <a:schemeClr val="tx1"/>
                </a:solidFill>
                <a:effectLst/>
                <a:latin typeface="+mn-lt"/>
                <a:ea typeface="+mn-ea"/>
                <a:cs typeface="+mn-cs"/>
              </a:rPr>
              <a:t>Journal</a:t>
            </a:r>
            <a:r>
              <a:rPr lang="cs-CZ" sz="1200" b="0" i="0" kern="1200" dirty="0" smtClean="0">
                <a:solidFill>
                  <a:schemeClr val="tx1"/>
                </a:solidFill>
                <a:effectLst/>
                <a:latin typeface="+mn-lt"/>
                <a:ea typeface="+mn-ea"/>
                <a:cs typeface="+mn-cs"/>
              </a:rPr>
              <a:t> </a:t>
            </a:r>
            <a:r>
              <a:rPr lang="cs-CZ" sz="1200" b="0" i="0" kern="1200" dirty="0" err="1" smtClean="0">
                <a:solidFill>
                  <a:schemeClr val="tx1"/>
                </a:solidFill>
                <a:effectLst/>
                <a:latin typeface="+mn-lt"/>
                <a:ea typeface="+mn-ea"/>
                <a:cs typeface="+mn-cs"/>
              </a:rPr>
              <a:t>of</a:t>
            </a:r>
            <a:r>
              <a:rPr lang="cs-CZ" sz="1200" b="0" i="0" kern="1200" dirty="0" smtClean="0">
                <a:solidFill>
                  <a:schemeClr val="tx1"/>
                </a:solidFill>
                <a:effectLst/>
                <a:latin typeface="+mn-lt"/>
                <a:ea typeface="+mn-ea"/>
                <a:cs typeface="+mn-cs"/>
              </a:rPr>
              <a:t> Psychology.</a:t>
            </a:r>
            <a:r>
              <a:rPr lang="en-US" sz="1200" b="0" i="0" u="none" strike="noStrike" kern="1200" dirty="0" smtClean="0">
                <a:solidFill>
                  <a:schemeClr val="tx1"/>
                </a:solidFill>
                <a:effectLst/>
                <a:latin typeface="+mn-lt"/>
                <a:ea typeface="+mn-ea"/>
                <a:cs typeface="+mn-cs"/>
              </a:rPr>
              <a:t>doi.org/10.1111/j.1742-9536.2012.00060.x</a:t>
            </a:r>
            <a:endParaRPr lang="en-US" sz="1200" b="0" i="0"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10</a:t>
            </a:fld>
            <a:endParaRPr lang="cs-CZ"/>
          </a:p>
        </p:txBody>
      </p:sp>
    </p:spTree>
    <p:extLst>
      <p:ext uri="{BB962C8B-B14F-4D97-AF65-F5344CB8AC3E}">
        <p14:creationId xmlns:p14="http://schemas.microsoft.com/office/powerpoint/2010/main" xmlns="" val="918747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6F502FBA-89DF-4359-BABA-F7682D4080FB}" type="datetimeFigureOut">
              <a:rPr lang="cs-CZ" smtClean="0"/>
              <a:pPr/>
              <a:t>02.02.2020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156280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F502FBA-89DF-4359-BABA-F7682D4080FB}" type="datetimeFigureOut">
              <a:rPr lang="cs-CZ" smtClean="0"/>
              <a:pPr/>
              <a:t>02.02.2020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364660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F502FBA-89DF-4359-BABA-F7682D4080FB}" type="datetimeFigureOut">
              <a:rPr lang="cs-CZ" smtClean="0"/>
              <a:pPr/>
              <a:t>02.02.2020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2109112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F502FBA-89DF-4359-BABA-F7682D4080FB}" type="datetimeFigureOut">
              <a:rPr lang="cs-CZ" smtClean="0"/>
              <a:pPr/>
              <a:t>02.02.2020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202011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6F502FBA-89DF-4359-BABA-F7682D4080FB}" type="datetimeFigureOut">
              <a:rPr lang="cs-CZ" smtClean="0"/>
              <a:pPr/>
              <a:t>02.02.2020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334658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F502FBA-89DF-4359-BABA-F7682D4080FB}" type="datetimeFigureOut">
              <a:rPr lang="cs-CZ" smtClean="0"/>
              <a:pPr/>
              <a:t>02.02.2020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52986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F502FBA-89DF-4359-BABA-F7682D4080FB}" type="datetimeFigureOut">
              <a:rPr lang="cs-CZ" smtClean="0"/>
              <a:pPr/>
              <a:t>02.02.2020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383567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F502FBA-89DF-4359-BABA-F7682D4080FB}" type="datetimeFigureOut">
              <a:rPr lang="cs-CZ" smtClean="0"/>
              <a:pPr/>
              <a:t>02.02.2020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3820967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F502FBA-89DF-4359-BABA-F7682D4080FB}" type="datetimeFigureOut">
              <a:rPr lang="cs-CZ" smtClean="0"/>
              <a:pPr/>
              <a:t>02.02.2020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192907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F502FBA-89DF-4359-BABA-F7682D4080FB}" type="datetimeFigureOut">
              <a:rPr lang="cs-CZ" smtClean="0"/>
              <a:pPr/>
              <a:t>02.02.2020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3006220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F502FBA-89DF-4359-BABA-F7682D4080FB}" type="datetimeFigureOut">
              <a:rPr lang="cs-CZ" smtClean="0"/>
              <a:pPr/>
              <a:t>02.02.2020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1063094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02FBA-89DF-4359-BABA-F7682D4080FB}" type="datetimeFigureOut">
              <a:rPr lang="cs-CZ" smtClean="0"/>
              <a:pPr/>
              <a:t>02.02.2020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1900F-6E42-4EA4-806A-8510F87100C5}" type="slidenum">
              <a:rPr lang="cs-CZ" smtClean="0"/>
              <a:pPr/>
              <a:t>‹#›</a:t>
            </a:fld>
            <a:endParaRPr lang="cs-CZ"/>
          </a:p>
        </p:txBody>
      </p:sp>
    </p:spTree>
    <p:extLst>
      <p:ext uri="{BB962C8B-B14F-4D97-AF65-F5344CB8AC3E}">
        <p14:creationId xmlns:p14="http://schemas.microsoft.com/office/powerpoint/2010/main" xmlns="" val="3352171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1F155B60-25EC-4394-846B-177BE7A52F6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81286" y="4968484"/>
            <a:ext cx="6829426" cy="1889516"/>
          </a:xfrm>
          <a:prstGeom prst="rect">
            <a:avLst/>
          </a:prstGeom>
        </p:spPr>
      </p:pic>
      <p:pic>
        <p:nvPicPr>
          <p:cNvPr id="5" name="Picture 4">
            <a:extLst>
              <a:ext uri="{FF2B5EF4-FFF2-40B4-BE49-F238E27FC236}">
                <a16:creationId xmlns="" xmlns:a16="http://schemas.microsoft.com/office/drawing/2014/main" id="{816C0F6E-1236-4143-BA2B-E2CC3FD60A55}"/>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138487" y="0"/>
            <a:ext cx="5915025" cy="5248275"/>
          </a:xfrm>
          <a:prstGeom prst="rect">
            <a:avLst/>
          </a:prstGeom>
        </p:spPr>
      </p:pic>
      <p:pic>
        <p:nvPicPr>
          <p:cNvPr id="6" name="Picture 5">
            <a:extLst>
              <a:ext uri="{FF2B5EF4-FFF2-40B4-BE49-F238E27FC236}">
                <a16:creationId xmlns="" xmlns:a16="http://schemas.microsoft.com/office/drawing/2014/main" id="{C706446A-116A-4D0C-8A25-DBA5C6A9B6E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xmlns="" val="703852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14" name="TextBox 13">
            <a:extLst>
              <a:ext uri="{FF2B5EF4-FFF2-40B4-BE49-F238E27FC236}">
                <a16:creationId xmlns=""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1917700"/>
            <a:ext cx="10807700" cy="688520"/>
          </a:xfrm>
        </p:spPr>
        <p:txBody>
          <a:bodyPr>
            <a:normAutofit/>
          </a:bodyPr>
          <a:lstStyle/>
          <a:p>
            <a:r>
              <a:rPr lang="cs-CZ" sz="3200" dirty="0" smtClean="0">
                <a:solidFill>
                  <a:schemeClr val="accent1">
                    <a:lumMod val="50000"/>
                  </a:schemeClr>
                </a:solidFill>
                <a:latin typeface="Gill Sans "/>
              </a:rPr>
              <a:t>Vârstă </a:t>
            </a:r>
            <a:endParaRPr lang="cs-CZ" sz="3200" dirty="0">
              <a:solidFill>
                <a:schemeClr val="accent1">
                  <a:lumMod val="50000"/>
                </a:schemeClr>
              </a:solidFill>
              <a:latin typeface="Gill Sans "/>
            </a:endParaRPr>
          </a:p>
        </p:txBody>
      </p:sp>
      <p:sp>
        <p:nvSpPr>
          <p:cNvPr id="3" name="Zástupný symbol pro obsah 2"/>
          <p:cNvSpPr>
            <a:spLocks noGrp="1"/>
          </p:cNvSpPr>
          <p:nvPr>
            <p:ph idx="1"/>
          </p:nvPr>
        </p:nvSpPr>
        <p:spPr>
          <a:xfrm>
            <a:off x="546100" y="3057980"/>
            <a:ext cx="10807700" cy="3705034"/>
          </a:xfrm>
        </p:spPr>
        <p:txBody>
          <a:bodyPr/>
          <a:lstStyle/>
          <a:p>
            <a:r>
              <a:rPr lang="ro-RO" dirty="0" smtClean="0">
                <a:solidFill>
                  <a:schemeClr val="accent1">
                    <a:lumMod val="50000"/>
                  </a:schemeClr>
                </a:solidFill>
                <a:latin typeface="Gill Sans "/>
              </a:rPr>
              <a:t>Prea tânăr pentru competiții olimpice</a:t>
            </a:r>
            <a:r>
              <a:rPr lang="en-US" dirty="0" smtClean="0">
                <a:solidFill>
                  <a:schemeClr val="accent1">
                    <a:lumMod val="50000"/>
                  </a:schemeClr>
                </a:solidFill>
                <a:latin typeface="Gill Sans "/>
              </a:rPr>
              <a:t>?</a:t>
            </a:r>
            <a:endParaRPr lang="cs-CZ" dirty="0" smtClean="0">
              <a:solidFill>
                <a:schemeClr val="accent1">
                  <a:lumMod val="50000"/>
                </a:schemeClr>
              </a:solidFill>
              <a:latin typeface="Gill Sans "/>
            </a:endParaRPr>
          </a:p>
          <a:p>
            <a:r>
              <a:rPr lang="cs-CZ" dirty="0" smtClean="0">
                <a:solidFill>
                  <a:schemeClr val="accent1">
                    <a:lumMod val="50000"/>
                  </a:schemeClr>
                </a:solidFill>
                <a:latin typeface="Gill Sans "/>
              </a:rPr>
              <a:t>Retragere și acceptare a vieții după glorie</a:t>
            </a:r>
            <a:endParaRPr lang="cs-CZ" dirty="0">
              <a:solidFill>
                <a:schemeClr val="accent1">
                  <a:lumMod val="50000"/>
                </a:schemeClr>
              </a:solidFill>
              <a:latin typeface="Gill Sans "/>
            </a:endParaRPr>
          </a:p>
        </p:txBody>
      </p:sp>
      <p:sp>
        <p:nvSpPr>
          <p:cNvPr id="8" name="Zaoblený obdélník 7"/>
          <p:cNvSpPr/>
          <p:nvPr/>
        </p:nvSpPr>
        <p:spPr>
          <a:xfrm>
            <a:off x="1318437" y="5263116"/>
            <a:ext cx="5603358"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Articol important: </a:t>
            </a:r>
            <a:r>
              <a:rPr lang="cs-CZ" dirty="0">
                <a:solidFill>
                  <a:schemeClr val="tx1"/>
                </a:solidFill>
              </a:rPr>
              <a:t>M. M. </a:t>
            </a:r>
            <a:r>
              <a:rPr lang="cs-CZ" dirty="0" err="1">
                <a:solidFill>
                  <a:schemeClr val="tx1"/>
                </a:solidFill>
              </a:rPr>
              <a:t>Yanga</a:t>
            </a:r>
            <a:r>
              <a:rPr lang="cs-CZ" dirty="0">
                <a:solidFill>
                  <a:schemeClr val="tx1"/>
                </a:solidFill>
              </a:rPr>
              <a:t>. (2013). </a:t>
            </a:r>
            <a:r>
              <a:rPr lang="cs-CZ" dirty="0" err="1">
                <a:solidFill>
                  <a:schemeClr val="tx1"/>
                </a:solidFill>
              </a:rPr>
              <a:t>Guilty</a:t>
            </a:r>
            <a:r>
              <a:rPr lang="cs-CZ" dirty="0">
                <a:solidFill>
                  <a:schemeClr val="tx1"/>
                </a:solidFill>
              </a:rPr>
              <a:t> </a:t>
            </a:r>
            <a:r>
              <a:rPr lang="cs-CZ" dirty="0" err="1">
                <a:solidFill>
                  <a:schemeClr val="tx1"/>
                </a:solidFill>
              </a:rPr>
              <a:t>without</a:t>
            </a:r>
            <a:r>
              <a:rPr lang="cs-CZ" dirty="0">
                <a:solidFill>
                  <a:schemeClr val="tx1"/>
                </a:solidFill>
              </a:rPr>
              <a:t> trial: </a:t>
            </a:r>
            <a:r>
              <a:rPr lang="cs-CZ" dirty="0" err="1">
                <a:solidFill>
                  <a:schemeClr val="tx1"/>
                </a:solidFill>
              </a:rPr>
              <a:t>state-sponsored</a:t>
            </a:r>
            <a:r>
              <a:rPr lang="cs-CZ" dirty="0">
                <a:solidFill>
                  <a:schemeClr val="tx1"/>
                </a:solidFill>
              </a:rPr>
              <a:t> </a:t>
            </a:r>
            <a:r>
              <a:rPr lang="en-US" dirty="0">
                <a:solidFill>
                  <a:schemeClr val="tx1"/>
                </a:solidFill>
              </a:rPr>
              <a:t>cheating and the 2008 Beijing Olympic</a:t>
            </a:r>
            <a:r>
              <a:rPr lang="cs-CZ" dirty="0">
                <a:solidFill>
                  <a:schemeClr val="tx1"/>
                </a:solidFill>
              </a:rPr>
              <a:t> </a:t>
            </a:r>
            <a:r>
              <a:rPr lang="cs-CZ" dirty="0" err="1">
                <a:solidFill>
                  <a:schemeClr val="tx1"/>
                </a:solidFill>
              </a:rPr>
              <a:t>women's</a:t>
            </a:r>
            <a:r>
              <a:rPr lang="cs-CZ" dirty="0">
                <a:solidFill>
                  <a:schemeClr val="tx1"/>
                </a:solidFill>
              </a:rPr>
              <a:t> </a:t>
            </a:r>
            <a:r>
              <a:rPr lang="cs-CZ" dirty="0" err="1">
                <a:solidFill>
                  <a:schemeClr val="tx1"/>
                </a:solidFill>
              </a:rPr>
              <a:t>gymnastics</a:t>
            </a:r>
            <a:r>
              <a:rPr lang="cs-CZ" dirty="0">
                <a:solidFill>
                  <a:schemeClr val="tx1"/>
                </a:solidFill>
              </a:rPr>
              <a:t> </a:t>
            </a:r>
            <a:r>
              <a:rPr lang="cs-CZ" dirty="0" err="1">
                <a:solidFill>
                  <a:schemeClr val="tx1"/>
                </a:solidFill>
              </a:rPr>
              <a:t>competition</a:t>
            </a:r>
            <a:r>
              <a:rPr lang="cs-CZ" dirty="0">
                <a:solidFill>
                  <a:schemeClr val="tx1"/>
                </a:solidFill>
              </a:rPr>
              <a:t>. </a:t>
            </a:r>
            <a:endParaRPr lang="cs-CZ" dirty="0"/>
          </a:p>
        </p:txBody>
      </p:sp>
    </p:spTree>
    <p:extLst>
      <p:ext uri="{BB962C8B-B14F-4D97-AF65-F5344CB8AC3E}">
        <p14:creationId xmlns:p14="http://schemas.microsoft.com/office/powerpoint/2010/main" xmlns="" val="180115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sp>
        <p:nvSpPr>
          <p:cNvPr id="2" name="Nadpis 1"/>
          <p:cNvSpPr>
            <a:spLocks noGrp="1"/>
          </p:cNvSpPr>
          <p:nvPr>
            <p:ph type="title"/>
          </p:nvPr>
        </p:nvSpPr>
        <p:spPr>
          <a:xfrm>
            <a:off x="838200" y="1669312"/>
            <a:ext cx="10515600" cy="1555068"/>
          </a:xfrm>
        </p:spPr>
        <p:txBody>
          <a:bodyPr/>
          <a:lstStyle/>
          <a:p>
            <a:r>
              <a:rPr lang="ro-RO" dirty="0" smtClean="0">
                <a:solidFill>
                  <a:schemeClr val="accent1">
                    <a:lumMod val="50000"/>
                  </a:schemeClr>
                </a:solidFill>
                <a:latin typeface="Gill Sans "/>
              </a:rPr>
              <a:t>Status socio-economic</a:t>
            </a:r>
            <a:endParaRPr lang="cs-CZ" dirty="0"/>
          </a:p>
        </p:txBody>
      </p:sp>
      <p:sp>
        <p:nvSpPr>
          <p:cNvPr id="3" name="Zástupný symbol pro obsah 2"/>
          <p:cNvSpPr>
            <a:spLocks noGrp="1"/>
          </p:cNvSpPr>
          <p:nvPr>
            <p:ph idx="1"/>
          </p:nvPr>
        </p:nvSpPr>
        <p:spPr>
          <a:xfrm>
            <a:off x="838200" y="3476847"/>
            <a:ext cx="10515600" cy="2700116"/>
          </a:xfrm>
        </p:spPr>
        <p:txBody>
          <a:bodyPr/>
          <a:lstStyle/>
          <a:p>
            <a:r>
              <a:rPr lang="ro-RO" dirty="0" smtClean="0">
                <a:solidFill>
                  <a:schemeClr val="accent1">
                    <a:lumMod val="50000"/>
                  </a:schemeClr>
                </a:solidFill>
              </a:rPr>
              <a:t>Cum influențează mediul familial participarea copiilor la activități sportive</a:t>
            </a:r>
            <a:r>
              <a:rPr lang="cs-CZ" dirty="0" smtClean="0">
                <a:solidFill>
                  <a:schemeClr val="accent1">
                    <a:lumMod val="50000"/>
                  </a:schemeClr>
                </a:solidFill>
              </a:rPr>
              <a:t>?</a:t>
            </a:r>
            <a:endParaRPr lang="cs-CZ" dirty="0" smtClean="0">
              <a:solidFill>
                <a:schemeClr val="accent1">
                  <a:lumMod val="50000"/>
                </a:schemeClr>
              </a:solidFill>
            </a:endParaRPr>
          </a:p>
          <a:p>
            <a:r>
              <a:rPr lang="cs-CZ" dirty="0" smtClean="0">
                <a:solidFill>
                  <a:schemeClr val="accent1">
                    <a:lumMod val="50000"/>
                  </a:schemeClr>
                </a:solidFill>
              </a:rPr>
              <a:t>Activitățiile din cluburi sportive și socializarea la copii</a:t>
            </a:r>
            <a:endParaRPr lang="cs-CZ" dirty="0">
              <a:solidFill>
                <a:schemeClr val="accent1">
                  <a:lumMod val="50000"/>
                </a:schemeClr>
              </a:solidFill>
            </a:endParaRPr>
          </a:p>
          <a:p>
            <a:endParaRPr lang="cs-CZ" dirty="0"/>
          </a:p>
        </p:txBody>
      </p:sp>
      <p:pic>
        <p:nvPicPr>
          <p:cNvPr id="5"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pic>
        <p:nvPicPr>
          <p:cNvPr id="6" name="Picture 11">
            <a:extLst>
              <a:ext uri="{FF2B5EF4-FFF2-40B4-BE49-F238E27FC236}">
                <a16:creationId xmlns=""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
        <p:nvSpPr>
          <p:cNvPr id="7" name="Zaoblený obdélník 6"/>
          <p:cNvSpPr/>
          <p:nvPr/>
        </p:nvSpPr>
        <p:spPr>
          <a:xfrm>
            <a:off x="1318437" y="5263116"/>
            <a:ext cx="6741042"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Articol important: </a:t>
            </a:r>
            <a:r>
              <a:rPr lang="en-US" dirty="0">
                <a:solidFill>
                  <a:schemeClr val="tx1"/>
                </a:solidFill>
              </a:rPr>
              <a:t>Nielsen, G., </a:t>
            </a:r>
            <a:r>
              <a:rPr lang="en-US" dirty="0" err="1">
                <a:solidFill>
                  <a:schemeClr val="tx1"/>
                </a:solidFill>
              </a:rPr>
              <a:t>Grønfeldt</a:t>
            </a:r>
            <a:r>
              <a:rPr lang="en-US" dirty="0">
                <a:solidFill>
                  <a:schemeClr val="tx1"/>
                </a:solidFill>
              </a:rPr>
              <a:t>, V., </a:t>
            </a:r>
            <a:r>
              <a:rPr lang="en-US" dirty="0" err="1">
                <a:solidFill>
                  <a:schemeClr val="tx1"/>
                </a:solidFill>
              </a:rPr>
              <a:t>Toftegaard-Støckel</a:t>
            </a:r>
            <a:r>
              <a:rPr lang="en-US" dirty="0">
                <a:solidFill>
                  <a:schemeClr val="tx1"/>
                </a:solidFill>
              </a:rPr>
              <a:t>, J., &amp; Andersen, L. B. (2012). Predisposed to participate? The influence of family socio-economic background on children’s sports participation and daily amount of physical </a:t>
            </a:r>
            <a:r>
              <a:rPr lang="en-US" dirty="0" err="1" smtClean="0">
                <a:solidFill>
                  <a:schemeClr val="tx1"/>
                </a:solidFill>
              </a:rPr>
              <a:t>aktivity</a:t>
            </a:r>
            <a:r>
              <a:rPr lang="cs-CZ" dirty="0" smtClean="0">
                <a:solidFill>
                  <a:schemeClr val="tx1"/>
                </a:solidFill>
              </a:rPr>
              <a:t>.</a:t>
            </a:r>
            <a:endParaRPr lang="cs-CZ" dirty="0"/>
          </a:p>
        </p:txBody>
      </p:sp>
    </p:spTree>
    <p:extLst>
      <p:ext uri="{BB962C8B-B14F-4D97-AF65-F5344CB8AC3E}">
        <p14:creationId xmlns:p14="http://schemas.microsoft.com/office/powerpoint/2010/main" xmlns="" val="91570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307805"/>
            <a:ext cx="10515600" cy="978195"/>
          </a:xfrm>
        </p:spPr>
        <p:txBody>
          <a:bodyPr/>
          <a:lstStyle/>
          <a:p>
            <a:r>
              <a:rPr lang="cs-CZ" dirty="0" smtClean="0">
                <a:solidFill>
                  <a:schemeClr val="accent1">
                    <a:lumMod val="50000"/>
                  </a:schemeClr>
                </a:solidFill>
              </a:rPr>
              <a:t>Rasă</a:t>
            </a:r>
            <a:endParaRPr lang="cs-CZ" dirty="0">
              <a:solidFill>
                <a:schemeClr val="accent1">
                  <a:lumMod val="50000"/>
                </a:schemeClr>
              </a:solidFill>
            </a:endParaRPr>
          </a:p>
        </p:txBody>
      </p:sp>
      <p:sp>
        <p:nvSpPr>
          <p:cNvPr id="3" name="Zástupný symbol pro obsah 2"/>
          <p:cNvSpPr>
            <a:spLocks noGrp="1"/>
          </p:cNvSpPr>
          <p:nvPr>
            <p:ph idx="1"/>
          </p:nvPr>
        </p:nvSpPr>
        <p:spPr>
          <a:xfrm>
            <a:off x="838200" y="2775097"/>
            <a:ext cx="10515600" cy="3401865"/>
          </a:xfrm>
        </p:spPr>
        <p:txBody>
          <a:bodyPr>
            <a:normAutofit lnSpcReduction="10000"/>
          </a:bodyPr>
          <a:lstStyle/>
          <a:p>
            <a:r>
              <a:rPr lang="ro-RO" dirty="0" smtClean="0">
                <a:solidFill>
                  <a:schemeClr val="accent1">
                    <a:lumMod val="50000"/>
                  </a:schemeClr>
                </a:solidFill>
              </a:rPr>
              <a:t>Rasa este gruparea oamenilor bazată pe calități fizice și sociale în categorii în general văzute ca distincte de către societate. Termenul a fost folosit prima dată ca referire la vorbitorii de oa numită limbă și apoi ca să denote afiliere națională. Începând cu secolul 17 termenul începe să facă referire la caractere fizice (fenotipale). În epoca modernă rwsa este privită cao construcție socială, o identitate care este atribuită bazată pe reguli create de societate. Chiar dacă parțial se bazează pe similarități fizice în cadrul grupurilor, rasă nu este o calitate inerentă fizică sau biologică. </a:t>
            </a:r>
            <a:endParaRPr lang="cs-CZ" dirty="0">
              <a:solidFill>
                <a:schemeClr val="accent1">
                  <a:lumMod val="50000"/>
                </a:schemeClr>
              </a:solidFill>
            </a:endParaRPr>
          </a:p>
        </p:txBody>
      </p:sp>
      <p:pic>
        <p:nvPicPr>
          <p:cNvPr id="4"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pic>
        <p:nvPicPr>
          <p:cNvPr id="6" name="Picture 11">
            <a:extLst>
              <a:ext uri="{FF2B5EF4-FFF2-40B4-BE49-F238E27FC236}">
                <a16:creationId xmlns=""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xmlns="" val="157576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14" name="TextBox 13">
            <a:extLst>
              <a:ext uri="{FF2B5EF4-FFF2-40B4-BE49-F238E27FC236}">
                <a16:creationId xmlns=""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1917700"/>
            <a:ext cx="10807700" cy="1698898"/>
          </a:xfrm>
        </p:spPr>
        <p:txBody>
          <a:bodyPr>
            <a:normAutofit/>
          </a:bodyPr>
          <a:lstStyle/>
          <a:p>
            <a:r>
              <a:rPr lang="cs-CZ" sz="3200" dirty="0" smtClean="0">
                <a:solidFill>
                  <a:schemeClr val="accent1">
                    <a:lumMod val="50000"/>
                  </a:schemeClr>
                </a:solidFill>
                <a:latin typeface="Gill Sans "/>
              </a:rPr>
              <a:t>Rasă</a:t>
            </a:r>
            <a:endParaRPr lang="cs-CZ" sz="3200" dirty="0">
              <a:solidFill>
                <a:schemeClr val="accent1">
                  <a:lumMod val="50000"/>
                </a:schemeClr>
              </a:solidFill>
              <a:latin typeface="Gill Sans "/>
            </a:endParaRPr>
          </a:p>
        </p:txBody>
      </p:sp>
      <p:sp>
        <p:nvSpPr>
          <p:cNvPr id="3" name="Zástupný symbol pro obsah 2"/>
          <p:cNvSpPr>
            <a:spLocks noGrp="1"/>
          </p:cNvSpPr>
          <p:nvPr>
            <p:ph idx="1"/>
          </p:nvPr>
        </p:nvSpPr>
        <p:spPr>
          <a:xfrm>
            <a:off x="546100" y="3746499"/>
            <a:ext cx="10807700" cy="3111501"/>
          </a:xfrm>
        </p:spPr>
        <p:txBody>
          <a:bodyPr/>
          <a:lstStyle/>
          <a:p>
            <a:r>
              <a:rPr lang="ro-RO" dirty="0" smtClean="0">
                <a:solidFill>
                  <a:schemeClr val="accent1">
                    <a:lumMod val="50000"/>
                  </a:schemeClr>
                </a:solidFill>
                <a:latin typeface="Gill Sans "/>
              </a:rPr>
              <a:t>Cum prezintă mass media stereotipiile rasiale în sport</a:t>
            </a:r>
            <a:r>
              <a:rPr lang="en-US" dirty="0" smtClean="0">
                <a:solidFill>
                  <a:schemeClr val="accent1">
                    <a:lumMod val="50000"/>
                  </a:schemeClr>
                </a:solidFill>
                <a:latin typeface="Gill Sans "/>
              </a:rPr>
              <a:t>?</a:t>
            </a:r>
            <a:endParaRPr lang="cs-CZ" dirty="0" smtClean="0">
              <a:solidFill>
                <a:schemeClr val="accent1">
                  <a:lumMod val="50000"/>
                </a:schemeClr>
              </a:solidFill>
              <a:latin typeface="Gill Sans "/>
            </a:endParaRPr>
          </a:p>
          <a:p>
            <a:endParaRPr lang="cs-CZ" dirty="0">
              <a:solidFill>
                <a:schemeClr val="accent1">
                  <a:lumMod val="50000"/>
                </a:schemeClr>
              </a:solidFill>
              <a:latin typeface="Gill Sans "/>
            </a:endParaRPr>
          </a:p>
        </p:txBody>
      </p:sp>
      <p:sp>
        <p:nvSpPr>
          <p:cNvPr id="8" name="Zaoblený obdélník 7"/>
          <p:cNvSpPr/>
          <p:nvPr/>
        </p:nvSpPr>
        <p:spPr>
          <a:xfrm>
            <a:off x="1318437" y="5263116"/>
            <a:ext cx="5603358"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Articol important: </a:t>
            </a:r>
            <a:r>
              <a:rPr lang="cs-CZ" dirty="0">
                <a:solidFill>
                  <a:schemeClr val="tx1"/>
                </a:solidFill>
              </a:rPr>
              <a:t>Van Sterkenburg, J., Knoppers, A., &amp; De Leeuw, S. (2010). </a:t>
            </a:r>
            <a:r>
              <a:rPr lang="cs-CZ" dirty="0" err="1">
                <a:solidFill>
                  <a:schemeClr val="tx1"/>
                </a:solidFill>
              </a:rPr>
              <a:t>Race</a:t>
            </a:r>
            <a:r>
              <a:rPr lang="cs-CZ" dirty="0">
                <a:solidFill>
                  <a:schemeClr val="tx1"/>
                </a:solidFill>
              </a:rPr>
              <a:t>, </a:t>
            </a:r>
            <a:r>
              <a:rPr lang="cs-CZ" dirty="0" err="1">
                <a:solidFill>
                  <a:schemeClr val="tx1"/>
                </a:solidFill>
              </a:rPr>
              <a:t>ethnicity</a:t>
            </a:r>
            <a:r>
              <a:rPr lang="cs-CZ" dirty="0">
                <a:solidFill>
                  <a:schemeClr val="tx1"/>
                </a:solidFill>
              </a:rPr>
              <a:t>, and </a:t>
            </a:r>
            <a:r>
              <a:rPr lang="cs-CZ" dirty="0" err="1">
                <a:solidFill>
                  <a:schemeClr val="tx1"/>
                </a:solidFill>
              </a:rPr>
              <a:t>content</a:t>
            </a:r>
            <a:r>
              <a:rPr lang="cs-CZ" dirty="0">
                <a:solidFill>
                  <a:schemeClr val="tx1"/>
                </a:solidFill>
              </a:rPr>
              <a:t> </a:t>
            </a:r>
            <a:r>
              <a:rPr lang="cs-CZ" dirty="0" err="1">
                <a:solidFill>
                  <a:schemeClr val="tx1"/>
                </a:solidFill>
              </a:rPr>
              <a:t>analysis</a:t>
            </a:r>
            <a:r>
              <a:rPr lang="cs-CZ" dirty="0">
                <a:solidFill>
                  <a:schemeClr val="tx1"/>
                </a:solidFill>
              </a:rPr>
              <a:t> </a:t>
            </a:r>
            <a:r>
              <a:rPr lang="cs-CZ" dirty="0" err="1">
                <a:solidFill>
                  <a:schemeClr val="tx1"/>
                </a:solidFill>
              </a:rPr>
              <a:t>of</a:t>
            </a:r>
            <a:r>
              <a:rPr lang="cs-CZ" dirty="0">
                <a:solidFill>
                  <a:schemeClr val="tx1"/>
                </a:solidFill>
              </a:rPr>
              <a:t> </a:t>
            </a:r>
            <a:r>
              <a:rPr lang="cs-CZ" dirty="0" err="1">
                <a:solidFill>
                  <a:schemeClr val="tx1"/>
                </a:solidFill>
              </a:rPr>
              <a:t>the</a:t>
            </a:r>
            <a:r>
              <a:rPr lang="cs-CZ" dirty="0">
                <a:solidFill>
                  <a:schemeClr val="tx1"/>
                </a:solidFill>
              </a:rPr>
              <a:t> </a:t>
            </a:r>
            <a:r>
              <a:rPr lang="cs-CZ" dirty="0" err="1">
                <a:solidFill>
                  <a:schemeClr val="tx1"/>
                </a:solidFill>
              </a:rPr>
              <a:t>sports</a:t>
            </a:r>
            <a:r>
              <a:rPr lang="cs-CZ" dirty="0">
                <a:solidFill>
                  <a:schemeClr val="tx1"/>
                </a:solidFill>
              </a:rPr>
              <a:t> media: a </a:t>
            </a:r>
            <a:r>
              <a:rPr lang="cs-CZ" dirty="0" err="1">
                <a:solidFill>
                  <a:schemeClr val="tx1"/>
                </a:solidFill>
              </a:rPr>
              <a:t>critical</a:t>
            </a:r>
            <a:r>
              <a:rPr lang="cs-CZ" dirty="0">
                <a:solidFill>
                  <a:schemeClr val="tx1"/>
                </a:solidFill>
              </a:rPr>
              <a:t> </a:t>
            </a:r>
            <a:r>
              <a:rPr lang="cs-CZ" dirty="0" err="1">
                <a:solidFill>
                  <a:schemeClr val="tx1"/>
                </a:solidFill>
              </a:rPr>
              <a:t>reflection</a:t>
            </a:r>
            <a:r>
              <a:rPr lang="cs-CZ" dirty="0">
                <a:solidFill>
                  <a:schemeClr val="tx1"/>
                </a:solidFill>
              </a:rPr>
              <a:t>. </a:t>
            </a:r>
            <a:endParaRPr lang="cs-CZ" dirty="0"/>
          </a:p>
        </p:txBody>
      </p:sp>
    </p:spTree>
    <p:extLst>
      <p:ext uri="{BB962C8B-B14F-4D97-AF65-F5344CB8AC3E}">
        <p14:creationId xmlns:p14="http://schemas.microsoft.com/office/powerpoint/2010/main" xmlns="" val="127322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956391"/>
            <a:ext cx="10515600" cy="1573618"/>
          </a:xfrm>
        </p:spPr>
        <p:txBody>
          <a:bodyPr/>
          <a:lstStyle/>
          <a:p>
            <a:r>
              <a:rPr lang="ro-RO" dirty="0" smtClean="0">
                <a:solidFill>
                  <a:schemeClr val="accent1">
                    <a:lumMod val="50000"/>
                  </a:schemeClr>
                </a:solidFill>
              </a:rPr>
              <a:t>La granița unei noi ere</a:t>
            </a:r>
            <a:endParaRPr lang="cs-CZ" dirty="0">
              <a:solidFill>
                <a:schemeClr val="accent1">
                  <a:lumMod val="50000"/>
                </a:schemeClr>
              </a:solidFill>
            </a:endParaRPr>
          </a:p>
        </p:txBody>
      </p:sp>
      <p:sp>
        <p:nvSpPr>
          <p:cNvPr id="3" name="Zástupný symbol pro obsah 2"/>
          <p:cNvSpPr>
            <a:spLocks noGrp="1"/>
          </p:cNvSpPr>
          <p:nvPr>
            <p:ph idx="1"/>
          </p:nvPr>
        </p:nvSpPr>
        <p:spPr>
          <a:xfrm>
            <a:off x="838200" y="3976577"/>
            <a:ext cx="10515600" cy="2200386"/>
          </a:xfrm>
        </p:spPr>
        <p:txBody>
          <a:bodyPr/>
          <a:lstStyle/>
          <a:p>
            <a:r>
              <a:rPr lang="en-GB" b="1" dirty="0">
                <a:solidFill>
                  <a:schemeClr val="accent1">
                    <a:lumMod val="50000"/>
                  </a:schemeClr>
                </a:solidFill>
              </a:rPr>
              <a:t> </a:t>
            </a:r>
            <a:r>
              <a:rPr lang="ro-RO" dirty="0" smtClean="0">
                <a:solidFill>
                  <a:schemeClr val="accent1">
                    <a:lumMod val="50000"/>
                  </a:schemeClr>
                </a:solidFill>
              </a:rPr>
              <a:t>ființă umană </a:t>
            </a:r>
            <a:r>
              <a:rPr lang="en-GB" dirty="0" smtClean="0">
                <a:solidFill>
                  <a:schemeClr val="accent1">
                    <a:lumMod val="50000"/>
                  </a:schemeClr>
                </a:solidFill>
              </a:rPr>
              <a:t>– </a:t>
            </a:r>
            <a:r>
              <a:rPr lang="en-GB" dirty="0">
                <a:solidFill>
                  <a:schemeClr val="accent1">
                    <a:lumMod val="50000"/>
                  </a:schemeClr>
                </a:solidFill>
              </a:rPr>
              <a:t>cyborg? </a:t>
            </a:r>
            <a:r>
              <a:rPr lang="en-GB" dirty="0" err="1" smtClean="0">
                <a:solidFill>
                  <a:schemeClr val="accent1">
                    <a:lumMod val="50000"/>
                  </a:schemeClr>
                </a:solidFill>
              </a:rPr>
              <a:t>Transumanism</a:t>
            </a:r>
            <a:r>
              <a:rPr lang="en-GB" dirty="0">
                <a:solidFill>
                  <a:schemeClr val="accent1">
                    <a:lumMod val="50000"/>
                  </a:schemeClr>
                </a:solidFill>
              </a:rPr>
              <a:t>, </a:t>
            </a:r>
            <a:r>
              <a:rPr lang="en-GB" dirty="0" err="1" smtClean="0">
                <a:solidFill>
                  <a:schemeClr val="accent1">
                    <a:lumMod val="50000"/>
                  </a:schemeClr>
                </a:solidFill>
              </a:rPr>
              <a:t>postumanism</a:t>
            </a:r>
            <a:endParaRPr lang="cs-CZ" dirty="0" smtClean="0">
              <a:solidFill>
                <a:schemeClr val="accent1">
                  <a:lumMod val="50000"/>
                </a:schemeClr>
              </a:solidFill>
            </a:endParaRPr>
          </a:p>
          <a:p>
            <a:r>
              <a:rPr lang="cs-CZ" dirty="0" smtClean="0">
                <a:solidFill>
                  <a:schemeClr val="accent1">
                    <a:lumMod val="50000"/>
                  </a:schemeClr>
                </a:solidFill>
              </a:rPr>
              <a:t>Modificările genetice ca metodă de a îmbunătății performanțele în</a:t>
            </a:r>
            <a:endParaRPr lang="cs-CZ" dirty="0">
              <a:solidFill>
                <a:schemeClr val="accent1">
                  <a:lumMod val="50000"/>
                </a:schemeClr>
              </a:solidFill>
            </a:endParaRPr>
          </a:p>
          <a:p>
            <a:endParaRPr lang="cs-CZ" dirty="0"/>
          </a:p>
        </p:txBody>
      </p:sp>
      <p:pic>
        <p:nvPicPr>
          <p:cNvPr id="4"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pic>
        <p:nvPicPr>
          <p:cNvPr id="6" name="Picture 11">
            <a:extLst>
              <a:ext uri="{FF2B5EF4-FFF2-40B4-BE49-F238E27FC236}">
                <a16:creationId xmlns=""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
        <p:nvSpPr>
          <p:cNvPr id="7" name="Zaoblený obdélník 6"/>
          <p:cNvSpPr/>
          <p:nvPr/>
        </p:nvSpPr>
        <p:spPr>
          <a:xfrm>
            <a:off x="1318437" y="5263116"/>
            <a:ext cx="5603358"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Articol important: </a:t>
            </a:r>
            <a:r>
              <a:rPr lang="cs-CZ" dirty="0">
                <a:solidFill>
                  <a:schemeClr val="tx1"/>
                </a:solidFill>
              </a:rPr>
              <a:t>Jirásek, I. (2013). </a:t>
            </a:r>
            <a:r>
              <a:rPr lang="cs-CZ" dirty="0" err="1">
                <a:solidFill>
                  <a:schemeClr val="tx1"/>
                </a:solidFill>
              </a:rPr>
              <a:t>Cyborgization</a:t>
            </a:r>
            <a:r>
              <a:rPr lang="cs-CZ" dirty="0">
                <a:solidFill>
                  <a:schemeClr val="tx1"/>
                </a:solidFill>
              </a:rPr>
              <a:t> </a:t>
            </a:r>
            <a:r>
              <a:rPr lang="cs-CZ" dirty="0" err="1">
                <a:solidFill>
                  <a:schemeClr val="tx1"/>
                </a:solidFill>
              </a:rPr>
              <a:t>of</a:t>
            </a:r>
            <a:r>
              <a:rPr lang="cs-CZ" dirty="0">
                <a:solidFill>
                  <a:schemeClr val="tx1"/>
                </a:solidFill>
              </a:rPr>
              <a:t> sport: </a:t>
            </a:r>
            <a:r>
              <a:rPr lang="cs-CZ" dirty="0" err="1">
                <a:solidFill>
                  <a:schemeClr val="tx1"/>
                </a:solidFill>
              </a:rPr>
              <a:t>the</a:t>
            </a:r>
            <a:r>
              <a:rPr lang="cs-CZ" dirty="0">
                <a:solidFill>
                  <a:schemeClr val="tx1"/>
                </a:solidFill>
              </a:rPr>
              <a:t> </a:t>
            </a:r>
            <a:r>
              <a:rPr lang="cs-CZ" dirty="0" err="1">
                <a:solidFill>
                  <a:schemeClr val="tx1"/>
                </a:solidFill>
              </a:rPr>
              <a:t>question</a:t>
            </a:r>
            <a:r>
              <a:rPr lang="cs-CZ" dirty="0">
                <a:solidFill>
                  <a:schemeClr val="tx1"/>
                </a:solidFill>
              </a:rPr>
              <a:t> </a:t>
            </a:r>
            <a:r>
              <a:rPr lang="cs-CZ" dirty="0" err="1">
                <a:solidFill>
                  <a:schemeClr val="tx1"/>
                </a:solidFill>
              </a:rPr>
              <a:t>of</a:t>
            </a:r>
            <a:r>
              <a:rPr lang="cs-CZ" dirty="0">
                <a:solidFill>
                  <a:schemeClr val="tx1"/>
                </a:solidFill>
              </a:rPr>
              <a:t> </a:t>
            </a:r>
            <a:r>
              <a:rPr lang="cs-CZ" dirty="0" err="1">
                <a:solidFill>
                  <a:schemeClr val="tx1"/>
                </a:solidFill>
              </a:rPr>
              <a:t>human</a:t>
            </a:r>
            <a:r>
              <a:rPr lang="cs-CZ" dirty="0">
                <a:solidFill>
                  <a:schemeClr val="tx1"/>
                </a:solidFill>
              </a:rPr>
              <a:t> </a:t>
            </a:r>
            <a:r>
              <a:rPr lang="cs-CZ" dirty="0" err="1">
                <a:solidFill>
                  <a:schemeClr val="tx1"/>
                </a:solidFill>
              </a:rPr>
              <a:t>naturalness</a:t>
            </a:r>
            <a:r>
              <a:rPr lang="cs-CZ" dirty="0">
                <a:solidFill>
                  <a:schemeClr val="tx1"/>
                </a:solidFill>
              </a:rPr>
              <a:t>. </a:t>
            </a:r>
          </a:p>
        </p:txBody>
      </p:sp>
    </p:spTree>
    <p:extLst>
      <p:ext uri="{BB962C8B-B14F-4D97-AF65-F5344CB8AC3E}">
        <p14:creationId xmlns:p14="http://schemas.microsoft.com/office/powerpoint/2010/main" xmlns="" val="2416761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10" name="TextBox 9">
            <a:extLst>
              <a:ext uri="{FF2B5EF4-FFF2-40B4-BE49-F238E27FC236}">
                <a16:creationId xmlns="" xmlns:a16="http://schemas.microsoft.com/office/drawing/2014/main" id="{A226122C-10AD-4380-9393-4B779A4D388B}"/>
              </a:ext>
            </a:extLst>
          </p:cNvPr>
          <p:cNvSpPr txBox="1"/>
          <p:nvPr/>
        </p:nvSpPr>
        <p:spPr>
          <a:xfrm>
            <a:off x="696686" y="1757701"/>
            <a:ext cx="8334103" cy="584775"/>
          </a:xfrm>
          <a:prstGeom prst="rect">
            <a:avLst/>
          </a:prstGeom>
          <a:noFill/>
        </p:spPr>
        <p:txBody>
          <a:bodyPr wrap="square" rtlCol="0">
            <a:spAutoFit/>
          </a:bodyPr>
          <a:lstStyle/>
          <a:p>
            <a:r>
              <a:rPr lang="ro-RO" sz="3200" dirty="0" smtClean="0">
                <a:solidFill>
                  <a:schemeClr val="accent1">
                    <a:lumMod val="50000"/>
                  </a:schemeClr>
                </a:solidFill>
                <a:latin typeface="GillSans" pitchFamily="2" charset="0"/>
              </a:rPr>
              <a:t>Bibliografie</a:t>
            </a:r>
            <a:r>
              <a:rPr lang="en-GB" sz="3200" dirty="0" smtClean="0">
                <a:solidFill>
                  <a:schemeClr val="accent1">
                    <a:lumMod val="50000"/>
                  </a:schemeClr>
                </a:solidFill>
                <a:latin typeface="GillSans" pitchFamily="2" charset="0"/>
              </a:rPr>
              <a:t>:</a:t>
            </a:r>
            <a:endParaRPr lang="en-GB" sz="3200" dirty="0">
              <a:solidFill>
                <a:schemeClr val="accent1">
                  <a:lumMod val="50000"/>
                </a:schemeClr>
              </a:solidFill>
              <a:latin typeface="GillSans" pitchFamily="2" charset="0"/>
            </a:endParaRPr>
          </a:p>
        </p:txBody>
      </p:sp>
      <p:sp>
        <p:nvSpPr>
          <p:cNvPr id="12" name="Rectangle 11">
            <a:extLst>
              <a:ext uri="{FF2B5EF4-FFF2-40B4-BE49-F238E27FC236}">
                <a16:creationId xmlns="" xmlns:a16="http://schemas.microsoft.com/office/drawing/2014/main" id="{3B47C91A-CC71-46E9-B26A-9B9B76C753C2}"/>
              </a:ext>
            </a:extLst>
          </p:cNvPr>
          <p:cNvSpPr/>
          <p:nvPr/>
        </p:nvSpPr>
        <p:spPr>
          <a:xfrm>
            <a:off x="709747" y="2380595"/>
            <a:ext cx="10772503" cy="3539430"/>
          </a:xfrm>
          <a:prstGeom prst="rect">
            <a:avLst/>
          </a:prstGeom>
        </p:spPr>
        <p:txBody>
          <a:bodyPr wrap="square">
            <a:spAutoFit/>
          </a:bodyPr>
          <a:lstStyle/>
          <a:p>
            <a:pPr lvl="0">
              <a:defRPr/>
            </a:pPr>
            <a:r>
              <a:rPr lang="cs-CZ" sz="1400" dirty="0">
                <a:solidFill>
                  <a:schemeClr val="accent1">
                    <a:lumMod val="50000"/>
                  </a:schemeClr>
                </a:solidFill>
              </a:rPr>
              <a:t>Jirásek, I. (2013). </a:t>
            </a:r>
            <a:r>
              <a:rPr lang="cs-CZ" sz="1400" dirty="0" err="1">
                <a:solidFill>
                  <a:schemeClr val="accent1">
                    <a:lumMod val="50000"/>
                  </a:schemeClr>
                </a:solidFill>
              </a:rPr>
              <a:t>Cyborgization</a:t>
            </a:r>
            <a:r>
              <a:rPr lang="cs-CZ" sz="1400" dirty="0">
                <a:solidFill>
                  <a:schemeClr val="accent1">
                    <a:lumMod val="50000"/>
                  </a:schemeClr>
                </a:solidFill>
              </a:rPr>
              <a:t> </a:t>
            </a:r>
            <a:r>
              <a:rPr lang="cs-CZ" sz="1400" dirty="0" err="1">
                <a:solidFill>
                  <a:schemeClr val="accent1">
                    <a:lumMod val="50000"/>
                  </a:schemeClr>
                </a:solidFill>
              </a:rPr>
              <a:t>of</a:t>
            </a:r>
            <a:r>
              <a:rPr lang="cs-CZ" sz="1400" dirty="0">
                <a:solidFill>
                  <a:schemeClr val="accent1">
                    <a:lumMod val="50000"/>
                  </a:schemeClr>
                </a:solidFill>
              </a:rPr>
              <a:t> sport: </a:t>
            </a:r>
            <a:r>
              <a:rPr lang="cs-CZ" sz="1400" dirty="0" err="1">
                <a:solidFill>
                  <a:schemeClr val="accent1">
                    <a:lumMod val="50000"/>
                  </a:schemeClr>
                </a:solidFill>
              </a:rPr>
              <a:t>the</a:t>
            </a:r>
            <a:r>
              <a:rPr lang="cs-CZ" sz="1400" dirty="0">
                <a:solidFill>
                  <a:schemeClr val="accent1">
                    <a:lumMod val="50000"/>
                  </a:schemeClr>
                </a:solidFill>
              </a:rPr>
              <a:t> </a:t>
            </a:r>
            <a:r>
              <a:rPr lang="cs-CZ" sz="1400" dirty="0" err="1">
                <a:solidFill>
                  <a:schemeClr val="accent1">
                    <a:lumMod val="50000"/>
                  </a:schemeClr>
                </a:solidFill>
              </a:rPr>
              <a:t>question</a:t>
            </a:r>
            <a:r>
              <a:rPr lang="cs-CZ" sz="1400" dirty="0">
                <a:solidFill>
                  <a:schemeClr val="accent1">
                    <a:lumMod val="50000"/>
                  </a:schemeClr>
                </a:solidFill>
              </a:rPr>
              <a:t> </a:t>
            </a:r>
            <a:r>
              <a:rPr lang="cs-CZ" sz="1400" dirty="0" err="1">
                <a:solidFill>
                  <a:schemeClr val="accent1">
                    <a:lumMod val="50000"/>
                  </a:schemeClr>
                </a:solidFill>
              </a:rPr>
              <a:t>of</a:t>
            </a:r>
            <a:r>
              <a:rPr lang="cs-CZ" sz="1400" dirty="0">
                <a:solidFill>
                  <a:schemeClr val="accent1">
                    <a:lumMod val="50000"/>
                  </a:schemeClr>
                </a:solidFill>
              </a:rPr>
              <a:t> </a:t>
            </a:r>
            <a:r>
              <a:rPr lang="cs-CZ" sz="1400" dirty="0" err="1">
                <a:solidFill>
                  <a:schemeClr val="accent1">
                    <a:lumMod val="50000"/>
                  </a:schemeClr>
                </a:solidFill>
              </a:rPr>
              <a:t>human</a:t>
            </a:r>
            <a:r>
              <a:rPr lang="cs-CZ" sz="1400" dirty="0">
                <a:solidFill>
                  <a:schemeClr val="accent1">
                    <a:lumMod val="50000"/>
                  </a:schemeClr>
                </a:solidFill>
              </a:rPr>
              <a:t> </a:t>
            </a:r>
            <a:r>
              <a:rPr lang="cs-CZ" sz="1400" dirty="0" err="1">
                <a:solidFill>
                  <a:schemeClr val="accent1">
                    <a:lumMod val="50000"/>
                  </a:schemeClr>
                </a:solidFill>
              </a:rPr>
              <a:t>naturalness</a:t>
            </a:r>
            <a:r>
              <a:rPr lang="cs-CZ" sz="1400" dirty="0">
                <a:solidFill>
                  <a:schemeClr val="accent1">
                    <a:lumMod val="50000"/>
                  </a:schemeClr>
                </a:solidFill>
              </a:rPr>
              <a:t>. </a:t>
            </a:r>
            <a:r>
              <a:rPr lang="cs-CZ" sz="1400" i="1" dirty="0" err="1">
                <a:solidFill>
                  <a:schemeClr val="accent1">
                    <a:lumMod val="50000"/>
                  </a:schemeClr>
                </a:solidFill>
              </a:rPr>
              <a:t>Leipziger</a:t>
            </a:r>
            <a:r>
              <a:rPr lang="cs-CZ" sz="1400" i="1" dirty="0">
                <a:solidFill>
                  <a:schemeClr val="accent1">
                    <a:lumMod val="50000"/>
                  </a:schemeClr>
                </a:solidFill>
              </a:rPr>
              <a:t> </a:t>
            </a:r>
            <a:r>
              <a:rPr lang="cs-CZ" sz="1400" i="1" dirty="0" err="1">
                <a:solidFill>
                  <a:schemeClr val="accent1">
                    <a:lumMod val="50000"/>
                  </a:schemeClr>
                </a:solidFill>
              </a:rPr>
              <a:t>Sportwissenschaftliche</a:t>
            </a:r>
            <a:r>
              <a:rPr lang="cs-CZ" sz="1400" i="1" dirty="0">
                <a:solidFill>
                  <a:schemeClr val="accent1">
                    <a:lumMod val="50000"/>
                  </a:schemeClr>
                </a:solidFill>
              </a:rPr>
              <a:t> </a:t>
            </a:r>
            <a:r>
              <a:rPr lang="cs-CZ" sz="1400" i="1" dirty="0" err="1">
                <a:solidFill>
                  <a:schemeClr val="accent1">
                    <a:lumMod val="50000"/>
                  </a:schemeClr>
                </a:solidFill>
              </a:rPr>
              <a:t>Beiträge</a:t>
            </a:r>
            <a:r>
              <a:rPr lang="cs-CZ" sz="1400" i="1" dirty="0">
                <a:solidFill>
                  <a:schemeClr val="accent1">
                    <a:lumMod val="50000"/>
                  </a:schemeClr>
                </a:solidFill>
              </a:rPr>
              <a:t>, 54</a:t>
            </a:r>
            <a:r>
              <a:rPr lang="cs-CZ" sz="1400" dirty="0">
                <a:solidFill>
                  <a:schemeClr val="accent1">
                    <a:lumMod val="50000"/>
                  </a:schemeClr>
                </a:solidFill>
              </a:rPr>
              <a:t>(1), 9-19. </a:t>
            </a:r>
          </a:p>
          <a:p>
            <a:r>
              <a:rPr lang="cs-CZ" sz="1400" dirty="0" smtClean="0">
                <a:solidFill>
                  <a:schemeClr val="accent1">
                    <a:lumMod val="50000"/>
                  </a:schemeClr>
                </a:solidFill>
              </a:rPr>
              <a:t>https</a:t>
            </a:r>
            <a:r>
              <a:rPr lang="cs-CZ" sz="1400" dirty="0">
                <a:solidFill>
                  <a:schemeClr val="accent1">
                    <a:lumMod val="50000"/>
                  </a:schemeClr>
                </a:solidFill>
              </a:rPr>
              <a:t>://thesportjournal.org/article/ethical-considerations-of-genetic-manipulation-in-sport/</a:t>
            </a:r>
          </a:p>
          <a:p>
            <a:r>
              <a:rPr lang="en-US" sz="1400" dirty="0" err="1" smtClean="0">
                <a:solidFill>
                  <a:schemeClr val="accent1">
                    <a:lumMod val="50000"/>
                  </a:schemeClr>
                </a:solidFill>
              </a:rPr>
              <a:t>Mazzeo</a:t>
            </a:r>
            <a:r>
              <a:rPr lang="cs-CZ" sz="1400" dirty="0">
                <a:solidFill>
                  <a:schemeClr val="accent1">
                    <a:lumMod val="50000"/>
                  </a:schemeClr>
                </a:solidFill>
              </a:rPr>
              <a:t>, F.,</a:t>
            </a:r>
            <a:r>
              <a:rPr lang="en-US" sz="1400" dirty="0">
                <a:solidFill>
                  <a:schemeClr val="accent1">
                    <a:lumMod val="50000"/>
                  </a:schemeClr>
                </a:solidFill>
              </a:rPr>
              <a:t> </a:t>
            </a:r>
            <a:r>
              <a:rPr lang="cs-CZ" sz="1400" dirty="0">
                <a:solidFill>
                  <a:schemeClr val="accent1">
                    <a:lumMod val="50000"/>
                  </a:schemeClr>
                </a:solidFill>
              </a:rPr>
              <a:t>&amp;</a:t>
            </a:r>
            <a:r>
              <a:rPr lang="en-US" sz="1400" dirty="0">
                <a:solidFill>
                  <a:schemeClr val="accent1">
                    <a:lumMod val="50000"/>
                  </a:schemeClr>
                </a:solidFill>
              </a:rPr>
              <a:t> </a:t>
            </a:r>
            <a:r>
              <a:rPr lang="cs-CZ" sz="1400" dirty="0" err="1">
                <a:solidFill>
                  <a:schemeClr val="accent1">
                    <a:lumMod val="50000"/>
                  </a:schemeClr>
                </a:solidFill>
              </a:rPr>
              <a:t>Volpe</a:t>
            </a:r>
            <a:r>
              <a:rPr lang="cs-CZ" sz="1400" dirty="0">
                <a:solidFill>
                  <a:schemeClr val="accent1">
                    <a:lumMod val="50000"/>
                  </a:schemeClr>
                </a:solidFill>
              </a:rPr>
              <a:t>, R. (2016).</a:t>
            </a:r>
            <a:r>
              <a:rPr lang="en-US" sz="1400" dirty="0">
                <a:solidFill>
                  <a:schemeClr val="accent1">
                    <a:lumMod val="50000"/>
                  </a:schemeClr>
                </a:solidFill>
              </a:rPr>
              <a:t> F</a:t>
            </a:r>
            <a:r>
              <a:rPr lang="cs-CZ" sz="1400" dirty="0" err="1">
                <a:solidFill>
                  <a:schemeClr val="accent1">
                    <a:lumMod val="50000"/>
                  </a:schemeClr>
                </a:solidFill>
              </a:rPr>
              <a:t>rom</a:t>
            </a:r>
            <a:r>
              <a:rPr lang="en-US" sz="1400" dirty="0">
                <a:solidFill>
                  <a:schemeClr val="accent1">
                    <a:lumMod val="50000"/>
                  </a:schemeClr>
                </a:solidFill>
              </a:rPr>
              <a:t> G</a:t>
            </a:r>
            <a:r>
              <a:rPr lang="cs-CZ" sz="1400" dirty="0" err="1">
                <a:solidFill>
                  <a:schemeClr val="accent1">
                    <a:lumMod val="50000"/>
                  </a:schemeClr>
                </a:solidFill>
              </a:rPr>
              <a:t>ene</a:t>
            </a:r>
            <a:r>
              <a:rPr lang="en-US" sz="1400" dirty="0">
                <a:solidFill>
                  <a:schemeClr val="accent1">
                    <a:lumMod val="50000"/>
                  </a:schemeClr>
                </a:solidFill>
              </a:rPr>
              <a:t> D</a:t>
            </a:r>
            <a:r>
              <a:rPr lang="cs-CZ" sz="1400" dirty="0" err="1">
                <a:solidFill>
                  <a:schemeClr val="accent1">
                    <a:lumMod val="50000"/>
                  </a:schemeClr>
                </a:solidFill>
              </a:rPr>
              <a:t>oping</a:t>
            </a:r>
            <a:r>
              <a:rPr lang="en-US" sz="1400" dirty="0">
                <a:solidFill>
                  <a:schemeClr val="accent1">
                    <a:lumMod val="50000"/>
                  </a:schemeClr>
                </a:solidFill>
              </a:rPr>
              <a:t> </a:t>
            </a:r>
            <a:r>
              <a:rPr lang="cs-CZ" sz="1400" dirty="0">
                <a:solidFill>
                  <a:schemeClr val="accent1">
                    <a:lumMod val="50000"/>
                  </a:schemeClr>
                </a:solidFill>
              </a:rPr>
              <a:t>to</a:t>
            </a:r>
            <a:r>
              <a:rPr lang="en-US" sz="1400" dirty="0">
                <a:solidFill>
                  <a:schemeClr val="accent1">
                    <a:lumMod val="50000"/>
                  </a:schemeClr>
                </a:solidFill>
              </a:rPr>
              <a:t> A</a:t>
            </a:r>
            <a:r>
              <a:rPr lang="cs-CZ" sz="1400" dirty="0" err="1">
                <a:solidFill>
                  <a:schemeClr val="accent1">
                    <a:lumMod val="50000"/>
                  </a:schemeClr>
                </a:solidFill>
              </a:rPr>
              <a:t>thlete</a:t>
            </a:r>
            <a:r>
              <a:rPr lang="en-US" sz="1400" dirty="0">
                <a:solidFill>
                  <a:schemeClr val="accent1">
                    <a:lumMod val="50000"/>
                  </a:schemeClr>
                </a:solidFill>
              </a:rPr>
              <a:t> </a:t>
            </a:r>
            <a:r>
              <a:rPr lang="cs-CZ" sz="1400" dirty="0" err="1">
                <a:solidFill>
                  <a:schemeClr val="accent1">
                    <a:lumMod val="50000"/>
                  </a:schemeClr>
                </a:solidFill>
              </a:rPr>
              <a:t>biological</a:t>
            </a:r>
            <a:r>
              <a:rPr lang="en-US" sz="1400" dirty="0">
                <a:solidFill>
                  <a:schemeClr val="accent1">
                    <a:lumMod val="50000"/>
                  </a:schemeClr>
                </a:solidFill>
              </a:rPr>
              <a:t> P</a:t>
            </a:r>
            <a:r>
              <a:rPr lang="cs-CZ" sz="1400" dirty="0" err="1">
                <a:solidFill>
                  <a:schemeClr val="accent1">
                    <a:lumMod val="50000"/>
                  </a:schemeClr>
                </a:solidFill>
              </a:rPr>
              <a:t>assport</a:t>
            </a:r>
            <a:r>
              <a:rPr lang="cs-CZ" sz="1400" dirty="0">
                <a:solidFill>
                  <a:schemeClr val="accent1">
                    <a:lumMod val="50000"/>
                  </a:schemeClr>
                </a:solidFill>
              </a:rPr>
              <a:t>.</a:t>
            </a:r>
            <a:r>
              <a:rPr lang="en-US" sz="1400" dirty="0">
                <a:solidFill>
                  <a:schemeClr val="accent1">
                    <a:lumMod val="50000"/>
                  </a:schemeClr>
                </a:solidFill>
              </a:rPr>
              <a:t> </a:t>
            </a:r>
            <a:r>
              <a:rPr lang="cs-CZ" sz="1400" i="1" dirty="0">
                <a:solidFill>
                  <a:schemeClr val="accent1">
                    <a:lumMod val="50000"/>
                  </a:schemeClr>
                </a:solidFill>
              </a:rPr>
              <a:t>Sport Science</a:t>
            </a:r>
            <a:r>
              <a:rPr lang="cs-CZ" sz="1400" dirty="0">
                <a:solidFill>
                  <a:schemeClr val="accent1">
                    <a:lumMod val="50000"/>
                  </a:schemeClr>
                </a:solidFill>
              </a:rPr>
              <a:t>, 97-103.</a:t>
            </a:r>
          </a:p>
          <a:p>
            <a:r>
              <a:rPr lang="cs-CZ" sz="1400" dirty="0" err="1" smtClean="0">
                <a:solidFill>
                  <a:schemeClr val="accent1">
                    <a:lumMod val="50000"/>
                  </a:schemeClr>
                </a:solidFill>
              </a:rPr>
              <a:t>Smedley</a:t>
            </a:r>
            <a:r>
              <a:rPr lang="cs-CZ" sz="1400" dirty="0">
                <a:solidFill>
                  <a:schemeClr val="accent1">
                    <a:lumMod val="50000"/>
                  </a:schemeClr>
                </a:solidFill>
              </a:rPr>
              <a:t>, </a:t>
            </a:r>
            <a:r>
              <a:rPr lang="cs-CZ" sz="1400" dirty="0" err="1">
                <a:solidFill>
                  <a:schemeClr val="accent1">
                    <a:lumMod val="50000"/>
                  </a:schemeClr>
                </a:solidFill>
              </a:rPr>
              <a:t>Audrey</a:t>
            </a:r>
            <a:r>
              <a:rPr lang="cs-CZ" sz="1400" dirty="0">
                <a:solidFill>
                  <a:schemeClr val="accent1">
                    <a:lumMod val="50000"/>
                  </a:schemeClr>
                </a:solidFill>
              </a:rPr>
              <a:t>; </a:t>
            </a:r>
            <a:r>
              <a:rPr lang="cs-CZ" sz="1400" dirty="0" err="1">
                <a:solidFill>
                  <a:schemeClr val="accent1">
                    <a:lumMod val="50000"/>
                  </a:schemeClr>
                </a:solidFill>
              </a:rPr>
              <a:t>Takezawa</a:t>
            </a:r>
            <a:r>
              <a:rPr lang="cs-CZ" sz="1400" dirty="0">
                <a:solidFill>
                  <a:schemeClr val="accent1">
                    <a:lumMod val="50000"/>
                  </a:schemeClr>
                </a:solidFill>
              </a:rPr>
              <a:t>, </a:t>
            </a:r>
            <a:r>
              <a:rPr lang="cs-CZ" sz="1400" dirty="0" err="1">
                <a:solidFill>
                  <a:schemeClr val="accent1">
                    <a:lumMod val="50000"/>
                  </a:schemeClr>
                </a:solidFill>
              </a:rPr>
              <a:t>Yasuko</a:t>
            </a:r>
            <a:r>
              <a:rPr lang="cs-CZ" sz="1400" dirty="0">
                <a:solidFill>
                  <a:schemeClr val="accent1">
                    <a:lumMod val="50000"/>
                  </a:schemeClr>
                </a:solidFill>
              </a:rPr>
              <a:t> I.; </a:t>
            </a:r>
            <a:r>
              <a:rPr lang="cs-CZ" sz="1400" dirty="0" err="1">
                <a:solidFill>
                  <a:schemeClr val="accent1">
                    <a:lumMod val="50000"/>
                  </a:schemeClr>
                </a:solidFill>
              </a:rPr>
              <a:t>Wade</a:t>
            </a:r>
            <a:r>
              <a:rPr lang="cs-CZ" sz="1400" dirty="0">
                <a:solidFill>
                  <a:schemeClr val="accent1">
                    <a:lumMod val="50000"/>
                  </a:schemeClr>
                </a:solidFill>
              </a:rPr>
              <a:t>, Peter. "</a:t>
            </a:r>
            <a:r>
              <a:rPr lang="cs-CZ" sz="1400" dirty="0" err="1">
                <a:solidFill>
                  <a:schemeClr val="accent1">
                    <a:lumMod val="50000"/>
                  </a:schemeClr>
                </a:solidFill>
              </a:rPr>
              <a:t>Race</a:t>
            </a:r>
            <a:r>
              <a:rPr lang="cs-CZ" sz="1400" dirty="0">
                <a:solidFill>
                  <a:schemeClr val="accent1">
                    <a:lumMod val="50000"/>
                  </a:schemeClr>
                </a:solidFill>
              </a:rPr>
              <a:t>: </a:t>
            </a:r>
            <a:r>
              <a:rPr lang="cs-CZ" sz="1400" dirty="0" err="1">
                <a:solidFill>
                  <a:schemeClr val="accent1">
                    <a:lumMod val="50000"/>
                  </a:schemeClr>
                </a:solidFill>
              </a:rPr>
              <a:t>Human</a:t>
            </a:r>
            <a:r>
              <a:rPr lang="cs-CZ" sz="1400" dirty="0">
                <a:solidFill>
                  <a:schemeClr val="accent1">
                    <a:lumMod val="50000"/>
                  </a:schemeClr>
                </a:solidFill>
              </a:rPr>
              <a:t>". </a:t>
            </a:r>
            <a:r>
              <a:rPr lang="cs-CZ" sz="1400" i="1" dirty="0" err="1">
                <a:solidFill>
                  <a:schemeClr val="accent1">
                    <a:lumMod val="50000"/>
                  </a:schemeClr>
                </a:solidFill>
              </a:rPr>
              <a:t>Encyclopædia</a:t>
            </a:r>
            <a:r>
              <a:rPr lang="cs-CZ" sz="1400" i="1" dirty="0">
                <a:solidFill>
                  <a:schemeClr val="accent1">
                    <a:lumMod val="50000"/>
                  </a:schemeClr>
                </a:solidFill>
              </a:rPr>
              <a:t> </a:t>
            </a:r>
            <a:r>
              <a:rPr lang="cs-CZ" sz="1400" i="1" dirty="0" err="1">
                <a:solidFill>
                  <a:schemeClr val="accent1">
                    <a:lumMod val="50000"/>
                  </a:schemeClr>
                </a:solidFill>
              </a:rPr>
              <a:t>Britannica</a:t>
            </a:r>
            <a:r>
              <a:rPr lang="cs-CZ" sz="1400" dirty="0">
                <a:solidFill>
                  <a:schemeClr val="accent1">
                    <a:lumMod val="50000"/>
                  </a:schemeClr>
                </a:solidFill>
              </a:rPr>
              <a:t>. </a:t>
            </a:r>
            <a:r>
              <a:rPr lang="cs-CZ" sz="1400" dirty="0" err="1">
                <a:solidFill>
                  <a:schemeClr val="accent1">
                    <a:lumMod val="50000"/>
                  </a:schemeClr>
                </a:solidFill>
              </a:rPr>
              <a:t>Encyclopædia</a:t>
            </a:r>
            <a:r>
              <a:rPr lang="cs-CZ" sz="1400" dirty="0">
                <a:solidFill>
                  <a:schemeClr val="accent1">
                    <a:lumMod val="50000"/>
                  </a:schemeClr>
                </a:solidFill>
              </a:rPr>
              <a:t> </a:t>
            </a:r>
            <a:r>
              <a:rPr lang="cs-CZ" sz="1400" dirty="0" err="1">
                <a:solidFill>
                  <a:schemeClr val="accent1">
                    <a:lumMod val="50000"/>
                  </a:schemeClr>
                </a:solidFill>
              </a:rPr>
              <a:t>Britannica</a:t>
            </a:r>
            <a:r>
              <a:rPr lang="cs-CZ" sz="1400" dirty="0">
                <a:solidFill>
                  <a:schemeClr val="accent1">
                    <a:lumMod val="50000"/>
                  </a:schemeClr>
                </a:solidFill>
              </a:rPr>
              <a:t> Inc. </a:t>
            </a:r>
            <a:r>
              <a:rPr lang="cs-CZ" sz="1400" dirty="0" err="1">
                <a:solidFill>
                  <a:schemeClr val="accent1">
                    <a:lumMod val="50000"/>
                  </a:schemeClr>
                </a:solidFill>
              </a:rPr>
              <a:t>Retrieved</a:t>
            </a:r>
            <a:r>
              <a:rPr lang="cs-CZ" sz="1400" dirty="0">
                <a:solidFill>
                  <a:schemeClr val="accent1">
                    <a:lumMod val="50000"/>
                  </a:schemeClr>
                </a:solidFill>
              </a:rPr>
              <a:t> 22 August 2017.</a:t>
            </a:r>
          </a:p>
          <a:p>
            <a:r>
              <a:rPr lang="cs-CZ" sz="1400" dirty="0" err="1" smtClean="0">
                <a:solidFill>
                  <a:schemeClr val="accent1">
                    <a:lumMod val="50000"/>
                  </a:schemeClr>
                </a:solidFill>
              </a:rPr>
              <a:t>Sterkenburg</a:t>
            </a:r>
            <a:r>
              <a:rPr lang="cs-CZ" sz="1400" dirty="0">
                <a:solidFill>
                  <a:schemeClr val="accent1">
                    <a:lumMod val="50000"/>
                  </a:schemeClr>
                </a:solidFill>
              </a:rPr>
              <a:t>, J., </a:t>
            </a:r>
            <a:r>
              <a:rPr lang="cs-CZ" sz="1400" dirty="0" err="1">
                <a:solidFill>
                  <a:schemeClr val="accent1">
                    <a:lumMod val="50000"/>
                  </a:schemeClr>
                </a:solidFill>
              </a:rPr>
              <a:t>Knoppers</a:t>
            </a:r>
            <a:r>
              <a:rPr lang="cs-CZ" sz="1400" dirty="0">
                <a:solidFill>
                  <a:schemeClr val="accent1">
                    <a:lumMod val="50000"/>
                  </a:schemeClr>
                </a:solidFill>
              </a:rPr>
              <a:t>, A., &amp; De </a:t>
            </a:r>
            <a:r>
              <a:rPr lang="cs-CZ" sz="1400" dirty="0" err="1">
                <a:solidFill>
                  <a:schemeClr val="accent1">
                    <a:lumMod val="50000"/>
                  </a:schemeClr>
                </a:solidFill>
              </a:rPr>
              <a:t>Leeuw</a:t>
            </a:r>
            <a:r>
              <a:rPr lang="cs-CZ" sz="1400" dirty="0">
                <a:solidFill>
                  <a:schemeClr val="accent1">
                    <a:lumMod val="50000"/>
                  </a:schemeClr>
                </a:solidFill>
              </a:rPr>
              <a:t>, S. (2010). </a:t>
            </a:r>
            <a:r>
              <a:rPr lang="cs-CZ" sz="1400" dirty="0" err="1">
                <a:solidFill>
                  <a:schemeClr val="accent1">
                    <a:lumMod val="50000"/>
                  </a:schemeClr>
                </a:solidFill>
              </a:rPr>
              <a:t>Race</a:t>
            </a:r>
            <a:r>
              <a:rPr lang="cs-CZ" sz="1400" dirty="0">
                <a:solidFill>
                  <a:schemeClr val="accent1">
                    <a:lumMod val="50000"/>
                  </a:schemeClr>
                </a:solidFill>
              </a:rPr>
              <a:t>, </a:t>
            </a:r>
            <a:r>
              <a:rPr lang="cs-CZ" sz="1400" dirty="0" err="1">
                <a:solidFill>
                  <a:schemeClr val="accent1">
                    <a:lumMod val="50000"/>
                  </a:schemeClr>
                </a:solidFill>
              </a:rPr>
              <a:t>ethnicity</a:t>
            </a:r>
            <a:r>
              <a:rPr lang="cs-CZ" sz="1400" dirty="0">
                <a:solidFill>
                  <a:schemeClr val="accent1">
                    <a:lumMod val="50000"/>
                  </a:schemeClr>
                </a:solidFill>
              </a:rPr>
              <a:t>, and </a:t>
            </a:r>
            <a:r>
              <a:rPr lang="cs-CZ" sz="1400" dirty="0" err="1">
                <a:solidFill>
                  <a:schemeClr val="accent1">
                    <a:lumMod val="50000"/>
                  </a:schemeClr>
                </a:solidFill>
              </a:rPr>
              <a:t>content</a:t>
            </a:r>
            <a:r>
              <a:rPr lang="cs-CZ" sz="1400" dirty="0">
                <a:solidFill>
                  <a:schemeClr val="accent1">
                    <a:lumMod val="50000"/>
                  </a:schemeClr>
                </a:solidFill>
              </a:rPr>
              <a:t> </a:t>
            </a:r>
            <a:r>
              <a:rPr lang="cs-CZ" sz="1400" dirty="0" err="1">
                <a:solidFill>
                  <a:schemeClr val="accent1">
                    <a:lumMod val="50000"/>
                  </a:schemeClr>
                </a:solidFill>
              </a:rPr>
              <a:t>analysis</a:t>
            </a:r>
            <a:r>
              <a:rPr lang="cs-CZ" sz="1400" dirty="0">
                <a:solidFill>
                  <a:schemeClr val="accent1">
                    <a:lumMod val="50000"/>
                  </a:schemeClr>
                </a:solidFill>
              </a:rPr>
              <a:t> </a:t>
            </a:r>
            <a:r>
              <a:rPr lang="cs-CZ" sz="1400" dirty="0" err="1">
                <a:solidFill>
                  <a:schemeClr val="accent1">
                    <a:lumMod val="50000"/>
                  </a:schemeClr>
                </a:solidFill>
              </a:rPr>
              <a:t>of</a:t>
            </a:r>
            <a:r>
              <a:rPr lang="cs-CZ" sz="1400" dirty="0">
                <a:solidFill>
                  <a:schemeClr val="accent1">
                    <a:lumMod val="50000"/>
                  </a:schemeClr>
                </a:solidFill>
              </a:rPr>
              <a:t> </a:t>
            </a:r>
            <a:r>
              <a:rPr lang="cs-CZ" sz="1400" dirty="0" err="1">
                <a:solidFill>
                  <a:schemeClr val="accent1">
                    <a:lumMod val="50000"/>
                  </a:schemeClr>
                </a:solidFill>
              </a:rPr>
              <a:t>the</a:t>
            </a:r>
            <a:r>
              <a:rPr lang="cs-CZ" sz="1400" dirty="0">
                <a:solidFill>
                  <a:schemeClr val="accent1">
                    <a:lumMod val="50000"/>
                  </a:schemeClr>
                </a:solidFill>
              </a:rPr>
              <a:t> </a:t>
            </a:r>
            <a:r>
              <a:rPr lang="cs-CZ" sz="1400" dirty="0" err="1">
                <a:solidFill>
                  <a:schemeClr val="accent1">
                    <a:lumMod val="50000"/>
                  </a:schemeClr>
                </a:solidFill>
              </a:rPr>
              <a:t>sports</a:t>
            </a:r>
            <a:r>
              <a:rPr lang="cs-CZ" sz="1400" dirty="0">
                <a:solidFill>
                  <a:schemeClr val="accent1">
                    <a:lumMod val="50000"/>
                  </a:schemeClr>
                </a:solidFill>
              </a:rPr>
              <a:t> media: a </a:t>
            </a:r>
            <a:r>
              <a:rPr lang="cs-CZ" sz="1400" dirty="0" err="1">
                <a:solidFill>
                  <a:schemeClr val="accent1">
                    <a:lumMod val="50000"/>
                  </a:schemeClr>
                </a:solidFill>
              </a:rPr>
              <a:t>critical</a:t>
            </a:r>
            <a:r>
              <a:rPr lang="cs-CZ" sz="1400" dirty="0">
                <a:solidFill>
                  <a:schemeClr val="accent1">
                    <a:lumMod val="50000"/>
                  </a:schemeClr>
                </a:solidFill>
              </a:rPr>
              <a:t> </a:t>
            </a:r>
            <a:r>
              <a:rPr lang="cs-CZ" sz="1400" dirty="0" err="1">
                <a:solidFill>
                  <a:schemeClr val="accent1">
                    <a:lumMod val="50000"/>
                  </a:schemeClr>
                </a:solidFill>
              </a:rPr>
              <a:t>reflection</a:t>
            </a:r>
            <a:r>
              <a:rPr lang="cs-CZ" sz="1400" i="1" dirty="0">
                <a:solidFill>
                  <a:schemeClr val="accent1">
                    <a:lumMod val="50000"/>
                  </a:schemeClr>
                </a:solidFill>
              </a:rPr>
              <a:t>. Media, </a:t>
            </a:r>
            <a:r>
              <a:rPr lang="cs-CZ" sz="1400" i="1" dirty="0" err="1">
                <a:solidFill>
                  <a:schemeClr val="accent1">
                    <a:lumMod val="50000"/>
                  </a:schemeClr>
                </a:solidFill>
              </a:rPr>
              <a:t>Culture</a:t>
            </a:r>
            <a:r>
              <a:rPr lang="cs-CZ" sz="1400" i="1" dirty="0">
                <a:solidFill>
                  <a:schemeClr val="accent1">
                    <a:lumMod val="50000"/>
                  </a:schemeClr>
                </a:solidFill>
              </a:rPr>
              <a:t> &amp; Society, </a:t>
            </a:r>
            <a:r>
              <a:rPr lang="cs-CZ" sz="1400" dirty="0">
                <a:solidFill>
                  <a:schemeClr val="accent1">
                    <a:lumMod val="50000"/>
                  </a:schemeClr>
                </a:solidFill>
              </a:rPr>
              <a:t>32(5), 819–839. doi:10.1177/0163443710373955 :</a:t>
            </a:r>
          </a:p>
          <a:p>
            <a:r>
              <a:rPr lang="en-US" sz="1400" dirty="0" smtClean="0">
                <a:solidFill>
                  <a:schemeClr val="accent1">
                    <a:lumMod val="50000"/>
                  </a:schemeClr>
                </a:solidFill>
              </a:rPr>
              <a:t>Nielsen</a:t>
            </a:r>
            <a:r>
              <a:rPr lang="en-US" sz="1400" dirty="0">
                <a:solidFill>
                  <a:schemeClr val="accent1">
                    <a:lumMod val="50000"/>
                  </a:schemeClr>
                </a:solidFill>
              </a:rPr>
              <a:t>, G., </a:t>
            </a:r>
            <a:r>
              <a:rPr lang="en-US" sz="1400" dirty="0" err="1">
                <a:solidFill>
                  <a:schemeClr val="accent1">
                    <a:lumMod val="50000"/>
                  </a:schemeClr>
                </a:solidFill>
              </a:rPr>
              <a:t>Grønfeldt</a:t>
            </a:r>
            <a:r>
              <a:rPr lang="en-US" sz="1400" dirty="0">
                <a:solidFill>
                  <a:schemeClr val="accent1">
                    <a:lumMod val="50000"/>
                  </a:schemeClr>
                </a:solidFill>
              </a:rPr>
              <a:t>, V., </a:t>
            </a:r>
            <a:r>
              <a:rPr lang="en-US" sz="1400" dirty="0" err="1">
                <a:solidFill>
                  <a:schemeClr val="accent1">
                    <a:lumMod val="50000"/>
                  </a:schemeClr>
                </a:solidFill>
              </a:rPr>
              <a:t>Toftegaard-Støckel</a:t>
            </a:r>
            <a:r>
              <a:rPr lang="en-US" sz="1400" dirty="0">
                <a:solidFill>
                  <a:schemeClr val="accent1">
                    <a:lumMod val="50000"/>
                  </a:schemeClr>
                </a:solidFill>
              </a:rPr>
              <a:t>, J., &amp; Andersen, L. B. (2012). Predisposed to participate? The influence of family socio-economic background on children’s sports participation and daily amount of physical activity</a:t>
            </a:r>
            <a:r>
              <a:rPr lang="en-US" sz="1400" i="1" dirty="0">
                <a:solidFill>
                  <a:schemeClr val="accent1">
                    <a:lumMod val="50000"/>
                  </a:schemeClr>
                </a:solidFill>
              </a:rPr>
              <a:t>. Sport in Society, </a:t>
            </a:r>
            <a:r>
              <a:rPr lang="en-US" sz="1400" dirty="0">
                <a:solidFill>
                  <a:schemeClr val="accent1">
                    <a:lumMod val="50000"/>
                  </a:schemeClr>
                </a:solidFill>
              </a:rPr>
              <a:t>15(1), 1–27. doi:10.1080/03031853.2011.625271</a:t>
            </a:r>
            <a:endParaRPr lang="cs-CZ" sz="1400" dirty="0">
              <a:solidFill>
                <a:schemeClr val="accent1">
                  <a:lumMod val="50000"/>
                </a:schemeClr>
              </a:solidFill>
            </a:endParaRPr>
          </a:p>
          <a:p>
            <a:r>
              <a:rPr lang="cs-CZ" sz="1400" dirty="0" smtClean="0">
                <a:solidFill>
                  <a:schemeClr val="accent1">
                    <a:lumMod val="50000"/>
                  </a:schemeClr>
                </a:solidFill>
              </a:rPr>
              <a:t>M</a:t>
            </a:r>
            <a:r>
              <a:rPr lang="cs-CZ" sz="1400" dirty="0">
                <a:solidFill>
                  <a:schemeClr val="accent1">
                    <a:lumMod val="50000"/>
                  </a:schemeClr>
                </a:solidFill>
              </a:rPr>
              <a:t>. </a:t>
            </a:r>
            <a:r>
              <a:rPr lang="cs-CZ" sz="1400" dirty="0" err="1">
                <a:solidFill>
                  <a:schemeClr val="accent1">
                    <a:lumMod val="50000"/>
                  </a:schemeClr>
                </a:solidFill>
              </a:rPr>
              <a:t>Yanga</a:t>
            </a:r>
            <a:r>
              <a:rPr lang="cs-CZ" sz="1400" dirty="0">
                <a:solidFill>
                  <a:schemeClr val="accent1">
                    <a:lumMod val="50000"/>
                  </a:schemeClr>
                </a:solidFill>
              </a:rPr>
              <a:t>. (2013). </a:t>
            </a:r>
            <a:r>
              <a:rPr lang="cs-CZ" sz="1400" dirty="0" err="1">
                <a:solidFill>
                  <a:schemeClr val="accent1">
                    <a:lumMod val="50000"/>
                  </a:schemeClr>
                </a:solidFill>
              </a:rPr>
              <a:t>Guilty</a:t>
            </a:r>
            <a:r>
              <a:rPr lang="cs-CZ" sz="1400" dirty="0">
                <a:solidFill>
                  <a:schemeClr val="accent1">
                    <a:lumMod val="50000"/>
                  </a:schemeClr>
                </a:solidFill>
              </a:rPr>
              <a:t> </a:t>
            </a:r>
            <a:r>
              <a:rPr lang="cs-CZ" sz="1400" dirty="0" err="1">
                <a:solidFill>
                  <a:schemeClr val="accent1">
                    <a:lumMod val="50000"/>
                  </a:schemeClr>
                </a:solidFill>
              </a:rPr>
              <a:t>without</a:t>
            </a:r>
            <a:r>
              <a:rPr lang="cs-CZ" sz="1400" dirty="0">
                <a:solidFill>
                  <a:schemeClr val="accent1">
                    <a:lumMod val="50000"/>
                  </a:schemeClr>
                </a:solidFill>
              </a:rPr>
              <a:t> trial: </a:t>
            </a:r>
            <a:r>
              <a:rPr lang="cs-CZ" sz="1400" dirty="0" err="1">
                <a:solidFill>
                  <a:schemeClr val="accent1">
                    <a:lumMod val="50000"/>
                  </a:schemeClr>
                </a:solidFill>
              </a:rPr>
              <a:t>state-sponsored</a:t>
            </a:r>
            <a:r>
              <a:rPr lang="cs-CZ" sz="1400" dirty="0">
                <a:solidFill>
                  <a:schemeClr val="accent1">
                    <a:lumMod val="50000"/>
                  </a:schemeClr>
                </a:solidFill>
              </a:rPr>
              <a:t> </a:t>
            </a:r>
            <a:r>
              <a:rPr lang="en-US" sz="1400" dirty="0">
                <a:solidFill>
                  <a:schemeClr val="accent1">
                    <a:lumMod val="50000"/>
                  </a:schemeClr>
                </a:solidFill>
              </a:rPr>
              <a:t>cheating and the 2008 Beijing Olympic</a:t>
            </a:r>
            <a:r>
              <a:rPr lang="cs-CZ" sz="1400" dirty="0">
                <a:solidFill>
                  <a:schemeClr val="accent1">
                    <a:lumMod val="50000"/>
                  </a:schemeClr>
                </a:solidFill>
              </a:rPr>
              <a:t> </a:t>
            </a:r>
            <a:r>
              <a:rPr lang="cs-CZ" sz="1400" dirty="0" err="1">
                <a:solidFill>
                  <a:schemeClr val="accent1">
                    <a:lumMod val="50000"/>
                  </a:schemeClr>
                </a:solidFill>
              </a:rPr>
              <a:t>women's</a:t>
            </a:r>
            <a:r>
              <a:rPr lang="cs-CZ" sz="1400" dirty="0">
                <a:solidFill>
                  <a:schemeClr val="accent1">
                    <a:lumMod val="50000"/>
                  </a:schemeClr>
                </a:solidFill>
              </a:rPr>
              <a:t> </a:t>
            </a:r>
            <a:r>
              <a:rPr lang="cs-CZ" sz="1400" dirty="0" err="1">
                <a:solidFill>
                  <a:schemeClr val="accent1">
                    <a:lumMod val="50000"/>
                  </a:schemeClr>
                </a:solidFill>
              </a:rPr>
              <a:t>gymnastics</a:t>
            </a:r>
            <a:r>
              <a:rPr lang="cs-CZ" sz="1400" dirty="0">
                <a:solidFill>
                  <a:schemeClr val="accent1">
                    <a:lumMod val="50000"/>
                  </a:schemeClr>
                </a:solidFill>
              </a:rPr>
              <a:t> </a:t>
            </a:r>
            <a:r>
              <a:rPr lang="cs-CZ" sz="1400" dirty="0" err="1">
                <a:solidFill>
                  <a:schemeClr val="accent1">
                    <a:lumMod val="50000"/>
                  </a:schemeClr>
                </a:solidFill>
              </a:rPr>
              <a:t>competition</a:t>
            </a:r>
            <a:r>
              <a:rPr lang="cs-CZ" sz="1400" dirty="0">
                <a:solidFill>
                  <a:schemeClr val="accent1">
                    <a:lumMod val="50000"/>
                  </a:schemeClr>
                </a:solidFill>
              </a:rPr>
              <a:t>. </a:t>
            </a:r>
            <a:r>
              <a:rPr lang="cs-CZ" sz="1400" i="1" dirty="0" err="1">
                <a:solidFill>
                  <a:schemeClr val="accent1">
                    <a:lumMod val="50000"/>
                  </a:schemeClr>
                </a:solidFill>
              </a:rPr>
              <a:t>Chinese</a:t>
            </a:r>
            <a:r>
              <a:rPr lang="cs-CZ" sz="1400" i="1" dirty="0">
                <a:solidFill>
                  <a:schemeClr val="accent1">
                    <a:lumMod val="50000"/>
                  </a:schemeClr>
                </a:solidFill>
              </a:rPr>
              <a:t> </a:t>
            </a:r>
            <a:r>
              <a:rPr lang="cs-CZ" sz="1400" i="1" dirty="0" err="1">
                <a:solidFill>
                  <a:schemeClr val="accent1">
                    <a:lumMod val="50000"/>
                  </a:schemeClr>
                </a:solidFill>
              </a:rPr>
              <a:t>Journal</a:t>
            </a:r>
            <a:r>
              <a:rPr lang="cs-CZ" sz="1400" i="1" dirty="0">
                <a:solidFill>
                  <a:schemeClr val="accent1">
                    <a:lumMod val="50000"/>
                  </a:schemeClr>
                </a:solidFill>
              </a:rPr>
              <a:t> </a:t>
            </a:r>
            <a:r>
              <a:rPr lang="cs-CZ" sz="1400" i="1" dirty="0" err="1">
                <a:solidFill>
                  <a:schemeClr val="accent1">
                    <a:lumMod val="50000"/>
                  </a:schemeClr>
                </a:solidFill>
              </a:rPr>
              <a:t>of</a:t>
            </a:r>
            <a:r>
              <a:rPr lang="cs-CZ" sz="1400" i="1" dirty="0">
                <a:solidFill>
                  <a:schemeClr val="accent1">
                    <a:lumMod val="50000"/>
                  </a:schemeClr>
                </a:solidFill>
              </a:rPr>
              <a:t> </a:t>
            </a:r>
            <a:r>
              <a:rPr lang="cs-CZ" sz="1400" i="1" dirty="0" err="1">
                <a:solidFill>
                  <a:schemeClr val="accent1">
                    <a:lumMod val="50000"/>
                  </a:schemeClr>
                </a:solidFill>
              </a:rPr>
              <a:t>Communication</a:t>
            </a:r>
            <a:r>
              <a:rPr lang="cs-CZ" sz="1400" i="1" dirty="0">
                <a:solidFill>
                  <a:schemeClr val="accent1">
                    <a:lumMod val="50000"/>
                  </a:schemeClr>
                </a:solidFill>
              </a:rPr>
              <a:t>,</a:t>
            </a:r>
            <a:r>
              <a:rPr lang="cs-CZ" sz="1400" dirty="0">
                <a:solidFill>
                  <a:schemeClr val="accent1">
                    <a:lumMod val="50000"/>
                  </a:schemeClr>
                </a:solidFill>
              </a:rPr>
              <a:t> 7(1), 80-105</a:t>
            </a:r>
          </a:p>
          <a:p>
            <a:pPr lvl="0">
              <a:defRPr/>
            </a:pPr>
            <a:r>
              <a:rPr lang="cs-CZ" sz="1400" dirty="0" err="1" smtClean="0">
                <a:solidFill>
                  <a:schemeClr val="accent1">
                    <a:lumMod val="50000"/>
                  </a:schemeClr>
                </a:solidFill>
                <a:latin typeface="Gill Sans "/>
              </a:rPr>
              <a:t>Cosh</a:t>
            </a:r>
            <a:r>
              <a:rPr lang="cs-CZ" sz="1400" dirty="0">
                <a:solidFill>
                  <a:schemeClr val="accent1">
                    <a:lumMod val="50000"/>
                  </a:schemeClr>
                </a:solidFill>
                <a:latin typeface="Gill Sans "/>
              </a:rPr>
              <a:t>, S. </a:t>
            </a:r>
            <a:r>
              <a:rPr lang="cs-CZ" sz="1400" dirty="0" err="1">
                <a:solidFill>
                  <a:schemeClr val="accent1">
                    <a:lumMod val="50000"/>
                  </a:schemeClr>
                </a:solidFill>
                <a:latin typeface="Gill Sans "/>
              </a:rPr>
              <a:t>Crabb</a:t>
            </a:r>
            <a:r>
              <a:rPr lang="cs-CZ" sz="1400" dirty="0">
                <a:solidFill>
                  <a:schemeClr val="accent1">
                    <a:lumMod val="50000"/>
                  </a:schemeClr>
                </a:solidFill>
                <a:latin typeface="Gill Sans "/>
              </a:rPr>
              <a:t> &amp; A. </a:t>
            </a:r>
            <a:r>
              <a:rPr lang="cs-CZ" sz="1400" dirty="0" err="1">
                <a:solidFill>
                  <a:schemeClr val="accent1">
                    <a:lumMod val="50000"/>
                  </a:schemeClr>
                </a:solidFill>
                <a:latin typeface="Gill Sans "/>
              </a:rPr>
              <a:t>LeCouteur</a:t>
            </a:r>
            <a:r>
              <a:rPr lang="cs-CZ" sz="1400" dirty="0">
                <a:solidFill>
                  <a:schemeClr val="accent1">
                    <a:lumMod val="50000"/>
                  </a:schemeClr>
                </a:solidFill>
                <a:latin typeface="Gill Sans "/>
              </a:rPr>
              <a:t> (2012). </a:t>
            </a:r>
            <a:r>
              <a:rPr lang="en-US" sz="1400" dirty="0">
                <a:solidFill>
                  <a:schemeClr val="accent1">
                    <a:lumMod val="50000"/>
                  </a:schemeClr>
                </a:solidFill>
              </a:rPr>
              <a:t>Elite athletes and retirement: Identity, choice, and agency</a:t>
            </a:r>
            <a:r>
              <a:rPr lang="cs-CZ" sz="1400" dirty="0">
                <a:solidFill>
                  <a:schemeClr val="accent1">
                    <a:lumMod val="50000"/>
                  </a:schemeClr>
                </a:solidFill>
              </a:rPr>
              <a:t>. </a:t>
            </a:r>
            <a:r>
              <a:rPr lang="cs-CZ" sz="1400" i="1" dirty="0" err="1">
                <a:solidFill>
                  <a:schemeClr val="accent1">
                    <a:lumMod val="50000"/>
                  </a:schemeClr>
                </a:solidFill>
              </a:rPr>
              <a:t>Australian</a:t>
            </a:r>
            <a:r>
              <a:rPr lang="cs-CZ" sz="1400" i="1" dirty="0">
                <a:solidFill>
                  <a:schemeClr val="accent1">
                    <a:lumMod val="50000"/>
                  </a:schemeClr>
                </a:solidFill>
              </a:rPr>
              <a:t> </a:t>
            </a:r>
            <a:r>
              <a:rPr lang="cs-CZ" sz="1400" i="1" dirty="0" err="1">
                <a:solidFill>
                  <a:schemeClr val="accent1">
                    <a:lumMod val="50000"/>
                  </a:schemeClr>
                </a:solidFill>
              </a:rPr>
              <a:t>Journal</a:t>
            </a:r>
            <a:r>
              <a:rPr lang="cs-CZ" sz="1400" i="1" dirty="0">
                <a:solidFill>
                  <a:schemeClr val="accent1">
                    <a:lumMod val="50000"/>
                  </a:schemeClr>
                </a:solidFill>
              </a:rPr>
              <a:t> </a:t>
            </a:r>
            <a:r>
              <a:rPr lang="cs-CZ" sz="1400" i="1" dirty="0" err="1">
                <a:solidFill>
                  <a:schemeClr val="accent1">
                    <a:lumMod val="50000"/>
                  </a:schemeClr>
                </a:solidFill>
              </a:rPr>
              <a:t>of</a:t>
            </a:r>
            <a:r>
              <a:rPr lang="cs-CZ" sz="1400" i="1" dirty="0">
                <a:solidFill>
                  <a:schemeClr val="accent1">
                    <a:lumMod val="50000"/>
                  </a:schemeClr>
                </a:solidFill>
              </a:rPr>
              <a:t> Psychology. </a:t>
            </a:r>
            <a:r>
              <a:rPr lang="cs-CZ" sz="1400" dirty="0">
                <a:solidFill>
                  <a:schemeClr val="accent1">
                    <a:lumMod val="50000"/>
                  </a:schemeClr>
                </a:solidFill>
              </a:rPr>
              <a:t>2(65). </a:t>
            </a:r>
            <a:r>
              <a:rPr lang="en-US" sz="1400" dirty="0">
                <a:solidFill>
                  <a:schemeClr val="accent1">
                    <a:lumMod val="50000"/>
                  </a:schemeClr>
                </a:solidFill>
              </a:rPr>
              <a:t>doi.org/10.1111/j.1742-9536.2012.00060.x</a:t>
            </a:r>
          </a:p>
          <a:p>
            <a:pPr lvl="0">
              <a:defRPr/>
            </a:pPr>
            <a:r>
              <a:rPr lang="cs-CZ" sz="1400" dirty="0" err="1" smtClean="0">
                <a:solidFill>
                  <a:schemeClr val="accent1">
                    <a:lumMod val="50000"/>
                  </a:schemeClr>
                </a:solidFill>
              </a:rPr>
              <a:t>Mael</a:t>
            </a:r>
            <a:r>
              <a:rPr lang="cs-CZ" sz="1400" dirty="0">
                <a:solidFill>
                  <a:schemeClr val="accent1">
                    <a:lumMod val="50000"/>
                  </a:schemeClr>
                </a:solidFill>
              </a:rPr>
              <a:t>, </a:t>
            </a:r>
            <a:r>
              <a:rPr lang="en-US" sz="1400" dirty="0">
                <a:solidFill>
                  <a:schemeClr val="accent1">
                    <a:lumMod val="50000"/>
                  </a:schemeClr>
                </a:solidFill>
              </a:rPr>
              <a:t>F</a:t>
            </a:r>
            <a:r>
              <a:rPr lang="cs-CZ" sz="1400" dirty="0">
                <a:solidFill>
                  <a:schemeClr val="accent1">
                    <a:lumMod val="50000"/>
                  </a:schemeClr>
                </a:solidFill>
              </a:rPr>
              <a:t>,</a:t>
            </a:r>
            <a:r>
              <a:rPr lang="en-US" sz="1400" dirty="0">
                <a:solidFill>
                  <a:schemeClr val="accent1">
                    <a:lumMod val="50000"/>
                  </a:schemeClr>
                </a:solidFill>
              </a:rPr>
              <a:t> A.</a:t>
            </a:r>
            <a:r>
              <a:rPr lang="cs-CZ" sz="1400" dirty="0">
                <a:solidFill>
                  <a:schemeClr val="accent1">
                    <a:lumMod val="50000"/>
                  </a:schemeClr>
                </a:solidFill>
              </a:rPr>
              <a:t>, &amp;</a:t>
            </a:r>
            <a:r>
              <a:rPr lang="en-US" sz="1400" dirty="0">
                <a:solidFill>
                  <a:schemeClr val="accent1">
                    <a:lumMod val="50000"/>
                  </a:schemeClr>
                </a:solidFill>
              </a:rPr>
              <a:t>  A</a:t>
            </a:r>
            <a:r>
              <a:rPr lang="cs-CZ" sz="1400" dirty="0" err="1">
                <a:solidFill>
                  <a:schemeClr val="accent1">
                    <a:lumMod val="50000"/>
                  </a:schemeClr>
                </a:solidFill>
              </a:rPr>
              <a:t>shforth</a:t>
            </a:r>
            <a:r>
              <a:rPr lang="cs-CZ" sz="1400" dirty="0">
                <a:solidFill>
                  <a:schemeClr val="accent1">
                    <a:lumMod val="50000"/>
                  </a:schemeClr>
                </a:solidFill>
              </a:rPr>
              <a:t>., B. A. (2001)</a:t>
            </a:r>
            <a:r>
              <a:rPr lang="en-US" sz="1400" dirty="0">
                <a:solidFill>
                  <a:schemeClr val="accent1">
                    <a:lumMod val="50000"/>
                  </a:schemeClr>
                </a:solidFill>
              </a:rPr>
              <a:t> Identification in Work, War, Sports, and</a:t>
            </a:r>
            <a:r>
              <a:rPr lang="cs-CZ" sz="1400" dirty="0">
                <a:solidFill>
                  <a:schemeClr val="accent1">
                    <a:lumMod val="50000"/>
                  </a:schemeClr>
                </a:solidFill>
              </a:rPr>
              <a:t> </a:t>
            </a:r>
            <a:r>
              <a:rPr lang="en-US" sz="1400" dirty="0">
                <a:solidFill>
                  <a:schemeClr val="accent1">
                    <a:lumMod val="50000"/>
                  </a:schemeClr>
                </a:solidFill>
              </a:rPr>
              <a:t>Religion: Contrasting the Benefits and Risks</a:t>
            </a:r>
            <a:r>
              <a:rPr lang="cs-CZ" sz="1400" dirty="0">
                <a:solidFill>
                  <a:schemeClr val="accent1">
                    <a:lumMod val="50000"/>
                  </a:schemeClr>
                </a:solidFill>
              </a:rPr>
              <a:t>. </a:t>
            </a:r>
            <a:r>
              <a:rPr lang="en-US" sz="1400" i="1" dirty="0">
                <a:solidFill>
                  <a:schemeClr val="accent1">
                    <a:lumMod val="50000"/>
                  </a:schemeClr>
                </a:solidFill>
              </a:rPr>
              <a:t>Journal for the Theory of Social </a:t>
            </a:r>
            <a:r>
              <a:rPr lang="en-US" sz="1400" i="1" dirty="0" err="1">
                <a:solidFill>
                  <a:schemeClr val="accent1">
                    <a:lumMod val="50000"/>
                  </a:schemeClr>
                </a:solidFill>
              </a:rPr>
              <a:t>Behaviour</a:t>
            </a:r>
            <a:r>
              <a:rPr lang="en-US" sz="1400" i="1" dirty="0">
                <a:solidFill>
                  <a:schemeClr val="accent1">
                    <a:lumMod val="50000"/>
                  </a:schemeClr>
                </a:solidFill>
              </a:rPr>
              <a:t> </a:t>
            </a:r>
            <a:r>
              <a:rPr lang="en-US" sz="1400" dirty="0">
                <a:solidFill>
                  <a:schemeClr val="accent1">
                    <a:lumMod val="50000"/>
                  </a:schemeClr>
                </a:solidFill>
              </a:rPr>
              <a:t>31:2</a:t>
            </a:r>
            <a:r>
              <a:rPr lang="cs-CZ" sz="1400" dirty="0" smtClean="0">
                <a:solidFill>
                  <a:schemeClr val="accent1">
                    <a:lumMod val="50000"/>
                  </a:schemeClr>
                </a:solidFill>
              </a:rPr>
              <a:t>.</a:t>
            </a:r>
            <a:endParaRPr lang="en-US" sz="1400" dirty="0">
              <a:solidFill>
                <a:schemeClr val="accent1">
                  <a:lumMod val="50000"/>
                </a:schemeClr>
              </a:solidFill>
            </a:endParaRPr>
          </a:p>
        </p:txBody>
      </p:sp>
      <p:sp>
        <p:nvSpPr>
          <p:cNvPr id="9" name="TextBox 8">
            <a:extLst>
              <a:ext uri="{FF2B5EF4-FFF2-40B4-BE49-F238E27FC236}">
                <a16:creationId xmlns="" xmlns:a16="http://schemas.microsoft.com/office/drawing/2014/main" id="{E1AD2054-733B-4FB8-AAA1-33B68700F5D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8" name="Picture 7">
            <a:extLst>
              <a:ext uri="{FF2B5EF4-FFF2-40B4-BE49-F238E27FC236}">
                <a16:creationId xmlns="" xmlns:a16="http://schemas.microsoft.com/office/drawing/2014/main" id="{4D0ACAB8-72B7-4D93-B6A2-1AFC5F16D618}"/>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xmlns="" val="145469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a:extLst>
              <a:ext uri="{FF2B5EF4-FFF2-40B4-BE49-F238E27FC236}">
                <a16:creationId xmlns=""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14260" y="76200"/>
            <a:ext cx="2155696" cy="1912703"/>
          </a:xfrm>
          <a:prstGeom prst="rect">
            <a:avLst/>
          </a:prstGeom>
        </p:spPr>
      </p:pic>
      <p:sp>
        <p:nvSpPr>
          <p:cNvPr id="2" name="Obdélník 1"/>
          <p:cNvSpPr/>
          <p:nvPr/>
        </p:nvSpPr>
        <p:spPr>
          <a:xfrm>
            <a:off x="871871" y="1988903"/>
            <a:ext cx="9803218" cy="4524315"/>
          </a:xfrm>
          <a:prstGeom prst="rect">
            <a:avLst/>
          </a:prstGeom>
        </p:spPr>
        <p:txBody>
          <a:bodyPr wrap="square">
            <a:spAutoFit/>
          </a:bodyPr>
          <a:lstStyle/>
          <a:p>
            <a:r>
              <a:rPr lang="en-US" sz="1600" dirty="0" err="1">
                <a:solidFill>
                  <a:schemeClr val="accent1">
                    <a:lumMod val="50000"/>
                  </a:schemeClr>
                </a:solidFill>
              </a:rPr>
              <a:t>Maranise</a:t>
            </a:r>
            <a:r>
              <a:rPr lang="en-US" sz="1600" dirty="0">
                <a:solidFill>
                  <a:schemeClr val="accent1">
                    <a:lumMod val="50000"/>
                  </a:schemeClr>
                </a:solidFill>
              </a:rPr>
              <a:t>, A. M. J. (2013). Superstition &amp; Religious Ritual: An Examination of Their Effects and Utilization in Sport</a:t>
            </a:r>
            <a:r>
              <a:rPr lang="en-US" sz="1600" i="1" dirty="0">
                <a:solidFill>
                  <a:schemeClr val="accent1">
                    <a:lumMod val="50000"/>
                  </a:schemeClr>
                </a:solidFill>
              </a:rPr>
              <a:t>. The Sport Psychologist, </a:t>
            </a:r>
            <a:r>
              <a:rPr lang="en-US" sz="1600" dirty="0">
                <a:solidFill>
                  <a:schemeClr val="accent1">
                    <a:lumMod val="50000"/>
                  </a:schemeClr>
                </a:solidFill>
              </a:rPr>
              <a:t>27(1), 83–91. doi:10.1123/tsp.27.1.83 </a:t>
            </a:r>
            <a:endParaRPr lang="cs-CZ" sz="1600" b="1" dirty="0">
              <a:solidFill>
                <a:schemeClr val="accent1">
                  <a:lumMod val="50000"/>
                </a:schemeClr>
              </a:solidFill>
            </a:endParaRPr>
          </a:p>
          <a:p>
            <a:r>
              <a:rPr lang="pl-PL" sz="1600" dirty="0">
                <a:solidFill>
                  <a:schemeClr val="accent1">
                    <a:lumMod val="50000"/>
                  </a:schemeClr>
                </a:solidFill>
              </a:rPr>
              <a:t>N. Jona1 &amp; F. T. Okou.(2013). Sport and Religion. </a:t>
            </a:r>
            <a:r>
              <a:rPr lang="pl-PL" sz="1600" i="1" dirty="0">
                <a:solidFill>
                  <a:schemeClr val="accent1">
                    <a:lumMod val="50000"/>
                  </a:schemeClr>
                </a:solidFill>
              </a:rPr>
              <a:t>Asian Journal of management sciences and education.</a:t>
            </a:r>
            <a:r>
              <a:rPr lang="pl-PL" sz="1600" dirty="0">
                <a:solidFill>
                  <a:schemeClr val="accent1">
                    <a:lumMod val="50000"/>
                  </a:schemeClr>
                </a:solidFill>
              </a:rPr>
              <a:t> </a:t>
            </a:r>
            <a:r>
              <a:rPr lang="cs-CZ" sz="1600" dirty="0">
                <a:solidFill>
                  <a:schemeClr val="accent1">
                    <a:lumMod val="50000"/>
                  </a:schemeClr>
                </a:solidFill>
              </a:rPr>
              <a:t>2(1), 36-48</a:t>
            </a:r>
          </a:p>
          <a:p>
            <a:r>
              <a:rPr lang="cs-CZ" sz="1600" dirty="0">
                <a:solidFill>
                  <a:schemeClr val="accent1">
                    <a:lumMod val="50000"/>
                  </a:schemeClr>
                </a:solidFill>
              </a:rPr>
              <a:t>Jirásek, I. (2018). Christian </a:t>
            </a:r>
            <a:r>
              <a:rPr lang="cs-CZ" sz="1600" dirty="0" err="1">
                <a:solidFill>
                  <a:schemeClr val="accent1">
                    <a:lumMod val="50000"/>
                  </a:schemeClr>
                </a:solidFill>
              </a:rPr>
              <a:t>instrumentality</a:t>
            </a:r>
            <a:r>
              <a:rPr lang="cs-CZ" sz="1600" dirty="0">
                <a:solidFill>
                  <a:schemeClr val="accent1">
                    <a:lumMod val="50000"/>
                  </a:schemeClr>
                </a:solidFill>
              </a:rPr>
              <a:t> </a:t>
            </a:r>
            <a:r>
              <a:rPr lang="cs-CZ" sz="1600" dirty="0" err="1">
                <a:solidFill>
                  <a:schemeClr val="accent1">
                    <a:lumMod val="50000"/>
                  </a:schemeClr>
                </a:solidFill>
              </a:rPr>
              <a:t>of</a:t>
            </a:r>
            <a:r>
              <a:rPr lang="cs-CZ" sz="1600" dirty="0">
                <a:solidFill>
                  <a:schemeClr val="accent1">
                    <a:lumMod val="50000"/>
                  </a:schemeClr>
                </a:solidFill>
              </a:rPr>
              <a:t> sport as a </a:t>
            </a:r>
            <a:r>
              <a:rPr lang="cs-CZ" sz="1600" dirty="0" err="1">
                <a:solidFill>
                  <a:schemeClr val="accent1">
                    <a:lumMod val="50000"/>
                  </a:schemeClr>
                </a:solidFill>
              </a:rPr>
              <a:t>possible</a:t>
            </a:r>
            <a:r>
              <a:rPr lang="cs-CZ" sz="1600" dirty="0">
                <a:solidFill>
                  <a:schemeClr val="accent1">
                    <a:lumMod val="50000"/>
                  </a:schemeClr>
                </a:solidFill>
              </a:rPr>
              <a:t> source </a:t>
            </a:r>
            <a:r>
              <a:rPr lang="cs-CZ" sz="1600" dirty="0" err="1">
                <a:solidFill>
                  <a:schemeClr val="accent1">
                    <a:lumMod val="50000"/>
                  </a:schemeClr>
                </a:solidFill>
              </a:rPr>
              <a:t>of</a:t>
            </a:r>
            <a:r>
              <a:rPr lang="cs-CZ" sz="1600" dirty="0">
                <a:solidFill>
                  <a:schemeClr val="accent1">
                    <a:lumMod val="50000"/>
                  </a:schemeClr>
                </a:solidFill>
              </a:rPr>
              <a:t> </a:t>
            </a:r>
            <a:r>
              <a:rPr lang="cs-CZ" sz="1600" dirty="0" err="1">
                <a:solidFill>
                  <a:schemeClr val="accent1">
                    <a:lumMod val="50000"/>
                  </a:schemeClr>
                </a:solidFill>
              </a:rPr>
              <a:t>goodness</a:t>
            </a:r>
            <a:r>
              <a:rPr lang="cs-CZ" sz="1600" dirty="0">
                <a:solidFill>
                  <a:schemeClr val="accent1">
                    <a:lumMod val="50000"/>
                  </a:schemeClr>
                </a:solidFill>
              </a:rPr>
              <a:t> </a:t>
            </a:r>
            <a:r>
              <a:rPr lang="cs-CZ" sz="1600" dirty="0" err="1">
                <a:solidFill>
                  <a:schemeClr val="accent1">
                    <a:lumMod val="50000"/>
                  </a:schemeClr>
                </a:solidFill>
              </a:rPr>
              <a:t>for</a:t>
            </a:r>
            <a:r>
              <a:rPr lang="cs-CZ" sz="1600" dirty="0">
                <a:solidFill>
                  <a:schemeClr val="accent1">
                    <a:lumMod val="50000"/>
                  </a:schemeClr>
                </a:solidFill>
              </a:rPr>
              <a:t> </a:t>
            </a:r>
            <a:r>
              <a:rPr lang="cs-CZ" sz="1600" dirty="0" err="1">
                <a:solidFill>
                  <a:schemeClr val="accent1">
                    <a:lumMod val="50000"/>
                  </a:schemeClr>
                </a:solidFill>
              </a:rPr>
              <a:t>atheists</a:t>
            </a:r>
            <a:r>
              <a:rPr lang="cs-CZ" sz="1600" dirty="0">
                <a:solidFill>
                  <a:schemeClr val="accent1">
                    <a:lumMod val="50000"/>
                  </a:schemeClr>
                </a:solidFill>
              </a:rPr>
              <a:t>. </a:t>
            </a:r>
            <a:r>
              <a:rPr lang="cs-CZ" sz="1600" i="1" dirty="0">
                <a:solidFill>
                  <a:schemeClr val="accent1">
                    <a:lumMod val="50000"/>
                  </a:schemeClr>
                </a:solidFill>
              </a:rPr>
              <a:t>Sport, </a:t>
            </a:r>
            <a:r>
              <a:rPr lang="cs-CZ" sz="1600" i="1" dirty="0" err="1">
                <a:solidFill>
                  <a:schemeClr val="accent1">
                    <a:lumMod val="50000"/>
                  </a:schemeClr>
                </a:solidFill>
              </a:rPr>
              <a:t>Ethics</a:t>
            </a:r>
            <a:r>
              <a:rPr lang="cs-CZ" sz="1600" i="1" dirty="0">
                <a:solidFill>
                  <a:schemeClr val="accent1">
                    <a:lumMod val="50000"/>
                  </a:schemeClr>
                </a:solidFill>
              </a:rPr>
              <a:t> and </a:t>
            </a:r>
            <a:r>
              <a:rPr lang="cs-CZ" sz="1600" i="1" dirty="0" err="1">
                <a:solidFill>
                  <a:schemeClr val="accent1">
                    <a:lumMod val="50000"/>
                  </a:schemeClr>
                </a:solidFill>
              </a:rPr>
              <a:t>Philosophy</a:t>
            </a:r>
            <a:r>
              <a:rPr lang="cs-CZ" sz="1600" i="1" dirty="0">
                <a:solidFill>
                  <a:schemeClr val="accent1">
                    <a:lumMod val="50000"/>
                  </a:schemeClr>
                </a:solidFill>
              </a:rPr>
              <a:t>, </a:t>
            </a:r>
            <a:r>
              <a:rPr lang="cs-CZ" sz="1600" dirty="0">
                <a:solidFill>
                  <a:schemeClr val="accent1">
                    <a:lumMod val="50000"/>
                  </a:schemeClr>
                </a:solidFill>
              </a:rPr>
              <a:t>12(1), 30-49. </a:t>
            </a:r>
            <a:r>
              <a:rPr lang="cs-CZ" sz="1600" dirty="0" err="1">
                <a:solidFill>
                  <a:schemeClr val="accent1">
                    <a:lumMod val="50000"/>
                  </a:schemeClr>
                </a:solidFill>
              </a:rPr>
              <a:t>doi</a:t>
            </a:r>
            <a:r>
              <a:rPr lang="cs-CZ" sz="1600" dirty="0">
                <a:solidFill>
                  <a:schemeClr val="accent1">
                    <a:lumMod val="50000"/>
                  </a:schemeClr>
                </a:solidFill>
              </a:rPr>
              <a:t>: 10.1080/17511321.2017.1307266</a:t>
            </a:r>
          </a:p>
          <a:p>
            <a:r>
              <a:rPr lang="en-US" sz="1600" dirty="0" err="1">
                <a:solidFill>
                  <a:schemeClr val="accent1">
                    <a:lumMod val="50000"/>
                  </a:schemeClr>
                </a:solidFill>
              </a:rPr>
              <a:t>Beilock</a:t>
            </a:r>
            <a:r>
              <a:rPr lang="en-US" sz="1600" dirty="0">
                <a:solidFill>
                  <a:schemeClr val="accent1">
                    <a:lumMod val="50000"/>
                  </a:schemeClr>
                </a:solidFill>
              </a:rPr>
              <a:t>, S. L., &amp; McConnell, A. R. (2004). Stereotype Threat and Sport: Can Athletic Performance Be Threatened? </a:t>
            </a:r>
            <a:r>
              <a:rPr lang="en-US" sz="1600" i="1" dirty="0">
                <a:solidFill>
                  <a:schemeClr val="accent1">
                    <a:lumMod val="50000"/>
                  </a:schemeClr>
                </a:solidFill>
              </a:rPr>
              <a:t>Journal of Sport and Exercise Psychology, </a:t>
            </a:r>
            <a:r>
              <a:rPr lang="en-US" sz="1600" dirty="0">
                <a:solidFill>
                  <a:schemeClr val="accent1">
                    <a:lumMod val="50000"/>
                  </a:schemeClr>
                </a:solidFill>
              </a:rPr>
              <a:t>26(4), 597–609. doi:10.1123/jsep.26.4.597</a:t>
            </a:r>
            <a:endParaRPr lang="cs-CZ" sz="1600" dirty="0">
              <a:solidFill>
                <a:schemeClr val="accent1">
                  <a:lumMod val="50000"/>
                </a:schemeClr>
              </a:solidFill>
            </a:endParaRPr>
          </a:p>
          <a:p>
            <a:r>
              <a:rPr lang="en-US" sz="1600" dirty="0">
                <a:solidFill>
                  <a:schemeClr val="accent1">
                    <a:lumMod val="50000"/>
                  </a:schemeClr>
                </a:solidFill>
              </a:rPr>
              <a:t>Essays, UK. (November 2018). Effect Of Commercialization On Sporting Events Media Essay. Retrieved from https://www.ukessays.com/essays/media/effect-of-commercialization-on-sporting-events-media-essay.php?vref=1</a:t>
            </a:r>
            <a:endParaRPr lang="cs-CZ" sz="1600" dirty="0">
              <a:solidFill>
                <a:schemeClr val="accent1">
                  <a:lumMod val="50000"/>
                </a:schemeClr>
              </a:solidFill>
            </a:endParaRPr>
          </a:p>
          <a:p>
            <a:r>
              <a:rPr lang="en-US" sz="1600" dirty="0">
                <a:solidFill>
                  <a:schemeClr val="accent1">
                    <a:lumMod val="50000"/>
                  </a:schemeClr>
                </a:solidFill>
              </a:rPr>
              <a:t>To What Extent Is the Commercialization of Sport a Positive Trend?</a:t>
            </a:r>
            <a:r>
              <a:rPr lang="cs-CZ" sz="1600" dirty="0">
                <a:solidFill>
                  <a:schemeClr val="accent1">
                    <a:lumMod val="50000"/>
                  </a:schemeClr>
                </a:solidFill>
              </a:rPr>
              <a:t>. (2017, May28). </a:t>
            </a:r>
            <a:r>
              <a:rPr lang="cs-CZ" sz="1600" dirty="0" err="1">
                <a:solidFill>
                  <a:schemeClr val="accent1">
                    <a:lumMod val="50000"/>
                  </a:schemeClr>
                </a:solidFill>
              </a:rPr>
              <a:t>Retrieved</a:t>
            </a:r>
            <a:r>
              <a:rPr lang="cs-CZ" sz="1600" dirty="0">
                <a:solidFill>
                  <a:schemeClr val="accent1">
                    <a:lumMod val="50000"/>
                  </a:schemeClr>
                </a:solidFill>
              </a:rPr>
              <a:t> </a:t>
            </a:r>
            <a:r>
              <a:rPr lang="cs-CZ" sz="1600" dirty="0" err="1">
                <a:solidFill>
                  <a:schemeClr val="accent1">
                    <a:lumMod val="50000"/>
                  </a:schemeClr>
                </a:solidFill>
              </a:rPr>
              <a:t>October</a:t>
            </a:r>
            <a:r>
              <a:rPr lang="cs-CZ" sz="1600" dirty="0">
                <a:solidFill>
                  <a:schemeClr val="accent1">
                    <a:lumMod val="50000"/>
                  </a:schemeClr>
                </a:solidFill>
              </a:rPr>
              <a:t> 2, 2019, </a:t>
            </a:r>
            <a:r>
              <a:rPr lang="cs-CZ" sz="1600" dirty="0" err="1">
                <a:solidFill>
                  <a:schemeClr val="accent1">
                    <a:lumMod val="50000"/>
                  </a:schemeClr>
                </a:solidFill>
              </a:rPr>
              <a:t>from</a:t>
            </a:r>
            <a:r>
              <a:rPr lang="cs-CZ" sz="1600" dirty="0">
                <a:solidFill>
                  <a:schemeClr val="accent1">
                    <a:lumMod val="50000"/>
                  </a:schemeClr>
                </a:solidFill>
              </a:rPr>
              <a:t> https://https://phdessay.com/</a:t>
            </a:r>
            <a:r>
              <a:rPr lang="cs-CZ" sz="1600" dirty="0" err="1">
                <a:solidFill>
                  <a:schemeClr val="accent1">
                    <a:lumMod val="50000"/>
                  </a:schemeClr>
                </a:solidFill>
              </a:rPr>
              <a:t>extent</a:t>
            </a:r>
            <a:r>
              <a:rPr lang="cs-CZ" sz="1600" dirty="0">
                <a:solidFill>
                  <a:schemeClr val="accent1">
                    <a:lumMod val="50000"/>
                  </a:schemeClr>
                </a:solidFill>
              </a:rPr>
              <a:t>-</a:t>
            </a:r>
            <a:r>
              <a:rPr lang="cs-CZ" sz="1600" dirty="0" err="1">
                <a:solidFill>
                  <a:schemeClr val="accent1">
                    <a:lumMod val="50000"/>
                  </a:schemeClr>
                </a:solidFill>
              </a:rPr>
              <a:t>commercialization</a:t>
            </a:r>
            <a:r>
              <a:rPr lang="cs-CZ" sz="1600" dirty="0">
                <a:solidFill>
                  <a:schemeClr val="accent1">
                    <a:lumMod val="50000"/>
                  </a:schemeClr>
                </a:solidFill>
              </a:rPr>
              <a:t>-sport-positive-trend/.</a:t>
            </a:r>
          </a:p>
          <a:p>
            <a:r>
              <a:rPr lang="en-US" sz="1600" dirty="0" err="1">
                <a:solidFill>
                  <a:schemeClr val="accent1">
                    <a:lumMod val="50000"/>
                  </a:schemeClr>
                </a:solidFill>
              </a:rPr>
              <a:t>Camporesi</a:t>
            </a:r>
            <a:r>
              <a:rPr lang="en-US" sz="1600" dirty="0">
                <a:solidFill>
                  <a:schemeClr val="accent1">
                    <a:lumMod val="50000"/>
                  </a:schemeClr>
                </a:solidFill>
              </a:rPr>
              <a:t>, S., &amp; Maugeri, P. (2010). Caster </a:t>
            </a:r>
            <a:r>
              <a:rPr lang="en-US" sz="1600" dirty="0" err="1">
                <a:solidFill>
                  <a:schemeClr val="accent1">
                    <a:lumMod val="50000"/>
                  </a:schemeClr>
                </a:solidFill>
              </a:rPr>
              <a:t>Semenya</a:t>
            </a:r>
            <a:r>
              <a:rPr lang="en-US" sz="1600" dirty="0">
                <a:solidFill>
                  <a:schemeClr val="accent1">
                    <a:lumMod val="50000"/>
                  </a:schemeClr>
                </a:solidFill>
              </a:rPr>
              <a:t>: sport, categories and the creative role of ethics</a:t>
            </a:r>
            <a:r>
              <a:rPr lang="en-US" sz="1600" i="1" dirty="0">
                <a:solidFill>
                  <a:schemeClr val="accent1">
                    <a:lumMod val="50000"/>
                  </a:schemeClr>
                </a:solidFill>
              </a:rPr>
              <a:t>. Journal of Medical Ethics, </a:t>
            </a:r>
            <a:r>
              <a:rPr lang="en-US" sz="1600" dirty="0">
                <a:solidFill>
                  <a:schemeClr val="accent1">
                    <a:lumMod val="50000"/>
                  </a:schemeClr>
                </a:solidFill>
              </a:rPr>
              <a:t>36(6), 378–379. doi:10.1136/jme.2010.035634</a:t>
            </a:r>
            <a:endParaRPr lang="cs-CZ" sz="1600" dirty="0">
              <a:solidFill>
                <a:schemeClr val="accent1">
                  <a:lumMod val="50000"/>
                </a:schemeClr>
              </a:solidFill>
            </a:endParaRPr>
          </a:p>
          <a:p>
            <a:r>
              <a:rPr lang="cs-CZ" sz="1600" dirty="0" err="1">
                <a:solidFill>
                  <a:schemeClr val="accent1">
                    <a:lumMod val="50000"/>
                  </a:schemeClr>
                </a:solidFill>
              </a:rPr>
              <a:t>Krech</a:t>
            </a:r>
            <a:r>
              <a:rPr lang="cs-CZ" sz="1600" dirty="0">
                <a:solidFill>
                  <a:schemeClr val="accent1">
                    <a:lumMod val="50000"/>
                  </a:schemeClr>
                </a:solidFill>
              </a:rPr>
              <a:t>, M. (2016). </a:t>
            </a:r>
            <a:r>
              <a:rPr lang="en-US" sz="1600" dirty="0">
                <a:solidFill>
                  <a:schemeClr val="accent1">
                    <a:lumMod val="50000"/>
                  </a:schemeClr>
                </a:solidFill>
              </a:rPr>
              <a:t>To Be a Woman in the World of Sport Global Regulation of the Gender Binary in Elite Athletics</a:t>
            </a:r>
            <a:r>
              <a:rPr lang="cs-CZ" sz="1600" dirty="0">
                <a:solidFill>
                  <a:schemeClr val="accent1">
                    <a:lumMod val="50000"/>
                  </a:schemeClr>
                </a:solidFill>
              </a:rPr>
              <a:t>.  </a:t>
            </a:r>
            <a:r>
              <a:rPr lang="cs-CZ" sz="1600" i="1" dirty="0" err="1">
                <a:solidFill>
                  <a:schemeClr val="accent1">
                    <a:lumMod val="50000"/>
                  </a:schemeClr>
                </a:solidFill>
              </a:rPr>
              <a:t>Emerging</a:t>
            </a:r>
            <a:r>
              <a:rPr lang="cs-CZ" sz="1600" i="1" dirty="0">
                <a:solidFill>
                  <a:schemeClr val="accent1">
                    <a:lumMod val="50000"/>
                  </a:schemeClr>
                </a:solidFill>
              </a:rPr>
              <a:t> </a:t>
            </a:r>
            <a:r>
              <a:rPr lang="cs-CZ" sz="1600" i="1" dirty="0" err="1">
                <a:solidFill>
                  <a:schemeClr val="accent1">
                    <a:lumMod val="50000"/>
                  </a:schemeClr>
                </a:solidFill>
              </a:rPr>
              <a:t>Scholars</a:t>
            </a:r>
            <a:r>
              <a:rPr lang="cs-CZ" sz="1600" i="1" dirty="0">
                <a:solidFill>
                  <a:schemeClr val="accent1">
                    <a:lumMod val="50000"/>
                  </a:schemeClr>
                </a:solidFill>
              </a:rPr>
              <a:t> </a:t>
            </a:r>
            <a:r>
              <a:rPr lang="cs-CZ" sz="1600" i="1" dirty="0" err="1">
                <a:solidFill>
                  <a:schemeClr val="accent1">
                    <a:lumMod val="50000"/>
                  </a:schemeClr>
                </a:solidFill>
              </a:rPr>
              <a:t>Paper</a:t>
            </a:r>
            <a:r>
              <a:rPr lang="cs-CZ" sz="1600" i="1" dirty="0">
                <a:solidFill>
                  <a:schemeClr val="accent1">
                    <a:lumMod val="50000"/>
                  </a:schemeClr>
                </a:solidFill>
              </a:rPr>
              <a:t> 25. </a:t>
            </a:r>
            <a:r>
              <a:rPr lang="cs-CZ" sz="1600" dirty="0">
                <a:solidFill>
                  <a:schemeClr val="accent1">
                    <a:lumMod val="50000"/>
                  </a:schemeClr>
                </a:solidFill>
              </a:rPr>
              <a:t>N. Y. University </a:t>
            </a:r>
            <a:r>
              <a:rPr lang="cs-CZ" sz="1600" dirty="0" err="1">
                <a:solidFill>
                  <a:schemeClr val="accent1">
                    <a:lumMod val="50000"/>
                  </a:schemeClr>
                </a:solidFill>
              </a:rPr>
              <a:t>School</a:t>
            </a:r>
            <a:r>
              <a:rPr lang="cs-CZ" sz="1600" dirty="0">
                <a:solidFill>
                  <a:schemeClr val="accent1">
                    <a:lumMod val="50000"/>
                  </a:schemeClr>
                </a:solidFill>
              </a:rPr>
              <a:t> </a:t>
            </a:r>
            <a:r>
              <a:rPr lang="cs-CZ" sz="1600" dirty="0" err="1">
                <a:solidFill>
                  <a:schemeClr val="accent1">
                    <a:lumMod val="50000"/>
                  </a:schemeClr>
                </a:solidFill>
              </a:rPr>
              <a:t>of</a:t>
            </a:r>
            <a:r>
              <a:rPr lang="cs-CZ" sz="1600" dirty="0">
                <a:solidFill>
                  <a:schemeClr val="accent1">
                    <a:lumMod val="50000"/>
                  </a:schemeClr>
                </a:solidFill>
              </a:rPr>
              <a:t> </a:t>
            </a:r>
            <a:r>
              <a:rPr lang="cs-CZ" sz="1600" dirty="0" err="1">
                <a:solidFill>
                  <a:schemeClr val="accent1">
                    <a:lumMod val="50000"/>
                  </a:schemeClr>
                </a:solidFill>
              </a:rPr>
              <a:t>Law</a:t>
            </a:r>
            <a:r>
              <a:rPr lang="cs-CZ" sz="1600" dirty="0">
                <a:solidFill>
                  <a:schemeClr val="accent1">
                    <a:lumMod val="50000"/>
                  </a:schemeClr>
                </a:solidFill>
              </a:rPr>
              <a:t>. </a:t>
            </a:r>
            <a:r>
              <a:rPr lang="en-US" sz="1600" dirty="0">
                <a:solidFill>
                  <a:schemeClr val="accent1">
                    <a:lumMod val="50000"/>
                  </a:schemeClr>
                </a:solidFill>
              </a:rPr>
              <a:t> </a:t>
            </a:r>
            <a:endParaRPr lang="cs-CZ" sz="1600" dirty="0">
              <a:solidFill>
                <a:schemeClr val="accent1">
                  <a:lumMod val="50000"/>
                </a:schemeClr>
              </a:solidFill>
            </a:endParaRPr>
          </a:p>
          <a:p>
            <a:pPr lvl="0">
              <a:defRPr/>
            </a:pPr>
            <a:r>
              <a:rPr lang="en-US" sz="1600" dirty="0">
                <a:solidFill>
                  <a:schemeClr val="accent1">
                    <a:lumMod val="50000"/>
                  </a:schemeClr>
                </a:solidFill>
              </a:rPr>
              <a:t>Edwards, L., Davis, P., &amp; Forbes, A. (2015). Challenging sex </a:t>
            </a:r>
            <a:r>
              <a:rPr lang="en-US" sz="1600" dirty="0" err="1">
                <a:solidFill>
                  <a:schemeClr val="accent1">
                    <a:lumMod val="50000"/>
                  </a:schemeClr>
                </a:solidFill>
              </a:rPr>
              <a:t>segregation:A</a:t>
            </a:r>
            <a:r>
              <a:rPr lang="en-US" sz="1600" dirty="0">
                <a:solidFill>
                  <a:schemeClr val="accent1">
                    <a:lumMod val="50000"/>
                  </a:schemeClr>
                </a:solidFill>
              </a:rPr>
              <a:t> philosophical evaluation of the football association’s rules on mixed football. Sport, Ethics and Philosophy, 9(4), 389–400. doi:10.1080/17511321.2015.1127995</a:t>
            </a:r>
            <a:endParaRPr lang="cs-CZ" sz="1600" b="1" dirty="0">
              <a:solidFill>
                <a:schemeClr val="accent1">
                  <a:lumMod val="50000"/>
                </a:schemeClr>
              </a:solidFill>
              <a:latin typeface="Gill Sans "/>
            </a:endParaRPr>
          </a:p>
        </p:txBody>
      </p:sp>
      <p:pic>
        <p:nvPicPr>
          <p:cNvPr id="4" name="Picture 6">
            <a:extLst>
              <a:ext uri="{FF2B5EF4-FFF2-40B4-BE49-F238E27FC236}">
                <a16:creationId xmlns=""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pic>
        <p:nvPicPr>
          <p:cNvPr id="5" name="Picture 11">
            <a:extLst>
              <a:ext uri="{FF2B5EF4-FFF2-40B4-BE49-F238E27FC236}">
                <a16:creationId xmlns="" xmlns:a16="http://schemas.microsoft.com/office/drawing/2014/main" id="{94B9C079-D4D9-4CF1-BBC4-4077642EC01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xmlns="" val="729871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8" name="TextBox 7">
            <a:extLst>
              <a:ext uri="{FF2B5EF4-FFF2-40B4-BE49-F238E27FC236}">
                <a16:creationId xmlns="" xmlns:a16="http://schemas.microsoft.com/office/drawing/2014/main" id="{EDA12FC3-1747-45E5-94AA-4FBD500EE963}"/>
              </a:ext>
            </a:extLst>
          </p:cNvPr>
          <p:cNvSpPr txBox="1"/>
          <p:nvPr/>
        </p:nvSpPr>
        <p:spPr>
          <a:xfrm>
            <a:off x="1828800" y="3020319"/>
            <a:ext cx="2987041" cy="461665"/>
          </a:xfrm>
          <a:prstGeom prst="rect">
            <a:avLst/>
          </a:prstGeom>
          <a:noFill/>
        </p:spPr>
        <p:txBody>
          <a:bodyPr wrap="square" rtlCol="0">
            <a:spAutoFit/>
          </a:bodyPr>
          <a:lstStyle/>
          <a:p>
            <a:r>
              <a:rPr lang="ro-RO" sz="2400" b="1" i="1" dirty="0" smtClean="0">
                <a:solidFill>
                  <a:schemeClr val="accent1">
                    <a:lumMod val="50000"/>
                  </a:schemeClr>
                </a:solidFill>
                <a:latin typeface="+mj-lt"/>
              </a:rPr>
              <a:t>Scop și obiective</a:t>
            </a:r>
            <a:endParaRPr lang="en-GB" sz="2400" b="1" i="1" dirty="0">
              <a:solidFill>
                <a:schemeClr val="accent1">
                  <a:lumMod val="50000"/>
                </a:schemeClr>
              </a:solidFill>
              <a:latin typeface="+mj-lt"/>
            </a:endParaRPr>
          </a:p>
        </p:txBody>
      </p:sp>
      <p:sp>
        <p:nvSpPr>
          <p:cNvPr id="9" name="Rectangle 8">
            <a:extLst>
              <a:ext uri="{FF2B5EF4-FFF2-40B4-BE49-F238E27FC236}">
                <a16:creationId xmlns="" xmlns:a16="http://schemas.microsoft.com/office/drawing/2014/main" id="{86F84C82-0C8D-47D6-8F8B-A27812549F1C}"/>
              </a:ext>
            </a:extLst>
          </p:cNvPr>
          <p:cNvSpPr/>
          <p:nvPr/>
        </p:nvSpPr>
        <p:spPr>
          <a:xfrm>
            <a:off x="914400" y="3481984"/>
            <a:ext cx="9639300" cy="3046988"/>
          </a:xfrm>
          <a:prstGeom prst="rect">
            <a:avLst/>
          </a:prstGeom>
        </p:spPr>
        <p:txBody>
          <a:bodyPr wrap="square">
            <a:spAutoFit/>
          </a:bodyPr>
          <a:lstStyle/>
          <a:p>
            <a:pPr marL="285750" lvl="0" indent="-285750">
              <a:buFont typeface="Arial" panose="020B0604020202020204" pitchFamily="34" charset="0"/>
              <a:buChar char="•"/>
            </a:pPr>
            <a:r>
              <a:rPr lang="cs-CZ" sz="2400" dirty="0" smtClean="0">
                <a:solidFill>
                  <a:schemeClr val="accent1">
                    <a:lumMod val="50000"/>
                  </a:schemeClr>
                </a:solidFill>
                <a:latin typeface="+mj-lt"/>
              </a:rPr>
              <a:t>Înțelegerea valorizării etice a diferitelor oportunități bazate pe sex, gen, predispoziție genetică sau statut socio-economic.</a:t>
            </a:r>
            <a:endParaRPr lang="cs-CZ" sz="2400" dirty="0" smtClean="0">
              <a:solidFill>
                <a:schemeClr val="accent1">
                  <a:lumMod val="50000"/>
                </a:schemeClr>
              </a:solidFill>
              <a:latin typeface="+mj-lt"/>
            </a:endParaRPr>
          </a:p>
          <a:p>
            <a:pPr marL="285750" lvl="0" indent="-285750">
              <a:buFont typeface="Arial" panose="020B0604020202020204" pitchFamily="34" charset="0"/>
              <a:buChar char="•"/>
            </a:pPr>
            <a:r>
              <a:rPr lang="ro-RO" sz="2400" dirty="0" smtClean="0">
                <a:solidFill>
                  <a:schemeClr val="accent1">
                    <a:lumMod val="50000"/>
                  </a:schemeClr>
                </a:solidFill>
                <a:latin typeface="Calibri Light" pitchFamily="34" charset="0"/>
                <a:cs typeface="Calibri Light" pitchFamily="34" charset="0"/>
              </a:rPr>
              <a:t>C</a:t>
            </a:r>
            <a:r>
              <a:rPr lang="vi-VN" sz="2400" dirty="0" smtClean="0">
                <a:solidFill>
                  <a:schemeClr val="accent1">
                    <a:lumMod val="50000"/>
                  </a:schemeClr>
                </a:solidFill>
                <a:latin typeface="Calibri Light" pitchFamily="34" charset="0"/>
                <a:cs typeface="Calibri Light" pitchFamily="34" charset="0"/>
              </a:rPr>
              <a:t>onștien</a:t>
            </a:r>
            <a:r>
              <a:rPr lang="ro-RO" sz="2400" dirty="0" smtClean="0">
                <a:solidFill>
                  <a:schemeClr val="accent1">
                    <a:lumMod val="50000"/>
                  </a:schemeClr>
                </a:solidFill>
                <a:latin typeface="Calibri Light" pitchFamily="34" charset="0"/>
                <a:cs typeface="Calibri Light" pitchFamily="34" charset="0"/>
              </a:rPr>
              <a:t>tizare</a:t>
            </a:r>
            <a:r>
              <a:rPr lang="vi-VN" sz="2400" dirty="0" smtClean="0">
                <a:solidFill>
                  <a:schemeClr val="accent1">
                    <a:lumMod val="50000"/>
                  </a:schemeClr>
                </a:solidFill>
                <a:latin typeface="Calibri Light" pitchFamily="34" charset="0"/>
                <a:cs typeface="Calibri Light" pitchFamily="34" charset="0"/>
              </a:rPr>
              <a:t> diferite</a:t>
            </a:r>
            <a:r>
              <a:rPr lang="ro-RO" sz="2400" dirty="0" smtClean="0">
                <a:solidFill>
                  <a:schemeClr val="accent1">
                    <a:lumMod val="50000"/>
                  </a:schemeClr>
                </a:solidFill>
                <a:latin typeface="Calibri Light" pitchFamily="34" charset="0"/>
                <a:cs typeface="Calibri Light" pitchFamily="34" charset="0"/>
              </a:rPr>
              <a:t>lor</a:t>
            </a:r>
            <a:r>
              <a:rPr lang="vi-VN" sz="2400" dirty="0" smtClean="0">
                <a:solidFill>
                  <a:schemeClr val="accent1">
                    <a:lumMod val="50000"/>
                  </a:schemeClr>
                </a:solidFill>
                <a:latin typeface="Calibri Light" pitchFamily="34" charset="0"/>
                <a:cs typeface="Calibri Light" pitchFamily="34" charset="0"/>
              </a:rPr>
              <a:t> </a:t>
            </a:r>
            <a:r>
              <a:rPr lang="vi-VN" sz="2400" dirty="0" smtClean="0">
                <a:solidFill>
                  <a:schemeClr val="accent1">
                    <a:lumMod val="50000"/>
                  </a:schemeClr>
                </a:solidFill>
                <a:latin typeface="Calibri Light" pitchFamily="34" charset="0"/>
                <a:cs typeface="Calibri Light" pitchFamily="34" charset="0"/>
              </a:rPr>
              <a:t>puncte de vedere etice și filozofice față de </a:t>
            </a:r>
            <a:r>
              <a:rPr lang="vi-VN" sz="2400" dirty="0" smtClean="0">
                <a:solidFill>
                  <a:schemeClr val="accent1">
                    <a:lumMod val="50000"/>
                  </a:schemeClr>
                </a:solidFill>
                <a:latin typeface="Calibri Light" pitchFamily="34" charset="0"/>
                <a:cs typeface="Calibri Light" pitchFamily="34" charset="0"/>
              </a:rPr>
              <a:t>egalitate</a:t>
            </a:r>
            <a:r>
              <a:rPr lang="ro-RO" sz="2400" dirty="0" smtClean="0">
                <a:solidFill>
                  <a:schemeClr val="accent1">
                    <a:lumMod val="50000"/>
                  </a:schemeClr>
                </a:solidFill>
                <a:latin typeface="Calibri Light" pitchFamily="34" charset="0"/>
                <a:cs typeface="Calibri Light" pitchFamily="34" charset="0"/>
              </a:rPr>
              <a:t>.</a:t>
            </a:r>
          </a:p>
          <a:p>
            <a:pPr marL="285750" lvl="0" indent="-285750">
              <a:buFont typeface="Arial" panose="020B0604020202020204" pitchFamily="34" charset="0"/>
              <a:buChar char="•"/>
            </a:pPr>
            <a:r>
              <a:rPr lang="cs-CZ" sz="2400" dirty="0" smtClean="0">
                <a:solidFill>
                  <a:schemeClr val="accent1">
                    <a:lumMod val="50000"/>
                  </a:schemeClr>
                </a:solidFill>
                <a:latin typeface="+mj-lt"/>
              </a:rPr>
              <a:t>Înțelegerea problematicii granițelorneclare dintre genuri în situații specifice.</a:t>
            </a:r>
            <a:endParaRPr lang="cs-CZ" sz="2400" dirty="0">
              <a:solidFill>
                <a:schemeClr val="accent1">
                  <a:lumMod val="50000"/>
                </a:schemeClr>
              </a:solidFill>
              <a:latin typeface="+mj-lt"/>
            </a:endParaRPr>
          </a:p>
          <a:p>
            <a:pPr marL="285750" indent="-285750">
              <a:buFont typeface="Arial" panose="020B0604020202020204" pitchFamily="34" charset="0"/>
              <a:buChar char="•"/>
            </a:pPr>
            <a:r>
              <a:rPr lang="ro-RO" sz="2400" dirty="0" smtClean="0">
                <a:solidFill>
                  <a:schemeClr val="accent1">
                    <a:lumMod val="50000"/>
                  </a:schemeClr>
                </a:solidFill>
                <a:latin typeface="+mj-lt"/>
              </a:rPr>
              <a:t>Gândirea critică despre noțiuni emoționale și delicate cu respectarea adevărului obiectiv. </a:t>
            </a:r>
            <a:endParaRPr lang="en-GB" sz="2400" dirty="0">
              <a:solidFill>
                <a:schemeClr val="accent1">
                  <a:lumMod val="50000"/>
                </a:schemeClr>
              </a:solidFill>
              <a:latin typeface="+mj-lt"/>
            </a:endParaRPr>
          </a:p>
        </p:txBody>
      </p:sp>
      <p:sp>
        <p:nvSpPr>
          <p:cNvPr id="10" name="TextBox 9">
            <a:extLst>
              <a:ext uri="{FF2B5EF4-FFF2-40B4-BE49-F238E27FC236}">
                <a16:creationId xmlns="" xmlns:a16="http://schemas.microsoft.com/office/drawing/2014/main" id="{A226122C-10AD-4380-9393-4B779A4D388B}"/>
              </a:ext>
            </a:extLst>
          </p:cNvPr>
          <p:cNvSpPr txBox="1"/>
          <p:nvPr/>
        </p:nvSpPr>
        <p:spPr>
          <a:xfrm>
            <a:off x="1181100" y="1943100"/>
            <a:ext cx="10799392" cy="646331"/>
          </a:xfrm>
          <a:prstGeom prst="rect">
            <a:avLst/>
          </a:prstGeom>
          <a:noFill/>
        </p:spPr>
        <p:txBody>
          <a:bodyPr wrap="square" rtlCol="0">
            <a:spAutoFit/>
          </a:bodyPr>
          <a:lstStyle/>
          <a:p>
            <a:r>
              <a:rPr lang="ro-RO" sz="3600" b="1" dirty="0" smtClean="0">
                <a:solidFill>
                  <a:schemeClr val="accent1">
                    <a:lumMod val="50000"/>
                  </a:schemeClr>
                </a:solidFill>
                <a:latin typeface="+mj-lt"/>
              </a:rPr>
              <a:t>Oportunități egale </a:t>
            </a:r>
            <a:r>
              <a:rPr lang="en-US" sz="3600" b="1" dirty="0" smtClean="0">
                <a:solidFill>
                  <a:schemeClr val="accent1">
                    <a:lumMod val="50000"/>
                  </a:schemeClr>
                </a:solidFill>
                <a:latin typeface="+mj-lt"/>
              </a:rPr>
              <a:t>– </a:t>
            </a:r>
            <a:r>
              <a:rPr lang="en-US" sz="3600" b="1" dirty="0" smtClean="0">
                <a:solidFill>
                  <a:schemeClr val="accent1">
                    <a:lumMod val="50000"/>
                  </a:schemeClr>
                </a:solidFill>
                <a:latin typeface="+mj-lt"/>
              </a:rPr>
              <a:t>sex </a:t>
            </a:r>
            <a:r>
              <a:rPr lang="ro-RO" sz="3600" b="1" dirty="0" smtClean="0">
                <a:solidFill>
                  <a:schemeClr val="accent1">
                    <a:lumMod val="50000"/>
                  </a:schemeClr>
                </a:solidFill>
                <a:latin typeface="+mj-lt"/>
              </a:rPr>
              <a:t>și gen, vârstă, rasă, religie</a:t>
            </a:r>
            <a:r>
              <a:rPr lang="cs-CZ" sz="3600" b="1" dirty="0" smtClean="0">
                <a:solidFill>
                  <a:schemeClr val="accent1">
                    <a:lumMod val="50000"/>
                  </a:schemeClr>
                </a:solidFill>
                <a:latin typeface="+mj-lt"/>
              </a:rPr>
              <a:t> </a:t>
            </a:r>
            <a:endParaRPr lang="en-GB" sz="3600" b="1" dirty="0">
              <a:solidFill>
                <a:schemeClr val="accent1">
                  <a:lumMod val="50000"/>
                </a:schemeClr>
              </a:solidFill>
              <a:latin typeface="+mj-lt"/>
            </a:endParaRPr>
          </a:p>
        </p:txBody>
      </p:sp>
      <p:sp>
        <p:nvSpPr>
          <p:cNvPr id="11" name="TextBox 10">
            <a:extLst>
              <a:ext uri="{FF2B5EF4-FFF2-40B4-BE49-F238E27FC236}">
                <a16:creationId xmlns="" xmlns:a16="http://schemas.microsoft.com/office/drawing/2014/main" id="{FFA5C3BB-D2CD-4270-841A-2B8DC38534B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2" name="Picture 11">
            <a:extLst>
              <a:ext uri="{FF2B5EF4-FFF2-40B4-BE49-F238E27FC236}">
                <a16:creationId xmlns=""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xmlns="" val="586939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sp>
        <p:nvSpPr>
          <p:cNvPr id="2" name="Nadpis 1"/>
          <p:cNvSpPr>
            <a:spLocks noGrp="1"/>
          </p:cNvSpPr>
          <p:nvPr>
            <p:ph type="title"/>
          </p:nvPr>
        </p:nvSpPr>
        <p:spPr>
          <a:xfrm>
            <a:off x="915507" y="1847850"/>
            <a:ext cx="10428767" cy="776288"/>
          </a:xfrm>
        </p:spPr>
        <p:txBody>
          <a:bodyPr/>
          <a:lstStyle/>
          <a:p>
            <a:r>
              <a:rPr lang="cs-CZ" b="1" dirty="0" smtClean="0">
                <a:solidFill>
                  <a:schemeClr val="accent1">
                    <a:lumMod val="50000"/>
                  </a:schemeClr>
                </a:solidFill>
              </a:rPr>
              <a:t>Gen</a:t>
            </a:r>
            <a:endParaRPr lang="cs-CZ" b="1" dirty="0">
              <a:solidFill>
                <a:schemeClr val="accent1">
                  <a:lumMod val="50000"/>
                </a:schemeClr>
              </a:solidFill>
            </a:endParaRPr>
          </a:p>
        </p:txBody>
      </p:sp>
      <p:sp>
        <p:nvSpPr>
          <p:cNvPr id="3" name="Zástupný symbol pro obsah 2"/>
          <p:cNvSpPr>
            <a:spLocks noGrp="1"/>
          </p:cNvSpPr>
          <p:nvPr>
            <p:ph idx="1"/>
          </p:nvPr>
        </p:nvSpPr>
        <p:spPr>
          <a:xfrm>
            <a:off x="838200" y="2705099"/>
            <a:ext cx="10515600" cy="3471863"/>
          </a:xfrm>
        </p:spPr>
        <p:txBody>
          <a:bodyPr>
            <a:normAutofit fontScale="92500" lnSpcReduction="10000"/>
          </a:bodyPr>
          <a:lstStyle/>
          <a:p>
            <a:r>
              <a:rPr lang="ro-RO" dirty="0" smtClean="0">
                <a:solidFill>
                  <a:schemeClr val="accent1">
                    <a:lumMod val="50000"/>
                  </a:schemeClr>
                </a:solidFill>
              </a:rPr>
              <a:t>Genul se referă la caracteristicile contruite social ale femeilor și bărbaților – cum ar fi norme, roluri și relații între grupuri. Variază de la o societate la alta și se poate schimba. În timp ce majoritatea oamenilor se nasc ori femeie ori bărbat, ei sunt  învățați norme și comportamente adecvate – incluzând modul cum să interacționeze cu alte persoane de același sex sau de sex opus în gospodărie, comunitate sau la locul de muncă. Când indivizii nu se ”potrivesc” unor norme de gen prestabilite, sunt stigmatizați, discriminați sau chiar exclușidin societate – toate acestea afectând sănătatea. Este important săfim sensibili la diferite identități care nu se ”potrivesc” neapărat în categoria binară  bărbat sau femeie. </a:t>
            </a:r>
            <a:endParaRPr lang="cs-CZ" dirty="0">
              <a:solidFill>
                <a:schemeClr val="accent1">
                  <a:lumMod val="50000"/>
                </a:schemeClr>
              </a:solidFill>
            </a:endParaRPr>
          </a:p>
        </p:txBody>
      </p:sp>
      <p:pic>
        <p:nvPicPr>
          <p:cNvPr id="5"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pic>
        <p:nvPicPr>
          <p:cNvPr id="6" name="Picture 11">
            <a:extLst>
              <a:ext uri="{FF2B5EF4-FFF2-40B4-BE49-F238E27FC236}">
                <a16:creationId xmlns=""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xmlns="" val="20987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14" name="TextBox 13">
            <a:extLst>
              <a:ext uri="{FF2B5EF4-FFF2-40B4-BE49-F238E27FC236}">
                <a16:creationId xmlns=""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2181226"/>
            <a:ext cx="10807700" cy="733424"/>
          </a:xfrm>
        </p:spPr>
        <p:txBody>
          <a:bodyPr>
            <a:normAutofit/>
          </a:bodyPr>
          <a:lstStyle/>
          <a:p>
            <a:r>
              <a:rPr lang="cs-CZ" sz="3200" dirty="0" smtClean="0">
                <a:solidFill>
                  <a:schemeClr val="accent1">
                    <a:lumMod val="50000"/>
                  </a:schemeClr>
                </a:solidFill>
                <a:latin typeface="Gill Sans "/>
              </a:rPr>
              <a:t>G</a:t>
            </a:r>
            <a:r>
              <a:rPr lang="en-GB" sz="3200" dirty="0" smtClean="0">
                <a:solidFill>
                  <a:schemeClr val="accent1">
                    <a:lumMod val="50000"/>
                  </a:schemeClr>
                </a:solidFill>
                <a:latin typeface="Gill Sans "/>
              </a:rPr>
              <a:t>en</a:t>
            </a:r>
            <a:endParaRPr lang="cs-CZ" sz="3200" dirty="0">
              <a:solidFill>
                <a:schemeClr val="accent1">
                  <a:lumMod val="50000"/>
                </a:schemeClr>
              </a:solidFill>
              <a:latin typeface="Gill Sans "/>
            </a:endParaRPr>
          </a:p>
        </p:txBody>
      </p:sp>
      <p:sp>
        <p:nvSpPr>
          <p:cNvPr id="3" name="Zástupný symbol pro obsah 2"/>
          <p:cNvSpPr>
            <a:spLocks noGrp="1"/>
          </p:cNvSpPr>
          <p:nvPr>
            <p:ph idx="1"/>
          </p:nvPr>
        </p:nvSpPr>
        <p:spPr>
          <a:xfrm>
            <a:off x="546100" y="3057979"/>
            <a:ext cx="10807700" cy="3203121"/>
          </a:xfrm>
        </p:spPr>
        <p:txBody>
          <a:bodyPr>
            <a:normAutofit/>
          </a:bodyPr>
          <a:lstStyle/>
          <a:p>
            <a:r>
              <a:rPr lang="cs-CZ" dirty="0" smtClean="0">
                <a:solidFill>
                  <a:schemeClr val="accent1">
                    <a:lumMod val="50000"/>
                  </a:schemeClr>
                </a:solidFill>
                <a:latin typeface="Gill Sans "/>
              </a:rPr>
              <a:t>Lucrați în grupuri mici:</a:t>
            </a:r>
            <a:endParaRPr lang="cs-CZ" dirty="0" smtClean="0">
              <a:solidFill>
                <a:schemeClr val="accent1">
                  <a:lumMod val="50000"/>
                </a:schemeClr>
              </a:solidFill>
              <a:latin typeface="Gill Sans "/>
            </a:endParaRPr>
          </a:p>
          <a:p>
            <a:endParaRPr lang="cs-CZ" dirty="0" smtClean="0">
              <a:solidFill>
                <a:schemeClr val="accent1">
                  <a:lumMod val="50000"/>
                </a:schemeClr>
              </a:solidFill>
              <a:latin typeface="Gill Sans "/>
            </a:endParaRPr>
          </a:p>
          <a:p>
            <a:pPr lvl="1"/>
            <a:r>
              <a:rPr lang="ro-RO" dirty="0" smtClean="0">
                <a:solidFill>
                  <a:schemeClr val="accent1">
                    <a:lumMod val="50000"/>
                  </a:schemeClr>
                </a:solidFill>
                <a:latin typeface="Gill Sans "/>
              </a:rPr>
              <a:t>Este bine să divizăm sportul doar în cele 2 categorii, masculin și feminin</a:t>
            </a:r>
            <a:r>
              <a:rPr lang="en-US" dirty="0" smtClean="0">
                <a:solidFill>
                  <a:schemeClr val="accent1">
                    <a:lumMod val="50000"/>
                  </a:schemeClr>
                </a:solidFill>
                <a:latin typeface="Gill Sans "/>
              </a:rPr>
              <a:t>?</a:t>
            </a:r>
            <a:endParaRPr lang="cs-CZ" dirty="0" smtClean="0">
              <a:solidFill>
                <a:schemeClr val="accent1">
                  <a:lumMod val="50000"/>
                </a:schemeClr>
              </a:solidFill>
              <a:latin typeface="Gill Sans "/>
            </a:endParaRPr>
          </a:p>
          <a:p>
            <a:pPr lvl="1"/>
            <a:endParaRPr lang="cs-CZ" dirty="0" smtClean="0">
              <a:solidFill>
                <a:schemeClr val="accent1">
                  <a:lumMod val="50000"/>
                </a:schemeClr>
              </a:solidFill>
              <a:latin typeface="Gill Sans "/>
            </a:endParaRPr>
          </a:p>
          <a:p>
            <a:r>
              <a:rPr lang="en-US" dirty="0" smtClean="0">
                <a:solidFill>
                  <a:schemeClr val="accent1">
                    <a:lumMod val="50000"/>
                  </a:schemeClr>
                </a:solidFill>
                <a:latin typeface="Gill Sans "/>
              </a:rPr>
              <a:t> </a:t>
            </a:r>
            <a:r>
              <a:rPr lang="cs-CZ" dirty="0" smtClean="0">
                <a:solidFill>
                  <a:schemeClr val="accent1">
                    <a:lumMod val="50000"/>
                  </a:schemeClr>
                </a:solidFill>
                <a:latin typeface="Gill Sans "/>
              </a:rPr>
              <a:t>	</a:t>
            </a:r>
            <a:r>
              <a:rPr lang="ro-RO" dirty="0" smtClean="0">
                <a:solidFill>
                  <a:schemeClr val="accent1">
                    <a:lumMod val="50000"/>
                  </a:schemeClr>
                </a:solidFill>
                <a:latin typeface="Gill Sans "/>
              </a:rPr>
              <a:t>Care sunt limitele feminității</a:t>
            </a:r>
            <a:r>
              <a:rPr lang="en-US" dirty="0" smtClean="0">
                <a:solidFill>
                  <a:schemeClr val="accent1">
                    <a:lumMod val="50000"/>
                  </a:schemeClr>
                </a:solidFill>
                <a:latin typeface="Gill Sans "/>
              </a:rPr>
              <a:t>?</a:t>
            </a:r>
            <a:endParaRPr lang="cs-CZ" dirty="0" smtClean="0">
              <a:solidFill>
                <a:schemeClr val="accent1">
                  <a:lumMod val="50000"/>
                </a:schemeClr>
              </a:solidFill>
              <a:latin typeface="Gill Sans "/>
            </a:endParaRPr>
          </a:p>
          <a:p>
            <a:endParaRPr lang="cs-CZ" dirty="0" smtClean="0">
              <a:solidFill>
                <a:schemeClr val="accent1">
                  <a:lumMod val="50000"/>
                </a:schemeClr>
              </a:solidFill>
              <a:latin typeface="Gill Sans "/>
            </a:endParaRPr>
          </a:p>
          <a:p>
            <a:pPr lvl="1"/>
            <a:r>
              <a:rPr lang="cs-CZ" dirty="0" smtClean="0">
                <a:solidFill>
                  <a:schemeClr val="accent1">
                    <a:lumMod val="50000"/>
                  </a:schemeClr>
                </a:solidFill>
                <a:latin typeface="Gill Sans "/>
              </a:rPr>
              <a:t>Egalitate </a:t>
            </a:r>
            <a:r>
              <a:rPr lang="cs-CZ" dirty="0" smtClean="0">
                <a:solidFill>
                  <a:schemeClr val="accent1">
                    <a:lumMod val="50000"/>
                  </a:schemeClr>
                </a:solidFill>
                <a:latin typeface="Gill Sans "/>
              </a:rPr>
              <a:t>X </a:t>
            </a:r>
            <a:r>
              <a:rPr lang="cs-CZ" dirty="0" smtClean="0">
                <a:solidFill>
                  <a:schemeClr val="accent1">
                    <a:lumMod val="50000"/>
                  </a:schemeClr>
                </a:solidFill>
                <a:latin typeface="Gill Sans "/>
              </a:rPr>
              <a:t>Oportunități egale</a:t>
            </a:r>
            <a:endParaRPr lang="cs-CZ" dirty="0">
              <a:solidFill>
                <a:schemeClr val="accent1">
                  <a:lumMod val="50000"/>
                </a:schemeClr>
              </a:solidFill>
              <a:latin typeface="Gill Sans "/>
            </a:endParaRPr>
          </a:p>
          <a:p>
            <a:endParaRPr lang="cs-CZ" dirty="0" smtClean="0">
              <a:solidFill>
                <a:schemeClr val="accent1">
                  <a:lumMod val="50000"/>
                </a:schemeClr>
              </a:solidFill>
              <a:latin typeface="Gill Sans "/>
            </a:endParaRPr>
          </a:p>
          <a:p>
            <a:endParaRPr lang="cs-CZ" dirty="0">
              <a:solidFill>
                <a:schemeClr val="accent1">
                  <a:lumMod val="50000"/>
                </a:schemeClr>
              </a:solidFill>
              <a:latin typeface="Gill Sans "/>
            </a:endParaRPr>
          </a:p>
        </p:txBody>
      </p:sp>
      <p:sp>
        <p:nvSpPr>
          <p:cNvPr id="4" name="Zaoblený obdélník 3"/>
          <p:cNvSpPr/>
          <p:nvPr/>
        </p:nvSpPr>
        <p:spPr>
          <a:xfrm>
            <a:off x="8176437" y="4572000"/>
            <a:ext cx="3710763" cy="19138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Articoleimportante:</a:t>
            </a:r>
            <a:endParaRPr lang="cs-CZ" dirty="0" smtClean="0"/>
          </a:p>
          <a:p>
            <a:pPr algn="ctr"/>
            <a:r>
              <a:rPr lang="en-US" dirty="0">
                <a:solidFill>
                  <a:schemeClr val="tx1"/>
                </a:solidFill>
              </a:rPr>
              <a:t>Edwards, L., Davis, P., &amp; Forbes, A. (2015). Challenging sex </a:t>
            </a:r>
            <a:r>
              <a:rPr lang="en-US" dirty="0" err="1">
                <a:solidFill>
                  <a:schemeClr val="tx1"/>
                </a:solidFill>
              </a:rPr>
              <a:t>segregation:A</a:t>
            </a:r>
            <a:r>
              <a:rPr lang="en-US" dirty="0">
                <a:solidFill>
                  <a:schemeClr val="tx1"/>
                </a:solidFill>
              </a:rPr>
              <a:t> philosophical evaluation of the football association’s rules on mixed football</a:t>
            </a:r>
            <a:endParaRPr lang="cs-CZ" dirty="0"/>
          </a:p>
        </p:txBody>
      </p:sp>
    </p:spTree>
    <p:extLst>
      <p:ext uri="{BB962C8B-B14F-4D97-AF65-F5344CB8AC3E}">
        <p14:creationId xmlns:p14="http://schemas.microsoft.com/office/powerpoint/2010/main" xmlns="" val="275247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a:extLst>
              <a:ext uri="{FF2B5EF4-FFF2-40B4-BE49-F238E27FC236}">
                <a16:creationId xmlns=""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pic>
        <p:nvPicPr>
          <p:cNvPr id="4" name="Picture 4">
            <a:extLst>
              <a:ext uri="{FF2B5EF4-FFF2-40B4-BE49-F238E27FC236}">
                <a16:creationId xmlns="" xmlns:a16="http://schemas.microsoft.com/office/drawing/2014/main" id="{97ED2394-3BE5-46F6-A46E-64D34B3BFE5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sp>
        <p:nvSpPr>
          <p:cNvPr id="2" name="Nadpis 1"/>
          <p:cNvSpPr>
            <a:spLocks noGrp="1"/>
          </p:cNvSpPr>
          <p:nvPr>
            <p:ph type="title"/>
          </p:nvPr>
        </p:nvSpPr>
        <p:spPr>
          <a:xfrm>
            <a:off x="885825" y="1733551"/>
            <a:ext cx="10515600" cy="723900"/>
          </a:xfrm>
        </p:spPr>
        <p:txBody>
          <a:bodyPr>
            <a:normAutofit/>
          </a:bodyPr>
          <a:lstStyle/>
          <a:p>
            <a:r>
              <a:rPr lang="ro-RO" dirty="0" smtClean="0">
                <a:solidFill>
                  <a:schemeClr val="accent1">
                    <a:lumMod val="50000"/>
                  </a:schemeClr>
                </a:solidFill>
                <a:latin typeface="Gill Sans "/>
              </a:rPr>
              <a:t>Care sunt limitele feminității</a:t>
            </a:r>
            <a:r>
              <a:rPr lang="en-US" dirty="0" smtClean="0">
                <a:solidFill>
                  <a:schemeClr val="accent1">
                    <a:lumMod val="50000"/>
                  </a:schemeClr>
                </a:solidFill>
                <a:latin typeface="Gill Sans "/>
              </a:rPr>
              <a:t>?</a:t>
            </a:r>
            <a:endParaRPr lang="cs-CZ" dirty="0"/>
          </a:p>
        </p:txBody>
      </p:sp>
      <p:sp>
        <p:nvSpPr>
          <p:cNvPr id="3" name="Zástupný symbol pro obsah 2"/>
          <p:cNvSpPr>
            <a:spLocks noGrp="1"/>
          </p:cNvSpPr>
          <p:nvPr>
            <p:ph idx="1"/>
          </p:nvPr>
        </p:nvSpPr>
        <p:spPr>
          <a:xfrm>
            <a:off x="809625" y="2487797"/>
            <a:ext cx="10515600" cy="2579503"/>
          </a:xfrm>
        </p:spPr>
        <p:txBody>
          <a:bodyPr/>
          <a:lstStyle/>
          <a:p>
            <a:r>
              <a:rPr lang="cs-CZ" dirty="0" smtClean="0">
                <a:solidFill>
                  <a:schemeClr val="accent1">
                    <a:lumMod val="50000"/>
                  </a:schemeClr>
                </a:solidFill>
                <a:latin typeface="Gill Sans "/>
              </a:rPr>
              <a:t>Povestea Caster </a:t>
            </a:r>
            <a:r>
              <a:rPr lang="cs-CZ" dirty="0" smtClean="0">
                <a:solidFill>
                  <a:schemeClr val="accent1">
                    <a:lumMod val="50000"/>
                  </a:schemeClr>
                </a:solidFill>
                <a:latin typeface="Gill Sans "/>
              </a:rPr>
              <a:t>Semenya </a:t>
            </a:r>
            <a:r>
              <a:rPr lang="cs-CZ" dirty="0" smtClean="0">
                <a:solidFill>
                  <a:schemeClr val="accent1">
                    <a:lumMod val="50000"/>
                  </a:schemeClr>
                </a:solidFill>
                <a:latin typeface="Gill Sans "/>
              </a:rPr>
              <a:t>și </a:t>
            </a:r>
            <a:r>
              <a:rPr lang="cs-CZ" dirty="0" smtClean="0">
                <a:solidFill>
                  <a:schemeClr val="accent1">
                    <a:lumMod val="50000"/>
                  </a:schemeClr>
                </a:solidFill>
                <a:latin typeface="Gill Sans "/>
              </a:rPr>
              <a:t>Dutee Chand</a:t>
            </a:r>
          </a:p>
          <a:p>
            <a:r>
              <a:rPr lang="ro-RO" dirty="0" smtClean="0">
                <a:solidFill>
                  <a:schemeClr val="accent1">
                    <a:lumMod val="50000"/>
                  </a:schemeClr>
                </a:solidFill>
                <a:latin typeface="Gill Sans "/>
              </a:rPr>
              <a:t>Ar trebui să li se permită femeilor cu hiperandrogenism să concureze cu alte femei</a:t>
            </a:r>
            <a:r>
              <a:rPr lang="en-US" dirty="0" smtClean="0">
                <a:solidFill>
                  <a:schemeClr val="accent1">
                    <a:lumMod val="50000"/>
                  </a:schemeClr>
                </a:solidFill>
                <a:latin typeface="Gill Sans "/>
              </a:rPr>
              <a:t>?</a:t>
            </a:r>
            <a:endParaRPr lang="cs-CZ" dirty="0" smtClean="0">
              <a:solidFill>
                <a:schemeClr val="accent1">
                  <a:lumMod val="50000"/>
                </a:schemeClr>
              </a:solidFill>
              <a:latin typeface="Gill Sans "/>
            </a:endParaRPr>
          </a:p>
          <a:p>
            <a:r>
              <a:rPr lang="ro-RO" dirty="0" smtClean="0">
                <a:solidFill>
                  <a:schemeClr val="accent1">
                    <a:lumMod val="50000"/>
                  </a:schemeClr>
                </a:solidFill>
                <a:latin typeface="Gill Sans "/>
              </a:rPr>
              <a:t>Ce părere aveți despre interzicerea de a lua startul la Campionatul Mondial de la Doha</a:t>
            </a:r>
            <a:r>
              <a:rPr lang="en-US" dirty="0" smtClean="0">
                <a:solidFill>
                  <a:schemeClr val="accent1">
                    <a:lumMod val="50000"/>
                  </a:schemeClr>
                </a:solidFill>
                <a:latin typeface="Gill Sans "/>
              </a:rPr>
              <a:t>?</a:t>
            </a:r>
            <a:endParaRPr lang="cs-CZ" dirty="0">
              <a:solidFill>
                <a:schemeClr val="accent1">
                  <a:lumMod val="50000"/>
                </a:schemeClr>
              </a:solidFill>
              <a:latin typeface="Gill Sans "/>
            </a:endParaRPr>
          </a:p>
        </p:txBody>
      </p:sp>
      <p:pic>
        <p:nvPicPr>
          <p:cNvPr id="6" name="Picture 11">
            <a:extLst>
              <a:ext uri="{FF2B5EF4-FFF2-40B4-BE49-F238E27FC236}">
                <a16:creationId xmlns=""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
        <p:nvSpPr>
          <p:cNvPr id="7" name="Zaoblený obdélník 6"/>
          <p:cNvSpPr/>
          <p:nvPr/>
        </p:nvSpPr>
        <p:spPr>
          <a:xfrm>
            <a:off x="925033" y="5124893"/>
            <a:ext cx="6220046" cy="149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Articole importante: </a:t>
            </a:r>
            <a:r>
              <a:rPr lang="en-US" dirty="0" err="1" smtClean="0">
                <a:solidFill>
                  <a:schemeClr val="tx1"/>
                </a:solidFill>
              </a:rPr>
              <a:t>Camporesi</a:t>
            </a:r>
            <a:r>
              <a:rPr lang="en-US" dirty="0">
                <a:solidFill>
                  <a:schemeClr val="tx1"/>
                </a:solidFill>
              </a:rPr>
              <a:t>, S., &amp; Maugeri, P. (2010). </a:t>
            </a:r>
            <a:r>
              <a:rPr lang="en-US" i="1" dirty="0">
                <a:solidFill>
                  <a:schemeClr val="tx1"/>
                </a:solidFill>
              </a:rPr>
              <a:t>Caster </a:t>
            </a:r>
            <a:r>
              <a:rPr lang="en-US" i="1" dirty="0" err="1">
                <a:solidFill>
                  <a:schemeClr val="tx1"/>
                </a:solidFill>
              </a:rPr>
              <a:t>Semenya</a:t>
            </a:r>
            <a:r>
              <a:rPr lang="en-US" i="1" dirty="0">
                <a:solidFill>
                  <a:schemeClr val="tx1"/>
                </a:solidFill>
              </a:rPr>
              <a:t>: sport, categories and the creative role of ethics. </a:t>
            </a:r>
            <a:r>
              <a:rPr lang="cs-CZ" dirty="0" err="1">
                <a:solidFill>
                  <a:schemeClr val="tx1"/>
                </a:solidFill>
              </a:rPr>
              <a:t>Krech</a:t>
            </a:r>
            <a:r>
              <a:rPr lang="cs-CZ" dirty="0">
                <a:solidFill>
                  <a:schemeClr val="tx1"/>
                </a:solidFill>
              </a:rPr>
              <a:t>, M. (2016). </a:t>
            </a:r>
            <a:r>
              <a:rPr lang="en-US" dirty="0">
                <a:solidFill>
                  <a:schemeClr val="tx1"/>
                </a:solidFill>
              </a:rPr>
              <a:t>To Be a Woman in the World of Sport Global Regulation of the Gender Binary in Elite </a:t>
            </a:r>
            <a:r>
              <a:rPr lang="en-US" dirty="0" smtClean="0">
                <a:solidFill>
                  <a:schemeClr val="tx1"/>
                </a:solidFill>
              </a:rPr>
              <a:t>Athletics</a:t>
            </a:r>
            <a:r>
              <a:rPr lang="cs-CZ" dirty="0" smtClean="0">
                <a:solidFill>
                  <a:schemeClr val="tx1"/>
                </a:solidFill>
              </a:rPr>
              <a:t>.</a:t>
            </a:r>
            <a:endParaRPr lang="cs-CZ" dirty="0"/>
          </a:p>
        </p:txBody>
      </p:sp>
    </p:spTree>
    <p:extLst>
      <p:ext uri="{BB962C8B-B14F-4D97-AF65-F5344CB8AC3E}">
        <p14:creationId xmlns:p14="http://schemas.microsoft.com/office/powerpoint/2010/main" xmlns="" val="287577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14" name="TextBox 13">
            <a:extLst>
              <a:ext uri="{FF2B5EF4-FFF2-40B4-BE49-F238E27FC236}">
                <a16:creationId xmlns=""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1917700"/>
            <a:ext cx="10807700" cy="1066800"/>
          </a:xfrm>
        </p:spPr>
        <p:txBody>
          <a:bodyPr>
            <a:normAutofit/>
          </a:bodyPr>
          <a:lstStyle/>
          <a:p>
            <a:r>
              <a:rPr lang="ro-RO" sz="3200" dirty="0" smtClean="0">
                <a:solidFill>
                  <a:schemeClr val="accent1">
                    <a:lumMod val="50000"/>
                  </a:schemeClr>
                </a:solidFill>
                <a:latin typeface="Gill Sans "/>
              </a:rPr>
              <a:t>Cum afectează imaginea valoarea rezultatelor sportive</a:t>
            </a:r>
            <a:r>
              <a:rPr lang="cs-CZ" sz="3200" dirty="0" smtClean="0">
                <a:solidFill>
                  <a:schemeClr val="accent1">
                    <a:lumMod val="50000"/>
                  </a:schemeClr>
                </a:solidFill>
                <a:latin typeface="Gill Sans "/>
              </a:rPr>
              <a:t>?</a:t>
            </a:r>
            <a:endParaRPr lang="cs-CZ" sz="3200" dirty="0">
              <a:solidFill>
                <a:schemeClr val="accent1">
                  <a:lumMod val="50000"/>
                </a:schemeClr>
              </a:solidFill>
              <a:latin typeface="Gill Sans "/>
            </a:endParaRPr>
          </a:p>
        </p:txBody>
      </p:sp>
      <p:sp>
        <p:nvSpPr>
          <p:cNvPr id="3" name="Zástupný symbol pro obsah 2"/>
          <p:cNvSpPr>
            <a:spLocks noGrp="1"/>
          </p:cNvSpPr>
          <p:nvPr>
            <p:ph idx="1"/>
          </p:nvPr>
        </p:nvSpPr>
        <p:spPr>
          <a:xfrm>
            <a:off x="546100" y="2984501"/>
            <a:ext cx="10807700" cy="3873500"/>
          </a:xfrm>
        </p:spPr>
        <p:txBody>
          <a:bodyPr/>
          <a:lstStyle/>
          <a:p>
            <a:r>
              <a:rPr lang="cs-CZ" dirty="0" smtClean="0">
                <a:solidFill>
                  <a:schemeClr val="accent1">
                    <a:lumMod val="50000"/>
                  </a:schemeClr>
                </a:solidFill>
                <a:latin typeface="Gill Sans "/>
              </a:rPr>
              <a:t>stereotipii </a:t>
            </a:r>
            <a:r>
              <a:rPr lang="cs-CZ" dirty="0">
                <a:solidFill>
                  <a:schemeClr val="accent1">
                    <a:lumMod val="50000"/>
                  </a:schemeClr>
                </a:solidFill>
                <a:latin typeface="Gill Sans "/>
              </a:rPr>
              <a:t>î</a:t>
            </a:r>
            <a:r>
              <a:rPr lang="cs-CZ" dirty="0" smtClean="0">
                <a:solidFill>
                  <a:schemeClr val="accent1">
                    <a:lumMod val="50000"/>
                  </a:schemeClr>
                </a:solidFill>
                <a:latin typeface="Gill Sans "/>
              </a:rPr>
              <a:t>n </a:t>
            </a:r>
            <a:r>
              <a:rPr lang="cs-CZ" dirty="0" smtClean="0">
                <a:solidFill>
                  <a:schemeClr val="accent1">
                    <a:lumMod val="50000"/>
                  </a:schemeClr>
                </a:solidFill>
                <a:latin typeface="Gill Sans "/>
              </a:rPr>
              <a:t>sport</a:t>
            </a:r>
          </a:p>
          <a:p>
            <a:r>
              <a:rPr lang="ro-RO" dirty="0" smtClean="0">
                <a:solidFill>
                  <a:schemeClr val="accent1">
                    <a:lumMod val="50000"/>
                  </a:schemeClr>
                </a:solidFill>
                <a:latin typeface="Gill Sans "/>
              </a:rPr>
              <a:t>Impactul construcției sociale ca rasă și sex în evaluarea infracțiunilor la sportivi</a:t>
            </a:r>
            <a:endParaRPr lang="cs-CZ" dirty="0" smtClean="0">
              <a:solidFill>
                <a:schemeClr val="accent1">
                  <a:lumMod val="50000"/>
                </a:schemeClr>
              </a:solidFill>
              <a:latin typeface="Gill Sans "/>
            </a:endParaRPr>
          </a:p>
          <a:p>
            <a:endParaRPr lang="en-US" dirty="0" smtClean="0">
              <a:solidFill>
                <a:schemeClr val="accent1">
                  <a:lumMod val="50000"/>
                </a:schemeClr>
              </a:solidFill>
              <a:latin typeface="Gill Sans "/>
            </a:endParaRPr>
          </a:p>
        </p:txBody>
      </p:sp>
      <p:sp>
        <p:nvSpPr>
          <p:cNvPr id="4" name="Zaoblený obdélník 3"/>
          <p:cNvSpPr/>
          <p:nvPr/>
        </p:nvSpPr>
        <p:spPr>
          <a:xfrm>
            <a:off x="546100" y="5071730"/>
            <a:ext cx="6641509" cy="8187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Articole importante: </a:t>
            </a:r>
            <a:r>
              <a:rPr lang="en-US" dirty="0">
                <a:solidFill>
                  <a:schemeClr val="tx1"/>
                </a:solidFill>
              </a:rPr>
              <a:t>Essays, UK. (November 2018). Effect Of Commercialization On Sporting Events Media Essay</a:t>
            </a:r>
            <a:endParaRPr lang="cs-CZ" dirty="0"/>
          </a:p>
        </p:txBody>
      </p:sp>
    </p:spTree>
    <p:extLst>
      <p:ext uri="{BB962C8B-B14F-4D97-AF65-F5344CB8AC3E}">
        <p14:creationId xmlns:p14="http://schemas.microsoft.com/office/powerpoint/2010/main" xmlns="" val="352958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019174"/>
            <a:ext cx="10515600" cy="1918126"/>
          </a:xfrm>
        </p:spPr>
        <p:txBody>
          <a:bodyPr/>
          <a:lstStyle/>
          <a:p>
            <a:r>
              <a:rPr lang="cs-CZ" dirty="0" smtClean="0">
                <a:solidFill>
                  <a:schemeClr val="accent1">
                    <a:lumMod val="50000"/>
                  </a:schemeClr>
                </a:solidFill>
              </a:rPr>
              <a:t>Religion</a:t>
            </a:r>
            <a:endParaRPr lang="cs-CZ" dirty="0">
              <a:solidFill>
                <a:schemeClr val="accent1">
                  <a:lumMod val="50000"/>
                </a:schemeClr>
              </a:solidFill>
            </a:endParaRPr>
          </a:p>
        </p:txBody>
      </p:sp>
      <p:sp>
        <p:nvSpPr>
          <p:cNvPr id="3" name="Zástupný symbol pro obsah 2"/>
          <p:cNvSpPr>
            <a:spLocks noGrp="1"/>
          </p:cNvSpPr>
          <p:nvPr>
            <p:ph idx="1"/>
          </p:nvPr>
        </p:nvSpPr>
        <p:spPr>
          <a:xfrm>
            <a:off x="838200" y="3189767"/>
            <a:ext cx="10515600" cy="2987196"/>
          </a:xfrm>
        </p:spPr>
        <p:txBody>
          <a:bodyPr/>
          <a:lstStyle/>
          <a:p>
            <a:r>
              <a:rPr lang="cs-CZ" dirty="0" smtClean="0">
                <a:solidFill>
                  <a:schemeClr val="accent1">
                    <a:lumMod val="50000"/>
                  </a:schemeClr>
                </a:solidFill>
              </a:rPr>
              <a:t>Religion </a:t>
            </a:r>
            <a:r>
              <a:rPr lang="cs-CZ" dirty="0" err="1" smtClean="0">
                <a:solidFill>
                  <a:schemeClr val="accent1">
                    <a:lumMod val="50000"/>
                  </a:schemeClr>
                </a:solidFill>
              </a:rPr>
              <a:t>is</a:t>
            </a:r>
            <a:r>
              <a:rPr lang="cs-CZ" dirty="0" smtClean="0">
                <a:solidFill>
                  <a:schemeClr val="accent1">
                    <a:lumMod val="50000"/>
                  </a:schemeClr>
                </a:solidFill>
              </a:rPr>
              <a:t> </a:t>
            </a:r>
            <a:r>
              <a:rPr lang="en-US" dirty="0" smtClean="0">
                <a:solidFill>
                  <a:schemeClr val="accent1">
                    <a:lumMod val="50000"/>
                  </a:schemeClr>
                </a:solidFill>
              </a:rPr>
              <a:t>a </a:t>
            </a:r>
            <a:r>
              <a:rPr lang="en-US" dirty="0">
                <a:solidFill>
                  <a:schemeClr val="accent1">
                    <a:lumMod val="50000"/>
                  </a:schemeClr>
                </a:solidFill>
              </a:rPr>
              <a:t>unified system of beliefs and practices relative to sacred things, that is to say things set apart and forbidden - beliefs and practices which unite into one single moral community called a church, all those who adhere to </a:t>
            </a:r>
            <a:r>
              <a:rPr lang="en-US" dirty="0" smtClean="0">
                <a:solidFill>
                  <a:schemeClr val="accent1">
                    <a:lumMod val="50000"/>
                  </a:schemeClr>
                </a:solidFill>
              </a:rPr>
              <a:t>them</a:t>
            </a:r>
            <a:r>
              <a:rPr lang="cs-CZ" dirty="0">
                <a:solidFill>
                  <a:schemeClr val="accent1">
                    <a:lumMod val="50000"/>
                  </a:schemeClr>
                </a:solidFill>
              </a:rPr>
              <a:t> </a:t>
            </a:r>
            <a:r>
              <a:rPr lang="cs-CZ" dirty="0" smtClean="0">
                <a:solidFill>
                  <a:schemeClr val="accent1">
                    <a:lumMod val="50000"/>
                  </a:schemeClr>
                </a:solidFill>
              </a:rPr>
              <a:t>(Emil </a:t>
            </a:r>
            <a:r>
              <a:rPr lang="cs-CZ" dirty="0" err="1" smtClean="0">
                <a:solidFill>
                  <a:schemeClr val="accent1">
                    <a:lumMod val="50000"/>
                  </a:schemeClr>
                </a:solidFill>
              </a:rPr>
              <a:t>Durkheim</a:t>
            </a:r>
            <a:r>
              <a:rPr lang="cs-CZ" dirty="0" smtClean="0">
                <a:solidFill>
                  <a:schemeClr val="accent1">
                    <a:lumMod val="50000"/>
                  </a:schemeClr>
                </a:solidFill>
              </a:rPr>
              <a:t>).</a:t>
            </a:r>
            <a:endParaRPr lang="cs-CZ" dirty="0">
              <a:solidFill>
                <a:schemeClr val="accent1">
                  <a:lumMod val="50000"/>
                </a:schemeClr>
              </a:solidFill>
            </a:endParaRPr>
          </a:p>
        </p:txBody>
      </p:sp>
      <p:pic>
        <p:nvPicPr>
          <p:cNvPr id="4"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pic>
        <p:nvPicPr>
          <p:cNvPr id="6" name="Picture 11">
            <a:extLst>
              <a:ext uri="{FF2B5EF4-FFF2-40B4-BE49-F238E27FC236}">
                <a16:creationId xmlns=""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
        <p:nvSpPr>
          <p:cNvPr id="8" name="Zaoblený obdélník 7"/>
          <p:cNvSpPr/>
          <p:nvPr/>
        </p:nvSpPr>
        <p:spPr>
          <a:xfrm>
            <a:off x="1275906" y="5227951"/>
            <a:ext cx="5603358"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important</a:t>
            </a:r>
            <a:r>
              <a:rPr lang="cs-CZ" dirty="0"/>
              <a:t> </a:t>
            </a:r>
            <a:r>
              <a:rPr lang="cs-CZ" dirty="0" err="1"/>
              <a:t>article</a:t>
            </a:r>
            <a:r>
              <a:rPr lang="cs-CZ" dirty="0" smtClean="0"/>
              <a:t>: </a:t>
            </a:r>
            <a:r>
              <a:rPr lang="en-US" i="1" dirty="0" err="1">
                <a:solidFill>
                  <a:schemeClr val="tx1"/>
                </a:solidFill>
              </a:rPr>
              <a:t>Dubuisson</a:t>
            </a:r>
            <a:r>
              <a:rPr lang="en-US" i="1" dirty="0">
                <a:solidFill>
                  <a:schemeClr val="tx1"/>
                </a:solidFill>
              </a:rPr>
              <a:t>, Daniel (2007). "Exporting the Local: Recent Perspectives on 'Religion' as a Cultural Category".</a:t>
            </a:r>
            <a:endParaRPr lang="cs-CZ" dirty="0"/>
          </a:p>
        </p:txBody>
      </p:sp>
    </p:spTree>
    <p:extLst>
      <p:ext uri="{BB962C8B-B14F-4D97-AF65-F5344CB8AC3E}">
        <p14:creationId xmlns:p14="http://schemas.microsoft.com/office/powerpoint/2010/main" xmlns="" val="63874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14" name="TextBox 13">
            <a:extLst>
              <a:ext uri="{FF2B5EF4-FFF2-40B4-BE49-F238E27FC236}">
                <a16:creationId xmlns=""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1917700"/>
            <a:ext cx="10807700" cy="836132"/>
          </a:xfrm>
        </p:spPr>
        <p:txBody>
          <a:bodyPr>
            <a:normAutofit/>
          </a:bodyPr>
          <a:lstStyle/>
          <a:p>
            <a:r>
              <a:rPr lang="cs-CZ" sz="3200" dirty="0" smtClean="0">
                <a:solidFill>
                  <a:schemeClr val="accent1">
                    <a:lumMod val="50000"/>
                  </a:schemeClr>
                </a:solidFill>
                <a:latin typeface="Gill Sans "/>
              </a:rPr>
              <a:t>Religion</a:t>
            </a:r>
            <a:endParaRPr lang="cs-CZ" sz="3200" dirty="0">
              <a:solidFill>
                <a:schemeClr val="accent1">
                  <a:lumMod val="50000"/>
                </a:schemeClr>
              </a:solidFill>
              <a:latin typeface="Gill Sans "/>
            </a:endParaRPr>
          </a:p>
        </p:txBody>
      </p:sp>
      <p:sp>
        <p:nvSpPr>
          <p:cNvPr id="3" name="Zástupný symbol pro obsah 2"/>
          <p:cNvSpPr>
            <a:spLocks noGrp="1"/>
          </p:cNvSpPr>
          <p:nvPr>
            <p:ph idx="1"/>
          </p:nvPr>
        </p:nvSpPr>
        <p:spPr>
          <a:xfrm>
            <a:off x="546100" y="2860675"/>
            <a:ext cx="10807700" cy="3997326"/>
          </a:xfrm>
        </p:spPr>
        <p:txBody>
          <a:bodyPr/>
          <a:lstStyle/>
          <a:p>
            <a:r>
              <a:rPr lang="en-US" dirty="0">
                <a:solidFill>
                  <a:schemeClr val="accent1">
                    <a:lumMod val="50000"/>
                  </a:schemeClr>
                </a:solidFill>
                <a:latin typeface="Gill Sans "/>
              </a:rPr>
              <a:t>Religion and sport have a lot in common - both can divide society as well as unite</a:t>
            </a:r>
            <a:r>
              <a:rPr lang="en-US" dirty="0" smtClean="0">
                <a:solidFill>
                  <a:schemeClr val="accent1">
                    <a:lumMod val="50000"/>
                  </a:schemeClr>
                </a:solidFill>
                <a:latin typeface="Gill Sans "/>
              </a:rPr>
              <a:t>.</a:t>
            </a:r>
            <a:endParaRPr lang="cs-CZ" dirty="0" smtClean="0">
              <a:solidFill>
                <a:schemeClr val="accent1">
                  <a:lumMod val="50000"/>
                </a:schemeClr>
              </a:solidFill>
              <a:latin typeface="Gill Sans "/>
            </a:endParaRPr>
          </a:p>
          <a:p>
            <a:r>
              <a:rPr lang="en-US" dirty="0">
                <a:solidFill>
                  <a:schemeClr val="accent1">
                    <a:lumMod val="50000"/>
                  </a:schemeClr>
                </a:solidFill>
                <a:latin typeface="Gill Sans "/>
              </a:rPr>
              <a:t>The historical heritage of the ancient </a:t>
            </a:r>
            <a:r>
              <a:rPr lang="en-US" dirty="0" smtClean="0">
                <a:solidFill>
                  <a:schemeClr val="accent1">
                    <a:lumMod val="50000"/>
                  </a:schemeClr>
                </a:solidFill>
                <a:latin typeface="Gill Sans "/>
              </a:rPr>
              <a:t>Olympics</a:t>
            </a:r>
            <a:r>
              <a:rPr lang="cs-CZ" dirty="0" smtClean="0">
                <a:solidFill>
                  <a:schemeClr val="accent1">
                    <a:lumMod val="50000"/>
                  </a:schemeClr>
                </a:solidFill>
                <a:latin typeface="Gill Sans "/>
              </a:rPr>
              <a:t> Game</a:t>
            </a:r>
            <a:r>
              <a:rPr lang="en-US" dirty="0" smtClean="0">
                <a:solidFill>
                  <a:schemeClr val="accent1">
                    <a:lumMod val="50000"/>
                  </a:schemeClr>
                </a:solidFill>
                <a:latin typeface="Gill Sans "/>
              </a:rPr>
              <a:t> </a:t>
            </a:r>
            <a:r>
              <a:rPr lang="en-US" dirty="0">
                <a:solidFill>
                  <a:schemeClr val="accent1">
                    <a:lumMod val="50000"/>
                  </a:schemeClr>
                </a:solidFill>
                <a:latin typeface="Gill Sans "/>
              </a:rPr>
              <a:t>for today</a:t>
            </a:r>
            <a:r>
              <a:rPr lang="en-US" dirty="0" smtClean="0">
                <a:solidFill>
                  <a:schemeClr val="accent1">
                    <a:lumMod val="50000"/>
                  </a:schemeClr>
                </a:solidFill>
                <a:latin typeface="Gill Sans "/>
              </a:rPr>
              <a:t>.</a:t>
            </a:r>
            <a:endParaRPr lang="cs-CZ" dirty="0" smtClean="0">
              <a:solidFill>
                <a:schemeClr val="accent1">
                  <a:lumMod val="50000"/>
                </a:schemeClr>
              </a:solidFill>
              <a:latin typeface="Gill Sans "/>
            </a:endParaRPr>
          </a:p>
          <a:p>
            <a:r>
              <a:rPr lang="en-US" dirty="0" smtClean="0">
                <a:solidFill>
                  <a:schemeClr val="accent1">
                    <a:lumMod val="50000"/>
                  </a:schemeClr>
                </a:solidFill>
                <a:latin typeface="Gill Sans "/>
              </a:rPr>
              <a:t>Superstition </a:t>
            </a:r>
            <a:r>
              <a:rPr lang="en-US" dirty="0">
                <a:solidFill>
                  <a:schemeClr val="accent1">
                    <a:lumMod val="50000"/>
                  </a:schemeClr>
                </a:solidFill>
                <a:latin typeface="Gill Sans "/>
              </a:rPr>
              <a:t>and rituals </a:t>
            </a:r>
            <a:r>
              <a:rPr lang="cs-CZ" dirty="0">
                <a:solidFill>
                  <a:schemeClr val="accent1">
                    <a:lumMod val="50000"/>
                  </a:schemeClr>
                </a:solidFill>
                <a:latin typeface="Gill Sans "/>
              </a:rPr>
              <a:t>-</a:t>
            </a:r>
            <a:r>
              <a:rPr lang="en-US" dirty="0" smtClean="0">
                <a:solidFill>
                  <a:schemeClr val="accent1">
                    <a:lumMod val="50000"/>
                  </a:schemeClr>
                </a:solidFill>
                <a:latin typeface="Gill Sans "/>
              </a:rPr>
              <a:t> </a:t>
            </a:r>
            <a:r>
              <a:rPr lang="en-US" dirty="0">
                <a:solidFill>
                  <a:schemeClr val="accent1">
                    <a:lumMod val="50000"/>
                  </a:schemeClr>
                </a:solidFill>
                <a:latin typeface="Gill Sans "/>
              </a:rPr>
              <a:t>influence on sport </a:t>
            </a:r>
            <a:r>
              <a:rPr lang="en-US" dirty="0" smtClean="0">
                <a:solidFill>
                  <a:schemeClr val="accent1">
                    <a:lumMod val="50000"/>
                  </a:schemeClr>
                </a:solidFill>
                <a:latin typeface="Gill Sans "/>
              </a:rPr>
              <a:t>well</a:t>
            </a:r>
            <a:r>
              <a:rPr lang="cs-CZ" dirty="0" smtClean="0">
                <a:solidFill>
                  <a:schemeClr val="accent1">
                    <a:lumMod val="50000"/>
                  </a:schemeClr>
                </a:solidFill>
                <a:latin typeface="Gill Sans "/>
              </a:rPr>
              <a:t>-</a:t>
            </a:r>
            <a:r>
              <a:rPr lang="en-US" dirty="0" smtClean="0">
                <a:solidFill>
                  <a:schemeClr val="accent1">
                    <a:lumMod val="50000"/>
                  </a:schemeClr>
                </a:solidFill>
                <a:latin typeface="Gill Sans "/>
              </a:rPr>
              <a:t>being</a:t>
            </a:r>
            <a:endParaRPr lang="cs-CZ" dirty="0" smtClean="0">
              <a:solidFill>
                <a:schemeClr val="accent1">
                  <a:lumMod val="50000"/>
                </a:schemeClr>
              </a:solidFill>
              <a:latin typeface="Gill Sans "/>
            </a:endParaRPr>
          </a:p>
          <a:p>
            <a:r>
              <a:rPr lang="cs-CZ" dirty="0" smtClean="0">
                <a:solidFill>
                  <a:schemeClr val="accent1">
                    <a:lumMod val="50000"/>
                  </a:schemeClr>
                </a:solidFill>
                <a:latin typeface="Gill Sans "/>
              </a:rPr>
              <a:t>SELF-IDENTIFICATION (TEAM)</a:t>
            </a:r>
          </a:p>
          <a:p>
            <a:endParaRPr lang="cs-CZ" dirty="0">
              <a:solidFill>
                <a:schemeClr val="accent1">
                  <a:lumMod val="50000"/>
                </a:schemeClr>
              </a:solidFill>
              <a:latin typeface="Gill Sans "/>
            </a:endParaRPr>
          </a:p>
        </p:txBody>
      </p:sp>
      <p:sp>
        <p:nvSpPr>
          <p:cNvPr id="8" name="Zaoblený obdélník 7"/>
          <p:cNvSpPr/>
          <p:nvPr/>
        </p:nvSpPr>
        <p:spPr>
          <a:xfrm>
            <a:off x="1318437" y="5394911"/>
            <a:ext cx="5603358"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important</a:t>
            </a:r>
            <a:r>
              <a:rPr lang="cs-CZ" dirty="0"/>
              <a:t> </a:t>
            </a:r>
            <a:r>
              <a:rPr lang="cs-CZ" dirty="0" err="1" smtClean="0"/>
              <a:t>article</a:t>
            </a:r>
            <a:r>
              <a:rPr lang="cs-CZ" dirty="0" smtClean="0"/>
              <a:t>: </a:t>
            </a:r>
            <a:r>
              <a:rPr lang="cs-CZ" dirty="0" err="1" smtClean="0">
                <a:solidFill>
                  <a:schemeClr val="tx1"/>
                </a:solidFill>
              </a:rPr>
              <a:t>Mael</a:t>
            </a:r>
            <a:r>
              <a:rPr lang="cs-CZ" dirty="0">
                <a:solidFill>
                  <a:schemeClr val="tx1"/>
                </a:solidFill>
              </a:rPr>
              <a:t>, </a:t>
            </a:r>
            <a:r>
              <a:rPr lang="en-US" dirty="0">
                <a:solidFill>
                  <a:schemeClr val="tx1"/>
                </a:solidFill>
              </a:rPr>
              <a:t>F</a:t>
            </a:r>
            <a:r>
              <a:rPr lang="cs-CZ" dirty="0">
                <a:solidFill>
                  <a:schemeClr val="tx1"/>
                </a:solidFill>
              </a:rPr>
              <a:t>,</a:t>
            </a:r>
            <a:r>
              <a:rPr lang="en-US" dirty="0">
                <a:solidFill>
                  <a:schemeClr val="tx1"/>
                </a:solidFill>
              </a:rPr>
              <a:t> A.</a:t>
            </a:r>
            <a:r>
              <a:rPr lang="cs-CZ" dirty="0">
                <a:solidFill>
                  <a:schemeClr val="tx1"/>
                </a:solidFill>
              </a:rPr>
              <a:t>, &amp;</a:t>
            </a:r>
            <a:r>
              <a:rPr lang="en-US" dirty="0">
                <a:solidFill>
                  <a:schemeClr val="tx1"/>
                </a:solidFill>
              </a:rPr>
              <a:t>  A</a:t>
            </a:r>
            <a:r>
              <a:rPr lang="cs-CZ" dirty="0" err="1">
                <a:solidFill>
                  <a:schemeClr val="tx1"/>
                </a:solidFill>
              </a:rPr>
              <a:t>shforth</a:t>
            </a:r>
            <a:r>
              <a:rPr lang="cs-CZ" dirty="0">
                <a:solidFill>
                  <a:schemeClr val="tx1"/>
                </a:solidFill>
              </a:rPr>
              <a:t>., B. A. (2001)</a:t>
            </a:r>
            <a:r>
              <a:rPr lang="en-US" dirty="0">
                <a:solidFill>
                  <a:schemeClr val="tx1"/>
                </a:solidFill>
              </a:rPr>
              <a:t> Identification in Work, War, Sports, and</a:t>
            </a:r>
            <a:r>
              <a:rPr lang="cs-CZ" dirty="0">
                <a:solidFill>
                  <a:schemeClr val="tx1"/>
                </a:solidFill>
              </a:rPr>
              <a:t> </a:t>
            </a:r>
            <a:r>
              <a:rPr lang="en-US" dirty="0">
                <a:solidFill>
                  <a:schemeClr val="tx1"/>
                </a:solidFill>
              </a:rPr>
              <a:t>Religion: Contrasting the Benefits and Risks</a:t>
            </a:r>
            <a:r>
              <a:rPr lang="cs-CZ" dirty="0">
                <a:solidFill>
                  <a:schemeClr val="tx1"/>
                </a:solidFill>
              </a:rPr>
              <a:t>. </a:t>
            </a:r>
            <a:endParaRPr lang="cs-CZ" dirty="0"/>
          </a:p>
        </p:txBody>
      </p:sp>
    </p:spTree>
    <p:extLst>
      <p:ext uri="{BB962C8B-B14F-4D97-AF65-F5344CB8AC3E}">
        <p14:creationId xmlns:p14="http://schemas.microsoft.com/office/powerpoint/2010/main" xmlns="" val="2072210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392865"/>
            <a:ext cx="10515600" cy="1127051"/>
          </a:xfrm>
        </p:spPr>
        <p:txBody>
          <a:bodyPr/>
          <a:lstStyle/>
          <a:p>
            <a:r>
              <a:rPr lang="cs-CZ" dirty="0" smtClean="0">
                <a:solidFill>
                  <a:schemeClr val="accent1">
                    <a:lumMod val="50000"/>
                  </a:schemeClr>
                </a:solidFill>
              </a:rPr>
              <a:t>Vârstă</a:t>
            </a:r>
            <a:endParaRPr lang="cs-CZ" dirty="0">
              <a:solidFill>
                <a:schemeClr val="accent1">
                  <a:lumMod val="50000"/>
                </a:schemeClr>
              </a:solidFill>
            </a:endParaRPr>
          </a:p>
        </p:txBody>
      </p:sp>
      <p:sp>
        <p:nvSpPr>
          <p:cNvPr id="3" name="Zástupný symbol pro obsah 2"/>
          <p:cNvSpPr>
            <a:spLocks noGrp="1"/>
          </p:cNvSpPr>
          <p:nvPr>
            <p:ph idx="1"/>
          </p:nvPr>
        </p:nvSpPr>
        <p:spPr>
          <a:xfrm>
            <a:off x="838200" y="2977115"/>
            <a:ext cx="10515600" cy="3199847"/>
          </a:xfrm>
        </p:spPr>
        <p:txBody>
          <a:bodyPr/>
          <a:lstStyle/>
          <a:p>
            <a:r>
              <a:rPr lang="ro-RO" dirty="0" smtClean="0">
                <a:solidFill>
                  <a:schemeClr val="accent1">
                    <a:lumMod val="50000"/>
                  </a:schemeClr>
                </a:solidFill>
              </a:rPr>
              <a:t>O perioadă a vieții,măsurată în ani de la naștere, de obicei marcată de un anumit stadiu sau grad de dezvoltare fizică și mentală și implicând responsabilități și capacități legale</a:t>
            </a:r>
            <a:endParaRPr lang="cs-CZ" dirty="0">
              <a:solidFill>
                <a:schemeClr val="accent1">
                  <a:lumMod val="50000"/>
                </a:schemeClr>
              </a:solidFill>
            </a:endParaRPr>
          </a:p>
        </p:txBody>
      </p:sp>
      <p:pic>
        <p:nvPicPr>
          <p:cNvPr id="4"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pic>
        <p:nvPicPr>
          <p:cNvPr id="6" name="Picture 11">
            <a:extLst>
              <a:ext uri="{FF2B5EF4-FFF2-40B4-BE49-F238E27FC236}">
                <a16:creationId xmlns=""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xmlns="" val="1583501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TotalTime>
  <Words>1134</Words>
  <Application>Microsoft Office PowerPoint</Application>
  <PresentationFormat>Custom</PresentationFormat>
  <Paragraphs>145</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Motiv Office</vt:lpstr>
      <vt:lpstr>Slide 1</vt:lpstr>
      <vt:lpstr>Slide 2</vt:lpstr>
      <vt:lpstr>Gen</vt:lpstr>
      <vt:lpstr>Gen</vt:lpstr>
      <vt:lpstr>Care sunt limitele feminității?</vt:lpstr>
      <vt:lpstr>Cum afectează imaginea valoarea rezultatelor sportive?</vt:lpstr>
      <vt:lpstr>Religion</vt:lpstr>
      <vt:lpstr>Religion</vt:lpstr>
      <vt:lpstr>Vârstă</vt:lpstr>
      <vt:lpstr>Vârstă </vt:lpstr>
      <vt:lpstr>Status socio-economic</vt:lpstr>
      <vt:lpstr>Rasă</vt:lpstr>
      <vt:lpstr>Rasă</vt:lpstr>
      <vt:lpstr>La granița unei noi ere</vt:lpstr>
      <vt:lpstr>Slide 15</vt:lpstr>
      <vt:lpstr>Slide 16</vt:lpstr>
    </vt:vector>
  </TitlesOfParts>
  <Company>UP Olomouc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dirmed</dc:creator>
  <cp:lastModifiedBy>Med</cp:lastModifiedBy>
  <cp:revision>51</cp:revision>
  <dcterms:created xsi:type="dcterms:W3CDTF">2019-09-25T11:36:18Z</dcterms:created>
  <dcterms:modified xsi:type="dcterms:W3CDTF">2020-02-02T11:05:45Z</dcterms:modified>
</cp:coreProperties>
</file>