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68" r:id="rId6"/>
    <p:sldId id="269" r:id="rId7"/>
    <p:sldId id="261" r:id="rId8"/>
    <p:sldId id="265" r:id="rId9"/>
    <p:sldId id="266" r:id="rId10"/>
    <p:sldId id="26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25" autoAdjust="0"/>
    <p:restoredTop sz="94660"/>
  </p:normalViewPr>
  <p:slideViewPr>
    <p:cSldViewPr snapToGrid="0">
      <p:cViewPr>
        <p:scale>
          <a:sx n="80" d="100"/>
          <a:sy n="80" d="100"/>
        </p:scale>
        <p:origin x="-60" y="5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pPr/>
              <a:t>02/02/2020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pPr/>
              <a:t>‹#›</a:t>
            </a:fld>
            <a:endParaRPr lang="en-GB"/>
          </a:p>
        </p:txBody>
      </p:sp>
    </p:spTree>
    <p:extLst>
      <p:ext uri="{BB962C8B-B14F-4D97-AF65-F5344CB8AC3E}">
        <p14:creationId xmlns:p14="http://schemas.microsoft.com/office/powerpoint/2010/main" xmlns=""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citeseerx.ist.psu.edu/viewdoc/download?doi=10.1.1.693.196&amp;rep=rep1&amp;type=pdf" TargetMode="Externa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s://www.youtube.com/watch?v=-_2rjocv-Jo"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F155B60-25EC-4394-846B-177BE7A52F6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 xmlns:a16="http://schemas.microsoft.com/office/drawing/2014/main" id="{816C0F6E-1236-4143-BA2B-E2CC3FD60A5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38487" y="0"/>
            <a:ext cx="5915025" cy="5248275"/>
          </a:xfrm>
          <a:prstGeom prst="rect">
            <a:avLst/>
          </a:prstGeom>
        </p:spPr>
      </p:pic>
      <p:pic>
        <p:nvPicPr>
          <p:cNvPr id="9" name="Picture 8">
            <a:extLst>
              <a:ext uri="{FF2B5EF4-FFF2-40B4-BE49-F238E27FC236}">
                <a16:creationId xmlns="" xmlns:a16="http://schemas.microsoft.com/office/drawing/2014/main" id="{5BF28FFF-5A68-4ACC-AEED-387BD11C158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xmlns="" val="2786749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2" name="TextBox 1">
            <a:extLst>
              <a:ext uri="{FF2B5EF4-FFF2-40B4-BE49-F238E27FC236}">
                <a16:creationId xmlns="" xmlns:a16="http://schemas.microsoft.com/office/drawing/2014/main" id="{9A4CEDB3-C854-4781-BE94-41EA42C6F460}"/>
              </a:ext>
            </a:extLst>
          </p:cNvPr>
          <p:cNvSpPr txBox="1"/>
          <p:nvPr/>
        </p:nvSpPr>
        <p:spPr>
          <a:xfrm>
            <a:off x="212771" y="2215060"/>
            <a:ext cx="11546006" cy="369332"/>
          </a:xfrm>
          <a:prstGeom prst="rect">
            <a:avLst/>
          </a:prstGeom>
          <a:noFill/>
        </p:spPr>
        <p:txBody>
          <a:bodyPr wrap="square" rtlCol="0">
            <a:spAutoFit/>
          </a:bodyPr>
          <a:lstStyle/>
          <a:p>
            <a:pPr algn="ctr"/>
            <a:r>
              <a:rPr lang="en-US" dirty="0" smtClean="0">
                <a:solidFill>
                  <a:schemeClr val="accent1">
                    <a:lumMod val="50000"/>
                  </a:schemeClr>
                </a:solidFill>
                <a:latin typeface="GillSans"/>
              </a:rPr>
              <a:t> </a:t>
            </a:r>
            <a:endParaRPr lang="el-GR" sz="2800" dirty="0" smtClean="0"/>
          </a:p>
        </p:txBody>
      </p:sp>
      <p:sp>
        <p:nvSpPr>
          <p:cNvPr id="19" name="TextBox 18">
            <a:extLst>
              <a:ext uri="{FF2B5EF4-FFF2-40B4-BE49-F238E27FC236}">
                <a16:creationId xmlns=""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513175" y="1961790"/>
            <a:ext cx="10732579" cy="1107996"/>
          </a:xfrm>
          <a:prstGeom prst="rect">
            <a:avLst/>
          </a:prstGeom>
          <a:noFill/>
        </p:spPr>
        <p:txBody>
          <a:bodyPr wrap="square" rtlCol="0">
            <a:spAutoFit/>
          </a:bodyPr>
          <a:lstStyle/>
          <a:p>
            <a:r>
              <a:rPr lang="ro-RO" b="1" dirty="0" smtClean="0">
                <a:solidFill>
                  <a:schemeClr val="accent1">
                    <a:lumMod val="50000"/>
                  </a:schemeClr>
                </a:solidFill>
                <a:latin typeface="GillSans"/>
              </a:rPr>
              <a:t>Activitate 7</a:t>
            </a:r>
            <a:r>
              <a:rPr lang="en-GB" sz="1600" dirty="0" smtClean="0">
                <a:solidFill>
                  <a:schemeClr val="accent1">
                    <a:lumMod val="50000"/>
                  </a:schemeClr>
                </a:solidFill>
                <a:latin typeface="GillSans"/>
              </a:rPr>
              <a:t>: </a:t>
            </a:r>
            <a:r>
              <a:rPr lang="ro-RO" sz="1600" dirty="0" smtClean="0">
                <a:solidFill>
                  <a:schemeClr val="accent1">
                    <a:lumMod val="50000"/>
                  </a:schemeClr>
                </a:solidFill>
                <a:latin typeface="GillSans"/>
              </a:rPr>
              <a:t>Societatea Internațională de Psihologie Sportivă a făcut câteva recomandări pentru a reduce violența și agresivitatea în sport. Folosiți următorul articol și discutați aceste recomandări cu studenții. </a:t>
            </a:r>
          </a:p>
          <a:p>
            <a:r>
              <a:rPr lang="en-US" sz="1600" dirty="0" smtClean="0">
                <a:solidFill>
                  <a:schemeClr val="accent1">
                    <a:lumMod val="50000"/>
                  </a:schemeClr>
                </a:solidFill>
                <a:latin typeface="GillSans"/>
              </a:rPr>
              <a:t>https://research.birmingham.ac.uk/portal/files/10893310/1997_Tenenbaum_Stewart_Singer_Duda._Aggression_and_Violence_in_Sport_An_ISSP_Position_Stand.pdf</a:t>
            </a:r>
            <a:endParaRPr lang="el-GR" sz="1600" dirty="0" smtClean="0">
              <a:solidFill>
                <a:schemeClr val="accent1">
                  <a:lumMod val="50000"/>
                </a:schemeClr>
              </a:solidFill>
            </a:endParaRPr>
          </a:p>
        </p:txBody>
      </p:sp>
      <p:sp>
        <p:nvSpPr>
          <p:cNvPr id="8" name="TextBox 4"/>
          <p:cNvSpPr txBox="1"/>
          <p:nvPr/>
        </p:nvSpPr>
        <p:spPr>
          <a:xfrm>
            <a:off x="0" y="1025766"/>
            <a:ext cx="10575235" cy="954107"/>
          </a:xfrm>
          <a:prstGeom prst="rect">
            <a:avLst/>
          </a:prstGeom>
          <a:noFill/>
        </p:spPr>
        <p:txBody>
          <a:bodyPr wrap="square" rtlCol="0">
            <a:spAutoFit/>
          </a:bodyPr>
          <a:lstStyle/>
          <a:p>
            <a:pPr algn="ctr"/>
            <a:r>
              <a:rPr lang="en-US" sz="2800" b="1" dirty="0" err="1" smtClean="0">
                <a:solidFill>
                  <a:schemeClr val="accent1">
                    <a:lumMod val="50000"/>
                  </a:schemeClr>
                </a:solidFill>
                <a:latin typeface="GillSans"/>
              </a:rPr>
              <a:t>Recom</a:t>
            </a:r>
            <a:r>
              <a:rPr lang="ro-RO" sz="2800" b="1" dirty="0" smtClean="0">
                <a:solidFill>
                  <a:schemeClr val="accent1">
                    <a:lumMod val="50000"/>
                  </a:schemeClr>
                </a:solidFill>
                <a:latin typeface="GillSans"/>
              </a:rPr>
              <a:t>andări pentru reducerea violenței și agresivității în sport</a:t>
            </a:r>
            <a:endParaRPr lang="el-GR" sz="2800" dirty="0" smtClean="0"/>
          </a:p>
        </p:txBody>
      </p:sp>
      <p:sp>
        <p:nvSpPr>
          <p:cNvPr id="9" name="TextBox 1">
            <a:extLst>
              <a:ext uri="{FF2B5EF4-FFF2-40B4-BE49-F238E27FC236}">
                <a16:creationId xmlns="" xmlns:a16="http://schemas.microsoft.com/office/drawing/2014/main" id="{9A4CEDB3-C854-4781-BE94-41EA42C6F460}"/>
              </a:ext>
            </a:extLst>
          </p:cNvPr>
          <p:cNvSpPr txBox="1"/>
          <p:nvPr/>
        </p:nvSpPr>
        <p:spPr>
          <a:xfrm>
            <a:off x="242114" y="3151172"/>
            <a:ext cx="11546006" cy="2585323"/>
          </a:xfrm>
          <a:prstGeom prst="rect">
            <a:avLst/>
          </a:prstGeom>
          <a:noFill/>
        </p:spPr>
        <p:txBody>
          <a:bodyPr wrap="square" rtlCol="0">
            <a:spAutoFit/>
          </a:bodyPr>
          <a:lstStyle/>
          <a:p>
            <a:r>
              <a:rPr lang="en-US" b="1" dirty="0" err="1" smtClean="0">
                <a:solidFill>
                  <a:schemeClr val="accent1">
                    <a:lumMod val="50000"/>
                  </a:schemeClr>
                </a:solidFill>
                <a:latin typeface="GillSans"/>
              </a:rPr>
              <a:t>Strategi</a:t>
            </a:r>
            <a:r>
              <a:rPr lang="ro-RO" b="1" dirty="0" smtClean="0">
                <a:solidFill>
                  <a:schemeClr val="accent1">
                    <a:lumMod val="50000"/>
                  </a:schemeClr>
                </a:solidFill>
                <a:latin typeface="GillSans"/>
              </a:rPr>
              <a:t>i pentru a ajuta sportivii să-și controleze emoțiile</a:t>
            </a:r>
          </a:p>
          <a:p>
            <a:r>
              <a:rPr lang="ro-RO" dirty="0" smtClean="0">
                <a:solidFill>
                  <a:schemeClr val="accent1">
                    <a:lumMod val="50000"/>
                  </a:schemeClr>
                </a:solidFill>
                <a:latin typeface="GillSans"/>
              </a:rPr>
              <a:t>Învățați sportivii să facă fașă eșecului. Un oponent care spune lucruri teribile despre familia jucătorului trebuie ignorat.</a:t>
            </a:r>
            <a:r>
              <a:rPr lang="ro-RO" dirty="0" smtClean="0">
                <a:solidFill>
                  <a:schemeClr val="accent1">
                    <a:lumMod val="50000"/>
                  </a:schemeClr>
                </a:solidFill>
                <a:latin typeface="GillSans"/>
              </a:rPr>
              <a:t> </a:t>
            </a:r>
            <a:r>
              <a:rPr lang="ro-RO" dirty="0" smtClean="0">
                <a:solidFill>
                  <a:schemeClr val="accent1">
                    <a:lumMod val="50000"/>
                  </a:schemeClr>
                </a:solidFill>
                <a:latin typeface="GillSans"/>
              </a:rPr>
              <a:t>Învățați sportivii cum să reacționeze după o decizie greșită a arbitrului. Folosiți autosugestia ”relaxează-te, fii calm, controleaza-te etc.). Exerciții de respirație: Respirați încet ori de câte roi vărelaxați înaint de meci. Alegeți să treceți peste stres,îndoieli, griji. Lăsași-le să dispară.</a:t>
            </a:r>
            <a:endParaRPr lang="el-GR" dirty="0" smtClean="0">
              <a:solidFill>
                <a:schemeClr val="accent1">
                  <a:lumMod val="50000"/>
                </a:schemeClr>
              </a:solidFill>
            </a:endParaRPr>
          </a:p>
          <a:p>
            <a:r>
              <a:rPr lang="en-GB" dirty="0" smtClean="0">
                <a:solidFill>
                  <a:schemeClr val="accent1">
                    <a:lumMod val="50000"/>
                  </a:schemeClr>
                </a:solidFill>
                <a:latin typeface="GillSans"/>
              </a:rPr>
              <a:t> </a:t>
            </a:r>
            <a:endParaRPr lang="el-GR" dirty="0" smtClean="0">
              <a:solidFill>
                <a:schemeClr val="accent1">
                  <a:lumMod val="50000"/>
                </a:schemeClr>
              </a:solidFill>
            </a:endParaRPr>
          </a:p>
          <a:p>
            <a:r>
              <a:rPr lang="ro-RO" dirty="0" smtClean="0">
                <a:solidFill>
                  <a:schemeClr val="accent1">
                    <a:lumMod val="50000"/>
                  </a:schemeClr>
                </a:solidFill>
                <a:latin typeface="GillSans"/>
              </a:rPr>
              <a:t>Folosiți următorul articol</a:t>
            </a:r>
            <a:r>
              <a:rPr lang="en-GB" dirty="0" smtClean="0">
                <a:solidFill>
                  <a:schemeClr val="accent1">
                    <a:lumMod val="50000"/>
                  </a:schemeClr>
                </a:solidFill>
                <a:latin typeface="GillSans"/>
              </a:rPr>
              <a:t>:</a:t>
            </a:r>
            <a:endParaRPr lang="ro-RO" dirty="0" smtClean="0">
              <a:solidFill>
                <a:schemeClr val="accent1">
                  <a:lumMod val="50000"/>
                </a:schemeClr>
              </a:solidFill>
              <a:latin typeface="GillSans"/>
            </a:endParaRPr>
          </a:p>
          <a:p>
            <a:r>
              <a:rPr lang="en-US" dirty="0" smtClean="0">
                <a:solidFill>
                  <a:schemeClr val="accent1">
                    <a:lumMod val="50000"/>
                  </a:schemeClr>
                </a:solidFill>
                <a:latin typeface="GillSans"/>
              </a:rPr>
              <a:t>Jones</a:t>
            </a:r>
            <a:r>
              <a:rPr lang="en-US" dirty="0" smtClean="0">
                <a:solidFill>
                  <a:schemeClr val="accent1">
                    <a:lumMod val="50000"/>
                  </a:schemeClr>
                </a:solidFill>
                <a:latin typeface="GillSans"/>
              </a:rPr>
              <a:t>, M. V. (2003). Controlling emotions in sport. </a:t>
            </a:r>
            <a:r>
              <a:rPr lang="en-US" i="1" dirty="0" smtClean="0">
                <a:solidFill>
                  <a:schemeClr val="accent1">
                    <a:lumMod val="50000"/>
                  </a:schemeClr>
                </a:solidFill>
                <a:latin typeface="GillSans"/>
              </a:rPr>
              <a:t>The Sport Psychologist</a:t>
            </a:r>
            <a:r>
              <a:rPr lang="en-US" dirty="0" smtClean="0">
                <a:solidFill>
                  <a:schemeClr val="accent1">
                    <a:lumMod val="50000"/>
                  </a:schemeClr>
                </a:solidFill>
                <a:latin typeface="GillSans"/>
              </a:rPr>
              <a:t>, </a:t>
            </a:r>
            <a:r>
              <a:rPr lang="en-US" i="1" dirty="0" smtClean="0">
                <a:solidFill>
                  <a:schemeClr val="accent1">
                    <a:lumMod val="50000"/>
                  </a:schemeClr>
                </a:solidFill>
                <a:latin typeface="GillSans"/>
              </a:rPr>
              <a:t>17</a:t>
            </a:r>
            <a:r>
              <a:rPr lang="en-US" dirty="0" smtClean="0">
                <a:solidFill>
                  <a:schemeClr val="accent1">
                    <a:lumMod val="50000"/>
                  </a:schemeClr>
                </a:solidFill>
                <a:latin typeface="GillSans"/>
              </a:rPr>
              <a:t>(4), 471-486. </a:t>
            </a:r>
            <a:r>
              <a:rPr lang="en-GB" u="sng" dirty="0" smtClean="0">
                <a:solidFill>
                  <a:schemeClr val="accent1">
                    <a:lumMod val="50000"/>
                  </a:schemeClr>
                </a:solidFill>
                <a:latin typeface="GillSans"/>
                <a:hlinkClick r:id="rId5"/>
              </a:rPr>
              <a:t>http://</a:t>
            </a:r>
            <a:r>
              <a:rPr lang="en-GB" u="sng" dirty="0" smtClean="0">
                <a:solidFill>
                  <a:schemeClr val="accent1">
                    <a:lumMod val="50000"/>
                  </a:schemeClr>
                </a:solidFill>
                <a:latin typeface="GillSans"/>
                <a:hlinkClick r:id="rId5"/>
              </a:rPr>
              <a:t>citeseerx.ist.psu.edu/viewdoc/download?doi=10.1.1.693.196&amp;rep=rep1&amp;type=pdf</a:t>
            </a:r>
            <a:endParaRPr lang="el-GR" dirty="0">
              <a:solidFill>
                <a:schemeClr val="accent1">
                  <a:lumMod val="50000"/>
                </a:schemeClr>
              </a:solidFill>
            </a:endParaRPr>
          </a:p>
        </p:txBody>
      </p:sp>
    </p:spTree>
    <p:extLst>
      <p:ext uri="{BB962C8B-B14F-4D97-AF65-F5344CB8AC3E}">
        <p14:creationId xmlns:p14="http://schemas.microsoft.com/office/powerpoint/2010/main" xmlns=""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10" name="TextBox 9">
            <a:extLst>
              <a:ext uri="{FF2B5EF4-FFF2-40B4-BE49-F238E27FC236}">
                <a16:creationId xmlns=""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Bibliografie</a:t>
            </a:r>
            <a:r>
              <a:rPr lang="en-GB" sz="3200" dirty="0" smtClean="0">
                <a:solidFill>
                  <a:schemeClr val="accent1">
                    <a:lumMod val="50000"/>
                  </a:schemeClr>
                </a:solidFill>
                <a:latin typeface="GillSans" pitchFamily="2" charset="0"/>
              </a:rPr>
              <a: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 xmlns:a16="http://schemas.microsoft.com/office/drawing/2014/main" id="{3B47C91A-CC71-46E9-B26A-9B9B76C753C2}"/>
              </a:ext>
            </a:extLst>
          </p:cNvPr>
          <p:cNvSpPr/>
          <p:nvPr/>
        </p:nvSpPr>
        <p:spPr>
          <a:xfrm>
            <a:off x="709747" y="2380595"/>
            <a:ext cx="10772503" cy="1384995"/>
          </a:xfrm>
          <a:prstGeom prst="rect">
            <a:avLst/>
          </a:prstGeom>
        </p:spPr>
        <p:txBody>
          <a:bodyPr wrap="square">
            <a:spAutoFit/>
          </a:bodyPr>
          <a:lstStyle/>
          <a:p>
            <a:pPr lvl="0"/>
            <a:r>
              <a:rPr lang="en-US" sz="1400" dirty="0" smtClean="0">
                <a:solidFill>
                  <a:schemeClr val="accent1">
                    <a:lumMod val="50000"/>
                  </a:schemeClr>
                </a:solidFill>
                <a:latin typeface="GillSans" pitchFamily="2" charset="0"/>
              </a:rPr>
              <a:t>Fields, S. K., Collins, C. L., &amp; Comstock, R. D. (2007). Conflict on the courts: A review of sports-related violence literature. Trauma, Violence, &amp; Abuse, 8(4), 359-369.</a:t>
            </a:r>
          </a:p>
          <a:p>
            <a:pPr lvl="0"/>
            <a:r>
              <a:rPr lang="en-US" sz="1400" dirty="0" err="1" smtClean="0">
                <a:solidFill>
                  <a:schemeClr val="accent1">
                    <a:lumMod val="50000"/>
                  </a:schemeClr>
                </a:solidFill>
                <a:latin typeface="GillSans" pitchFamily="2" charset="0"/>
              </a:rPr>
              <a:t>Loeber</a:t>
            </a:r>
            <a:r>
              <a:rPr lang="en-US" sz="1400" dirty="0" smtClean="0">
                <a:solidFill>
                  <a:schemeClr val="accent1">
                    <a:lumMod val="50000"/>
                  </a:schemeClr>
                </a:solidFill>
                <a:latin typeface="GillSans" pitchFamily="2" charset="0"/>
              </a:rPr>
              <a:t>, R., &amp; Hay, D. (1997). Key issues in the development of aggression and violence from childhood to early adulthood. Annual review of psychology, 48(1), 371-410.</a:t>
            </a:r>
          </a:p>
          <a:p>
            <a:pPr lvl="0"/>
            <a:r>
              <a:rPr lang="en-US" sz="1400" dirty="0" err="1" smtClean="0">
                <a:solidFill>
                  <a:schemeClr val="accent1">
                    <a:lumMod val="50000"/>
                  </a:schemeClr>
                </a:solidFill>
                <a:latin typeface="GillSans" pitchFamily="2" charset="0"/>
              </a:rPr>
              <a:t>Nucci</a:t>
            </a:r>
            <a:r>
              <a:rPr lang="en-US" sz="1400" dirty="0" smtClean="0">
                <a:solidFill>
                  <a:schemeClr val="accent1">
                    <a:lumMod val="50000"/>
                  </a:schemeClr>
                </a:solidFill>
                <a:latin typeface="GillSans" pitchFamily="2" charset="0"/>
              </a:rPr>
              <a:t>, C., &amp; Young-Shim, K. (2005). Improving socialization through sport: An analytic review of literature on aggression and sportsmanship. Physical Educator, 62(3), 123.</a:t>
            </a:r>
          </a:p>
          <a:p>
            <a:pPr lvl="0"/>
            <a:r>
              <a:rPr lang="en-US" sz="1400" dirty="0" err="1" smtClean="0">
                <a:solidFill>
                  <a:schemeClr val="accent1">
                    <a:lumMod val="50000"/>
                  </a:schemeClr>
                </a:solidFill>
                <a:latin typeface="GillSans" pitchFamily="2" charset="0"/>
              </a:rPr>
              <a:t>Sønderlund</a:t>
            </a:r>
            <a:r>
              <a:rPr lang="en-US" sz="1400" dirty="0" smtClean="0">
                <a:solidFill>
                  <a:schemeClr val="accent1">
                    <a:lumMod val="50000"/>
                  </a:schemeClr>
                </a:solidFill>
                <a:latin typeface="GillSans" pitchFamily="2" charset="0"/>
              </a:rPr>
              <a:t>, A. L., O’Brien, K., Kremer, P., Rowland, B., De </a:t>
            </a:r>
            <a:r>
              <a:rPr lang="en-US" sz="1400" dirty="0" err="1" smtClean="0">
                <a:solidFill>
                  <a:schemeClr val="accent1">
                    <a:lumMod val="50000"/>
                  </a:schemeClr>
                </a:solidFill>
                <a:latin typeface="GillSans" pitchFamily="2" charset="0"/>
              </a:rPr>
              <a:t>Groot</a:t>
            </a:r>
            <a:r>
              <a:rPr lang="en-US" sz="1400" dirty="0" smtClean="0">
                <a:solidFill>
                  <a:schemeClr val="accent1">
                    <a:lumMod val="50000"/>
                  </a:schemeClr>
                </a:solidFill>
                <a:latin typeface="GillSans" pitchFamily="2" charset="0"/>
              </a:rPr>
              <a:t>, F., </a:t>
            </a:r>
            <a:r>
              <a:rPr lang="en-US" sz="1400" dirty="0" err="1" smtClean="0">
                <a:solidFill>
                  <a:schemeClr val="accent1">
                    <a:lumMod val="50000"/>
                  </a:schemeClr>
                </a:solidFill>
                <a:latin typeface="GillSans" pitchFamily="2" charset="0"/>
              </a:rPr>
              <a:t>Staiger</a:t>
            </a:r>
            <a:r>
              <a:rPr lang="en-US" sz="1400" dirty="0" smtClean="0">
                <a:solidFill>
                  <a:schemeClr val="accent1">
                    <a:lumMod val="50000"/>
                  </a:schemeClr>
                </a:solidFill>
                <a:latin typeface="GillSans" pitchFamily="2" charset="0"/>
              </a:rPr>
              <a:t>, P., ... &amp; Miller, P. G. (2014). The association between sports participation, alcohol use and aggression and violence: A systematic review. Journal of science and medicine in sport, 17(1), 2-7.</a:t>
            </a:r>
          </a:p>
          <a:p>
            <a:pPr lvl="0"/>
            <a:r>
              <a:rPr lang="en-US" sz="1400" dirty="0" err="1" smtClean="0">
                <a:solidFill>
                  <a:schemeClr val="accent1">
                    <a:lumMod val="50000"/>
                  </a:schemeClr>
                </a:solidFill>
                <a:latin typeface="GillSans" pitchFamily="2" charset="0"/>
              </a:rPr>
              <a:t>Tenenbaum</a:t>
            </a:r>
            <a:r>
              <a:rPr lang="en-US" sz="1400" dirty="0" smtClean="0">
                <a:solidFill>
                  <a:schemeClr val="accent1">
                    <a:lumMod val="50000"/>
                  </a:schemeClr>
                </a:solidFill>
                <a:latin typeface="GillSans" pitchFamily="2" charset="0"/>
              </a:rPr>
              <a:t>, G., Singer, R. N., Stewart, E., &amp; </a:t>
            </a:r>
            <a:r>
              <a:rPr lang="en-US" sz="1400" dirty="0" err="1" smtClean="0">
                <a:solidFill>
                  <a:schemeClr val="accent1">
                    <a:lumMod val="50000"/>
                  </a:schemeClr>
                </a:solidFill>
                <a:latin typeface="GillSans" pitchFamily="2" charset="0"/>
              </a:rPr>
              <a:t>Duda</a:t>
            </a:r>
            <a:r>
              <a:rPr lang="en-US" sz="1400" dirty="0" smtClean="0">
                <a:solidFill>
                  <a:schemeClr val="accent1">
                    <a:lumMod val="50000"/>
                  </a:schemeClr>
                </a:solidFill>
                <a:latin typeface="GillSans" pitchFamily="2" charset="0"/>
              </a:rPr>
              <a:t>, J. (1997). Aggression and violence in sport: An ISSP position stand. The sport psychologist, 11(1), 1-7.</a:t>
            </a:r>
          </a:p>
        </p:txBody>
      </p:sp>
      <p:sp>
        <p:nvSpPr>
          <p:cNvPr id="9" name="TextBox 8">
            <a:extLst>
              <a:ext uri="{FF2B5EF4-FFF2-40B4-BE49-F238E27FC236}">
                <a16:creationId xmlns=""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xmlns="" val="157753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7" y="3198167"/>
            <a:ext cx="2886894" cy="461665"/>
          </a:xfrm>
          <a:prstGeom prst="rect">
            <a:avLst/>
          </a:prstGeom>
          <a:noFill/>
        </p:spPr>
        <p:txBody>
          <a:bodyPr wrap="square" rtlCol="0">
            <a:spAutoFit/>
          </a:bodyPr>
          <a:lstStyle/>
          <a:p>
            <a:r>
              <a:rPr lang="ro-RO" sz="2400" i="1" dirty="0" smtClean="0">
                <a:solidFill>
                  <a:schemeClr val="accent1">
                    <a:lumMod val="50000"/>
                  </a:schemeClr>
                </a:solidFill>
                <a:latin typeface="GillSans" pitchFamily="2" charset="0"/>
              </a:rPr>
              <a:t>Scop și obiective</a:t>
            </a:r>
            <a:endParaRPr lang="en-GB" sz="2400" i="1" dirty="0">
              <a:solidFill>
                <a:schemeClr val="accent1">
                  <a:lumMod val="50000"/>
                </a:schemeClr>
              </a:solidFill>
              <a:latin typeface="GillSans" pitchFamily="2" charset="0"/>
            </a:endParaRPr>
          </a:p>
        </p:txBody>
      </p:sp>
      <p:sp>
        <p:nvSpPr>
          <p:cNvPr id="9" name="Rectangle 8">
            <a:extLst>
              <a:ext uri="{FF2B5EF4-FFF2-40B4-BE49-F238E27FC236}">
                <a16:creationId xmlns="" xmlns:a16="http://schemas.microsoft.com/office/drawing/2014/main" id="{86F84C82-0C8D-47D6-8F8B-A27812549F1C}"/>
              </a:ext>
            </a:extLst>
          </p:cNvPr>
          <p:cNvSpPr/>
          <p:nvPr/>
        </p:nvSpPr>
        <p:spPr>
          <a:xfrm>
            <a:off x="1902820" y="3723386"/>
            <a:ext cx="8334103" cy="2554545"/>
          </a:xfrm>
          <a:prstGeom prst="rect">
            <a:avLst/>
          </a:prstGeom>
        </p:spPr>
        <p:txBody>
          <a:bodyPr wrap="square">
            <a:spAutoFit/>
          </a:bodyPr>
          <a:lstStyle/>
          <a:p>
            <a:pPr marL="285750" lvl="0" indent="-285750"/>
            <a:r>
              <a:rPr lang="ro-RO" sz="2000" dirty="0" smtClean="0">
                <a:solidFill>
                  <a:schemeClr val="accent1">
                    <a:lumMod val="50000"/>
                  </a:schemeClr>
                </a:solidFill>
                <a:latin typeface="GillSans" pitchFamily="2" charset="0"/>
              </a:rPr>
              <a:t>La sfârșitul cursului, studenții vor fi capabili</a:t>
            </a:r>
            <a:r>
              <a:rPr lang="en-US" sz="2000" dirty="0" smtClean="0">
                <a:solidFill>
                  <a:schemeClr val="accent1">
                    <a:lumMod val="50000"/>
                  </a:schemeClr>
                </a:solidFill>
                <a:latin typeface="GillSans" pitchFamily="2" charset="0"/>
              </a:rPr>
              <a:t>:</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Să definească violența și agresiunea</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Să explice cauzele violenței și agresiunii în sport</a:t>
            </a:r>
            <a:endParaRPr lang="en-US" sz="2000" dirty="0" smtClean="0">
              <a:solidFill>
                <a:schemeClr val="accent1">
                  <a:lumMod val="50000"/>
                </a:schemeClr>
              </a:solidFill>
              <a:latin typeface="GillSans" pitchFamily="2" charset="0"/>
            </a:endParaRPr>
          </a:p>
          <a:p>
            <a:pPr marL="285750" indent="-285750">
              <a:buFont typeface="Arial" panose="020B0604020202020204" pitchFamily="34" charset="0"/>
              <a:buChar char="•"/>
            </a:pPr>
            <a:r>
              <a:rPr lang="ro-RO" sz="2000" dirty="0" smtClean="0">
                <a:solidFill>
                  <a:schemeClr val="accent1">
                    <a:lumMod val="50000"/>
                  </a:schemeClr>
                </a:solidFill>
                <a:latin typeface="GillSans" pitchFamily="2" charset="0"/>
              </a:rPr>
              <a:t>Să aibă o abordare teoretică a violenței și agresiunii și factorilor asociați</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Să analizeze problemele etice legate de agresiune și violență</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Săpoată face recomandări pentru a reduce violența și agresiunea în sport</a:t>
            </a:r>
            <a:endParaRPr lang="en-US" sz="2000" dirty="0" smtClean="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Violență și agresiune</a:t>
            </a:r>
            <a:endParaRPr lang="en-GB" sz="3200" dirty="0" smtClean="0">
              <a:solidFill>
                <a:schemeClr val="accent1">
                  <a:lumMod val="50000"/>
                </a:schemeClr>
              </a:solidFill>
              <a:latin typeface="GillSans" pitchFamily="2" charset="0"/>
            </a:endParaRPr>
          </a:p>
        </p:txBody>
      </p:sp>
      <p:sp>
        <p:nvSpPr>
          <p:cNvPr id="11" name="TextBox 10">
            <a:extLst>
              <a:ext uri="{FF2B5EF4-FFF2-40B4-BE49-F238E27FC236}">
                <a16:creationId xmlns=""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xmlns="" val="227923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1:</a:t>
            </a:r>
          </a:p>
        </p:txBody>
      </p:sp>
      <p:sp>
        <p:nvSpPr>
          <p:cNvPr id="9" name="Rectangle 8">
            <a:extLst>
              <a:ext uri="{FF2B5EF4-FFF2-40B4-BE49-F238E27FC236}">
                <a16:creationId xmlns="" xmlns:a16="http://schemas.microsoft.com/office/drawing/2014/main" id="{86F84C82-0C8D-47D6-8F8B-A27812549F1C}"/>
              </a:ext>
            </a:extLst>
          </p:cNvPr>
          <p:cNvSpPr/>
          <p:nvPr/>
        </p:nvSpPr>
        <p:spPr>
          <a:xfrm>
            <a:off x="2717074" y="3836840"/>
            <a:ext cx="7545975" cy="400110"/>
          </a:xfrm>
          <a:prstGeom prst="rect">
            <a:avLst/>
          </a:prstGeom>
        </p:spPr>
        <p:txBody>
          <a:bodyPr wrap="square">
            <a:spAutoFit/>
          </a:bodyPr>
          <a:lstStyle/>
          <a:p>
            <a:pPr marL="285750" indent="-285750">
              <a:buFont typeface="Arial" panose="020B0604020202020204" pitchFamily="34" charset="0"/>
              <a:buChar char="•"/>
            </a:pPr>
            <a:r>
              <a:rPr lang="ro-RO" sz="2000" dirty="0" smtClean="0">
                <a:solidFill>
                  <a:schemeClr val="accent1">
                    <a:lumMod val="50000"/>
                  </a:schemeClr>
                </a:solidFill>
                <a:latin typeface="GillSans" pitchFamily="2" charset="0"/>
              </a:rPr>
              <a:t>În grupuri mici, analizați definițiile violenței și agresiunii</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Violență și agresiune</a:t>
            </a:r>
            <a:endParaRPr lang="en-GB" sz="3200" dirty="0" smtClean="0">
              <a:solidFill>
                <a:schemeClr val="accent1">
                  <a:lumMod val="50000"/>
                </a:schemeClr>
              </a:solidFill>
              <a:latin typeface="GillSans" pitchFamily="2" charset="0"/>
            </a:endParaRPr>
          </a:p>
        </p:txBody>
      </p:sp>
      <p:sp>
        <p:nvSpPr>
          <p:cNvPr id="11" name="TextBox 10">
            <a:extLst>
              <a:ext uri="{FF2B5EF4-FFF2-40B4-BE49-F238E27FC236}">
                <a16:creationId xmlns="" xmlns:a16="http://schemas.microsoft.com/office/drawing/2014/main"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2:</a:t>
            </a:r>
          </a:p>
        </p:txBody>
      </p:sp>
      <p:sp>
        <p:nvSpPr>
          <p:cNvPr id="12" name="Rectangle 11">
            <a:extLst>
              <a:ext uri="{FF2B5EF4-FFF2-40B4-BE49-F238E27FC236}">
                <a16:creationId xmlns="" xmlns:a16="http://schemas.microsoft.com/office/drawing/2014/main" id="{3B47C91A-CC71-46E9-B26A-9B9B76C753C2}"/>
              </a:ext>
            </a:extLst>
          </p:cNvPr>
          <p:cNvSpPr/>
          <p:nvPr/>
        </p:nvSpPr>
        <p:spPr>
          <a:xfrm>
            <a:off x="2717076" y="5052631"/>
            <a:ext cx="7545975" cy="1323439"/>
          </a:xfrm>
          <a:prstGeom prst="rect">
            <a:avLst/>
          </a:prstGeom>
        </p:spPr>
        <p:txBody>
          <a:bodyPr wrap="square">
            <a:spAutoFit/>
          </a:bodyPr>
          <a:lstStyle/>
          <a:p>
            <a:pPr marL="285750" indent="-285750">
              <a:buFont typeface="Arial" panose="020B0604020202020204" pitchFamily="34" charset="0"/>
              <a:buChar char="•"/>
            </a:pPr>
            <a:r>
              <a:rPr lang="ro-RO" sz="2000" dirty="0" smtClean="0">
                <a:solidFill>
                  <a:schemeClr val="accent1">
                    <a:lumMod val="50000"/>
                  </a:schemeClr>
                </a:solidFill>
                <a:latin typeface="GillSans" pitchFamily="2" charset="0"/>
              </a:rPr>
              <a:t>Citiți următoarele definiții ale violenței și agresiunii (diapozitivul următor) și apoi discutați caracteristicile unui comportament agresiv</a:t>
            </a:r>
            <a:endParaRPr lang="en-GB" sz="2000" dirty="0" smtClean="0">
              <a:solidFill>
                <a:schemeClr val="accent1">
                  <a:lumMod val="50000"/>
                </a:schemeClr>
              </a:solidFill>
              <a:latin typeface="GillSans" pitchFamily="2" charset="0"/>
            </a:endParaRPr>
          </a:p>
          <a:p>
            <a:pPr marL="285750" indent="-285750">
              <a:buFont typeface="Arial" panose="020B0604020202020204" pitchFamily="34" charset="0"/>
              <a:buChar char="•"/>
            </a:pPr>
            <a:endParaRPr lang="en-GB" sz="2000" dirty="0">
              <a:solidFill>
                <a:schemeClr val="accent1">
                  <a:lumMod val="50000"/>
                </a:schemeClr>
              </a:solidFill>
              <a:latin typeface="GillSans" pitchFamily="2" charset="0"/>
            </a:endParaRPr>
          </a:p>
        </p:txBody>
      </p:sp>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xmlns="" val="101300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973777" y="1163781"/>
            <a:ext cx="10580915" cy="2585323"/>
          </a:xfrm>
          <a:prstGeom prst="rect">
            <a:avLst/>
          </a:prstGeom>
          <a:noFill/>
        </p:spPr>
        <p:txBody>
          <a:bodyPr wrap="square" rtlCol="0">
            <a:spAutoFit/>
          </a:bodyPr>
          <a:lstStyle/>
          <a:p>
            <a:r>
              <a:rPr lang="ro-RO" b="1" dirty="0" smtClean="0">
                <a:solidFill>
                  <a:schemeClr val="accent1">
                    <a:lumMod val="50000"/>
                  </a:schemeClr>
                </a:solidFill>
                <a:latin typeface="GillSans"/>
              </a:rPr>
              <a:t>Definiții ale violenței și agresiunii</a:t>
            </a:r>
            <a:endParaRPr lang="el-GR" dirty="0" smtClean="0">
              <a:solidFill>
                <a:schemeClr val="accent1">
                  <a:lumMod val="50000"/>
                </a:schemeClr>
              </a:solidFill>
            </a:endParaRPr>
          </a:p>
          <a:p>
            <a:r>
              <a:rPr lang="ro-RO" dirty="0" smtClean="0">
                <a:solidFill>
                  <a:schemeClr val="accent1">
                    <a:lumMod val="50000"/>
                  </a:schemeClr>
                </a:solidFill>
                <a:latin typeface="GillSans"/>
              </a:rPr>
              <a:t>Agresiunea și violența sunt termeni care sunt folosiți deseori unul în locul celuilalt. Totuși, cei doi termeni sunt diferiți</a:t>
            </a:r>
            <a:r>
              <a:rPr lang="en-GB" dirty="0" smtClean="0">
                <a:solidFill>
                  <a:schemeClr val="accent1">
                    <a:lumMod val="50000"/>
                  </a:schemeClr>
                </a:solidFill>
                <a:latin typeface="GillSans"/>
              </a:rPr>
              <a:t>. </a:t>
            </a:r>
            <a:endParaRPr lang="el-GR" dirty="0" smtClean="0">
              <a:solidFill>
                <a:schemeClr val="accent1">
                  <a:lumMod val="50000"/>
                </a:schemeClr>
              </a:solidFill>
            </a:endParaRPr>
          </a:p>
          <a:p>
            <a:r>
              <a:rPr lang="ro-RO" dirty="0" smtClean="0">
                <a:solidFill>
                  <a:schemeClr val="accent1">
                    <a:lumMod val="50000"/>
                  </a:schemeClr>
                </a:solidFill>
                <a:latin typeface="GillSans"/>
              </a:rPr>
              <a:t>În psihologia socială agresiunea este definită comun ca un comportament care intenționează să facă rău unei persoanecare este motivată să evite acest </a:t>
            </a:r>
            <a:r>
              <a:rPr lang="en-US" dirty="0" smtClean="0">
                <a:solidFill>
                  <a:schemeClr val="accent1">
                    <a:lumMod val="50000"/>
                  </a:schemeClr>
                </a:solidFill>
                <a:latin typeface="GillSans"/>
              </a:rPr>
              <a:t>(</a:t>
            </a:r>
            <a:r>
              <a:rPr lang="en-US" dirty="0" smtClean="0">
                <a:solidFill>
                  <a:schemeClr val="accent1">
                    <a:lumMod val="50000"/>
                  </a:schemeClr>
                </a:solidFill>
                <a:latin typeface="GillSans"/>
              </a:rPr>
              <a:t>Bushman  &amp;  </a:t>
            </a:r>
            <a:r>
              <a:rPr lang="en-US" dirty="0" err="1" smtClean="0">
                <a:solidFill>
                  <a:schemeClr val="accent1">
                    <a:lumMod val="50000"/>
                  </a:schemeClr>
                </a:solidFill>
                <a:latin typeface="GillSans"/>
              </a:rPr>
              <a:t>Huesmann</a:t>
            </a:r>
            <a:r>
              <a:rPr lang="en-US" dirty="0" smtClean="0">
                <a:solidFill>
                  <a:schemeClr val="accent1">
                    <a:lumMod val="50000"/>
                  </a:schemeClr>
                </a:solidFill>
                <a:latin typeface="GillSans"/>
              </a:rPr>
              <a:t>,  2010; </a:t>
            </a:r>
            <a:r>
              <a:rPr lang="en-US" dirty="0" err="1" smtClean="0">
                <a:solidFill>
                  <a:schemeClr val="accent1">
                    <a:lumMod val="50000"/>
                  </a:schemeClr>
                </a:solidFill>
                <a:latin typeface="GillSans"/>
              </a:rPr>
              <a:t>DeWall</a:t>
            </a:r>
            <a:r>
              <a:rPr lang="en-US" dirty="0" smtClean="0">
                <a:solidFill>
                  <a:schemeClr val="accent1">
                    <a:lumMod val="50000"/>
                  </a:schemeClr>
                </a:solidFill>
                <a:latin typeface="GillSans"/>
              </a:rPr>
              <a:t>, Anderson, &amp; Bushman, 2012).</a:t>
            </a:r>
            <a:endParaRPr lang="el-GR" dirty="0" smtClean="0">
              <a:solidFill>
                <a:schemeClr val="accent1">
                  <a:lumMod val="50000"/>
                </a:schemeClr>
              </a:solidFill>
            </a:endParaRPr>
          </a:p>
          <a:p>
            <a:r>
              <a:rPr lang="ro-RO" dirty="0" smtClean="0">
                <a:solidFill>
                  <a:schemeClr val="accent1">
                    <a:lumMod val="50000"/>
                  </a:schemeClr>
                </a:solidFill>
                <a:latin typeface="GillSans"/>
              </a:rPr>
              <a:t>Cea mai comună definiție științifică a violenței este: o formă extremă de agresiune care are ca și scop producerea de rău fizic sever (ex. Rănire severă sau moarte) </a:t>
            </a:r>
            <a:r>
              <a:rPr lang="en-US" dirty="0" smtClean="0">
                <a:solidFill>
                  <a:schemeClr val="accent1">
                    <a:lumMod val="50000"/>
                  </a:schemeClr>
                </a:solidFill>
                <a:latin typeface="GillSans"/>
              </a:rPr>
              <a:t>(</a:t>
            </a:r>
            <a:r>
              <a:rPr lang="en-US" dirty="0" smtClean="0">
                <a:solidFill>
                  <a:schemeClr val="accent1">
                    <a:lumMod val="50000"/>
                  </a:schemeClr>
                </a:solidFill>
                <a:latin typeface="GillSans"/>
              </a:rPr>
              <a:t>Anderson  &amp;  Bushman,  2002;  Bushman  &amp;  </a:t>
            </a:r>
            <a:r>
              <a:rPr lang="en-US" dirty="0" err="1" smtClean="0">
                <a:solidFill>
                  <a:schemeClr val="accent1">
                    <a:lumMod val="50000"/>
                  </a:schemeClr>
                </a:solidFill>
                <a:latin typeface="GillSans"/>
              </a:rPr>
              <a:t>Huesmann</a:t>
            </a:r>
            <a:r>
              <a:rPr lang="en-US" dirty="0" smtClean="0">
                <a:solidFill>
                  <a:schemeClr val="accent1">
                    <a:lumMod val="50000"/>
                  </a:schemeClr>
                </a:solidFill>
                <a:latin typeface="GillSans"/>
              </a:rPr>
              <a:t>, 2010; </a:t>
            </a:r>
            <a:r>
              <a:rPr lang="en-US" dirty="0" err="1" smtClean="0">
                <a:solidFill>
                  <a:schemeClr val="accent1">
                    <a:lumMod val="50000"/>
                  </a:schemeClr>
                </a:solidFill>
                <a:latin typeface="GillSans"/>
              </a:rPr>
              <a:t>Huesmann</a:t>
            </a:r>
            <a:r>
              <a:rPr lang="en-US" dirty="0" smtClean="0">
                <a:solidFill>
                  <a:schemeClr val="accent1">
                    <a:lumMod val="50000"/>
                  </a:schemeClr>
                </a:solidFill>
                <a:latin typeface="GillSans"/>
              </a:rPr>
              <a:t> &amp; Taylor, 2006).</a:t>
            </a:r>
            <a:endParaRPr lang="el-GR" dirty="0"/>
          </a:p>
        </p:txBody>
      </p:sp>
      <p:sp>
        <p:nvSpPr>
          <p:cNvPr id="7" name="6 - TextBox"/>
          <p:cNvSpPr txBox="1"/>
          <p:nvPr/>
        </p:nvSpPr>
        <p:spPr>
          <a:xfrm>
            <a:off x="1104405" y="4120737"/>
            <a:ext cx="9654639" cy="2031325"/>
          </a:xfrm>
          <a:prstGeom prst="rect">
            <a:avLst/>
          </a:prstGeom>
          <a:noFill/>
        </p:spPr>
        <p:txBody>
          <a:bodyPr wrap="square" rtlCol="0">
            <a:spAutoFit/>
          </a:bodyPr>
          <a:lstStyle/>
          <a:p>
            <a:r>
              <a:rPr lang="ro-RO" b="1" dirty="0" smtClean="0">
                <a:solidFill>
                  <a:schemeClr val="accent1">
                    <a:lumMod val="50000"/>
                  </a:schemeClr>
                </a:solidFill>
                <a:latin typeface="GillSans"/>
              </a:rPr>
              <a:t>Caracteristicile comportamentului agresiv</a:t>
            </a:r>
            <a:r>
              <a:rPr lang="en-GB" b="1" dirty="0" smtClean="0">
                <a:solidFill>
                  <a:schemeClr val="accent1">
                    <a:lumMod val="50000"/>
                  </a:schemeClr>
                </a:solidFill>
                <a:latin typeface="GillSans"/>
              </a:rPr>
              <a:t>:</a:t>
            </a:r>
            <a:endParaRPr lang="el-GR" b="1" dirty="0" smtClean="0">
              <a:solidFill>
                <a:schemeClr val="accent1">
                  <a:lumMod val="50000"/>
                </a:schemeClr>
              </a:solidFill>
            </a:endParaRPr>
          </a:p>
          <a:p>
            <a:pPr lvl="0"/>
            <a:r>
              <a:rPr lang="ro-RO" dirty="0" smtClean="0">
                <a:solidFill>
                  <a:schemeClr val="accent1">
                    <a:lumMod val="50000"/>
                  </a:schemeClr>
                </a:solidFill>
                <a:latin typeface="GillSans"/>
              </a:rPr>
              <a:t>Orice formă de comportament cu scopul de a face rău sau a răni altă persoană</a:t>
            </a:r>
            <a:r>
              <a:rPr lang="en-US" dirty="0" smtClean="0">
                <a:solidFill>
                  <a:schemeClr val="accent1">
                    <a:lumMod val="50000"/>
                  </a:schemeClr>
                </a:solidFill>
                <a:latin typeface="GillSans"/>
              </a:rPr>
              <a:t>. </a:t>
            </a:r>
            <a:endParaRPr lang="el-GR" dirty="0" smtClean="0">
              <a:solidFill>
                <a:schemeClr val="accent1">
                  <a:lumMod val="50000"/>
                </a:schemeClr>
              </a:solidFill>
            </a:endParaRPr>
          </a:p>
          <a:p>
            <a:pPr lvl="0"/>
            <a:r>
              <a:rPr lang="ro-RO" dirty="0" smtClean="0">
                <a:solidFill>
                  <a:schemeClr val="accent1">
                    <a:lumMod val="50000"/>
                  </a:schemeClr>
                </a:solidFill>
                <a:latin typeface="GillSans"/>
              </a:rPr>
              <a:t>Agresiunea este un comportament, nu o atitudine sau emoție</a:t>
            </a:r>
            <a:endParaRPr lang="el-GR" dirty="0" smtClean="0">
              <a:solidFill>
                <a:schemeClr val="accent1">
                  <a:lumMod val="50000"/>
                </a:schemeClr>
              </a:solidFill>
            </a:endParaRPr>
          </a:p>
          <a:p>
            <a:pPr lvl="0"/>
            <a:r>
              <a:rPr lang="ro-RO" dirty="0" smtClean="0">
                <a:solidFill>
                  <a:schemeClr val="accent1">
                    <a:lumMod val="50000"/>
                  </a:schemeClr>
                </a:solidFill>
                <a:latin typeface="GillSans"/>
              </a:rPr>
              <a:t>Implică a face rău sau a răni fizic sau psihic.</a:t>
            </a:r>
            <a:endParaRPr lang="el-GR" dirty="0" smtClean="0">
              <a:solidFill>
                <a:schemeClr val="accent1">
                  <a:lumMod val="50000"/>
                </a:schemeClr>
              </a:solidFill>
            </a:endParaRPr>
          </a:p>
          <a:p>
            <a:pPr lvl="0"/>
            <a:r>
              <a:rPr lang="ro-RO" dirty="0" smtClean="0">
                <a:solidFill>
                  <a:schemeClr val="accent1">
                    <a:lumMod val="50000"/>
                  </a:schemeClr>
                </a:solidFill>
                <a:latin typeface="GillSans"/>
              </a:rPr>
              <a:t>Este îndreptată unei ființe vii.</a:t>
            </a:r>
            <a:endParaRPr lang="el-GR" dirty="0" smtClean="0">
              <a:solidFill>
                <a:schemeClr val="accent1">
                  <a:lumMod val="50000"/>
                </a:schemeClr>
              </a:solidFill>
            </a:endParaRPr>
          </a:p>
          <a:p>
            <a:pPr lvl="0"/>
            <a:r>
              <a:rPr lang="ro-RO" dirty="0" smtClean="0">
                <a:solidFill>
                  <a:schemeClr val="accent1">
                    <a:lumMod val="50000"/>
                  </a:schemeClr>
                </a:solidFill>
                <a:latin typeface="GillSans"/>
              </a:rPr>
              <a:t>Implică intenție. Rănirea accidentală nu este agresiune dacă nu implică intenție.</a:t>
            </a:r>
            <a:endParaRPr lang="el-GR" dirty="0" smtClean="0">
              <a:solidFill>
                <a:schemeClr val="accent1">
                  <a:lumMod val="50000"/>
                </a:schemeClr>
              </a:solidFill>
            </a:endParaRPr>
          </a:p>
          <a:p>
            <a:endParaRPr lang="el-GR" dirty="0"/>
          </a:p>
        </p:txBody>
      </p:sp>
    </p:spTree>
    <p:extLst>
      <p:ext uri="{BB962C8B-B14F-4D97-AF65-F5344CB8AC3E}">
        <p14:creationId xmlns:p14="http://schemas.microsoft.com/office/powerpoint/2010/main" xmlns="" val="233222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167" y="334842"/>
            <a:ext cx="11227689" cy="523220"/>
          </a:xfrm>
          <a:prstGeom prst="rect">
            <a:avLst/>
          </a:prstGeom>
          <a:solidFill>
            <a:schemeClr val="accent5"/>
          </a:solidFill>
        </p:spPr>
        <p:txBody>
          <a:bodyPr wrap="square" rtlCol="0">
            <a:spAutoFit/>
          </a:bodyPr>
          <a:lstStyle/>
          <a:p>
            <a:r>
              <a:rPr lang="ro-RO" sz="2800" dirty="0" smtClean="0">
                <a:solidFill>
                  <a:schemeClr val="bg1"/>
                </a:solidFill>
                <a:latin typeface="GillSans" pitchFamily="2" charset="0"/>
              </a:rPr>
              <a:t>Abordări teoretice care explică violența și agresiunea</a:t>
            </a:r>
            <a:endParaRPr lang="en-GB" sz="2800" dirty="0">
              <a:solidFill>
                <a:schemeClr val="bg1"/>
              </a:solidFill>
              <a:latin typeface="GillSans" pitchFamily="2" charset="0"/>
            </a:endParaRPr>
          </a:p>
        </p:txBody>
      </p:sp>
      <p:sp>
        <p:nvSpPr>
          <p:cNvPr id="5" name="TextBox 4"/>
          <p:cNvSpPr txBox="1"/>
          <p:nvPr/>
        </p:nvSpPr>
        <p:spPr>
          <a:xfrm>
            <a:off x="366731" y="1100130"/>
            <a:ext cx="10979780" cy="369332"/>
          </a:xfrm>
          <a:prstGeom prst="rect">
            <a:avLst/>
          </a:prstGeom>
          <a:noFill/>
        </p:spPr>
        <p:txBody>
          <a:bodyPr wrap="square" rtlCol="0">
            <a:spAutoFit/>
          </a:bodyPr>
          <a:lstStyle/>
          <a:p>
            <a:r>
              <a:rPr lang="ro-RO" b="1" dirty="0" smtClean="0">
                <a:solidFill>
                  <a:schemeClr val="accent1">
                    <a:lumMod val="50000"/>
                  </a:schemeClr>
                </a:solidFill>
                <a:latin typeface="GillSans"/>
              </a:rPr>
              <a:t>Activitate</a:t>
            </a:r>
            <a:r>
              <a:rPr lang="en-GB" b="1" dirty="0" smtClean="0">
                <a:solidFill>
                  <a:schemeClr val="accent1">
                    <a:lumMod val="50000"/>
                  </a:schemeClr>
                </a:solidFill>
                <a:latin typeface="GillSans"/>
              </a:rPr>
              <a:t> 3</a:t>
            </a:r>
            <a:r>
              <a:rPr lang="en-GB" dirty="0" smtClean="0">
                <a:solidFill>
                  <a:schemeClr val="accent1">
                    <a:lumMod val="50000"/>
                  </a:schemeClr>
                </a:solidFill>
                <a:latin typeface="GillSans"/>
              </a:rPr>
              <a:t>: </a:t>
            </a:r>
            <a:r>
              <a:rPr lang="ro-RO" sz="1400" dirty="0" smtClean="0">
                <a:solidFill>
                  <a:schemeClr val="accent1">
                    <a:lumMod val="50000"/>
                  </a:schemeClr>
                </a:solidFill>
                <a:latin typeface="GillSans"/>
              </a:rPr>
              <a:t>Analizați abordările teoretice care explică violența și agresiunea</a:t>
            </a:r>
            <a:r>
              <a:rPr lang="en-GB" dirty="0" smtClean="0">
                <a:solidFill>
                  <a:schemeClr val="accent1">
                    <a:lumMod val="50000"/>
                  </a:schemeClr>
                </a:solidFill>
                <a:latin typeface="GillSans"/>
              </a:rPr>
              <a:t> </a:t>
            </a:r>
            <a:endParaRPr lang="en-GB" dirty="0">
              <a:solidFill>
                <a:schemeClr val="accent1">
                  <a:lumMod val="50000"/>
                </a:schemeClr>
              </a:solidFill>
              <a:latin typeface="GillSans"/>
            </a:endParaRPr>
          </a:p>
        </p:txBody>
      </p:sp>
      <p:sp>
        <p:nvSpPr>
          <p:cNvPr id="9" name="8 - TextBox"/>
          <p:cNvSpPr txBox="1"/>
          <p:nvPr/>
        </p:nvSpPr>
        <p:spPr>
          <a:xfrm>
            <a:off x="205904" y="1774240"/>
            <a:ext cx="11708834" cy="1754326"/>
          </a:xfrm>
          <a:prstGeom prst="rect">
            <a:avLst/>
          </a:prstGeom>
          <a:noFill/>
        </p:spPr>
        <p:txBody>
          <a:bodyPr wrap="square" rtlCol="0">
            <a:spAutoFit/>
          </a:bodyPr>
          <a:lstStyle/>
          <a:p>
            <a:r>
              <a:rPr lang="ro-RO" b="1" dirty="0" smtClean="0">
                <a:solidFill>
                  <a:schemeClr val="accent1">
                    <a:lumMod val="50000"/>
                  </a:schemeClr>
                </a:solidFill>
                <a:latin typeface="GillSans"/>
              </a:rPr>
              <a:t>Teoria instinctului</a:t>
            </a:r>
            <a:r>
              <a:rPr lang="en-GB" dirty="0" smtClean="0">
                <a:solidFill>
                  <a:schemeClr val="accent1">
                    <a:lumMod val="50000"/>
                  </a:schemeClr>
                </a:solidFill>
                <a:latin typeface="GillSans"/>
              </a:rPr>
              <a:t> </a:t>
            </a:r>
            <a:r>
              <a:rPr lang="en-GB" dirty="0" err="1" smtClean="0">
                <a:solidFill>
                  <a:schemeClr val="accent1">
                    <a:lumMod val="50000"/>
                  </a:schemeClr>
                </a:solidFill>
                <a:latin typeface="GillSans"/>
              </a:rPr>
              <a:t>suge</a:t>
            </a:r>
            <a:r>
              <a:rPr lang="ro-RO" dirty="0" smtClean="0">
                <a:solidFill>
                  <a:schemeClr val="accent1">
                    <a:lumMod val="50000"/>
                  </a:schemeClr>
                </a:solidFill>
                <a:latin typeface="GillSans"/>
              </a:rPr>
              <a:t>rează că ”avem un instinct de a fi agresivi care crește până când eliberăm agresiunea într-un anumit fel”. Cel mai adesea agresiunea este eliberată în sport sau prin mijloace sociale acceptabile. Totuși pot fi perioade când se eliberează asupra altei persoane. De exemplu joci fotbal ca mijlocaș; ești faultat când ai mingea aproape de fiecare dată, câteodată lovindu-te la gleznă...următoarea data se ivește oportunitatea. Îi lovești și tu, să le dai o lecție să nu mai facă din nou. Mulți antrenori spun că totul se întâmplă la primul dribling. Dacă ”câștigi” primul conflict, te-ai aranjat pentru tot restul meciului, ești cu un pas în fața celorlalți, le-ai arătat cine ești.</a:t>
            </a:r>
            <a:endParaRPr lang="el-GR" dirty="0"/>
          </a:p>
        </p:txBody>
      </p:sp>
      <p:sp>
        <p:nvSpPr>
          <p:cNvPr id="10" name="9 - TextBox"/>
          <p:cNvSpPr txBox="1"/>
          <p:nvPr/>
        </p:nvSpPr>
        <p:spPr>
          <a:xfrm>
            <a:off x="192255" y="4055166"/>
            <a:ext cx="11686854" cy="2031325"/>
          </a:xfrm>
          <a:prstGeom prst="rect">
            <a:avLst/>
          </a:prstGeom>
          <a:noFill/>
        </p:spPr>
        <p:txBody>
          <a:bodyPr wrap="square" rtlCol="0">
            <a:spAutoFit/>
          </a:bodyPr>
          <a:lstStyle/>
          <a:p>
            <a:r>
              <a:rPr lang="ro-RO" b="1" dirty="0" smtClean="0">
                <a:solidFill>
                  <a:schemeClr val="accent1">
                    <a:lumMod val="50000"/>
                  </a:schemeClr>
                </a:solidFill>
                <a:latin typeface="GillSans"/>
              </a:rPr>
              <a:t>Teoria agresivității din frustrare</a:t>
            </a:r>
            <a:r>
              <a:rPr lang="en-US" b="1" dirty="0" smtClean="0">
                <a:solidFill>
                  <a:schemeClr val="accent1">
                    <a:lumMod val="50000"/>
                  </a:schemeClr>
                </a:solidFill>
                <a:latin typeface="GillSans"/>
              </a:rPr>
              <a:t> </a:t>
            </a:r>
            <a:r>
              <a:rPr lang="en-US" dirty="0" err="1" smtClean="0">
                <a:solidFill>
                  <a:schemeClr val="accent1">
                    <a:lumMod val="50000"/>
                  </a:schemeClr>
                </a:solidFill>
                <a:latin typeface="GillSans"/>
              </a:rPr>
              <a:t>sug</a:t>
            </a:r>
            <a:r>
              <a:rPr lang="ro-RO" dirty="0" smtClean="0">
                <a:solidFill>
                  <a:schemeClr val="accent1">
                    <a:lumMod val="50000"/>
                  </a:schemeClr>
                </a:solidFill>
                <a:latin typeface="GillSans"/>
              </a:rPr>
              <a:t> erează că ”agresiunea vine din frustrarea de anu îți fi atins obiectivele sau a nu avansa către atingerea obiectivelor”. Această teorie nu are prea mult suport sau dovezi în favoare, pentru că atunci când devii frustrat există căi să te controlezi până să ajungi la stadiul de agresiune. Există și o versiune revizuită, care spune același lucru dar îl combină cu teoria învățării sociale, spunând că agresivitatea apare în anumite situații când poți deveni frustrat. </a:t>
            </a:r>
            <a:r>
              <a:rPr lang="ro-RO" dirty="0" smtClean="0">
                <a:solidFill>
                  <a:schemeClr val="accent1">
                    <a:lumMod val="50000"/>
                  </a:schemeClr>
                </a:solidFill>
                <a:latin typeface="GillSans"/>
              </a:rPr>
              <a:t>Dacă nu poți controla frustrarea și ceea ce vine cu ea (nervozitate și excitare) abia atunci poți deveni agresiv.</a:t>
            </a:r>
            <a:r>
              <a:rPr lang="ro-RO" dirty="0" smtClean="0">
                <a:solidFill>
                  <a:schemeClr val="accent1">
                    <a:lumMod val="50000"/>
                  </a:schemeClr>
                </a:solidFill>
                <a:latin typeface="GillSans"/>
              </a:rPr>
              <a:t> </a:t>
            </a:r>
            <a:r>
              <a:rPr lang="ro-RO" dirty="0" smtClean="0">
                <a:solidFill>
                  <a:schemeClr val="accent1">
                    <a:lumMod val="50000"/>
                  </a:schemeClr>
                </a:solidFill>
                <a:latin typeface="GillSans"/>
              </a:rPr>
              <a:t>”Această teorie sugerează că ești mai susceptibil de a deveni agresiv dacă agresivitatea este susținută”. </a:t>
            </a:r>
            <a:r>
              <a:rPr lang="en-US" dirty="0" smtClean="0">
                <a:solidFill>
                  <a:schemeClr val="accent1">
                    <a:lumMod val="50000"/>
                  </a:schemeClr>
                </a:solidFill>
                <a:latin typeface="GillSans"/>
              </a:rPr>
              <a:t> </a:t>
            </a:r>
            <a:endParaRPr lang="en-US" dirty="0" smtClean="0">
              <a:solidFill>
                <a:schemeClr val="accent1">
                  <a:lumMod val="50000"/>
                </a:schemeClr>
              </a:solidFill>
              <a:latin typeface="GillSans"/>
            </a:endParaRPr>
          </a:p>
        </p:txBody>
      </p:sp>
    </p:spTree>
    <p:extLst>
      <p:ext uri="{BB962C8B-B14F-4D97-AF65-F5344CB8AC3E}">
        <p14:creationId xmlns:p14="http://schemas.microsoft.com/office/powerpoint/2010/main" xmlns="" val="2766016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167" y="334842"/>
            <a:ext cx="11227689" cy="523220"/>
          </a:xfrm>
          <a:prstGeom prst="rect">
            <a:avLst/>
          </a:prstGeom>
          <a:solidFill>
            <a:schemeClr val="accent5"/>
          </a:solidFill>
        </p:spPr>
        <p:txBody>
          <a:bodyPr wrap="square" rtlCol="0">
            <a:spAutoFit/>
          </a:bodyPr>
          <a:lstStyle/>
          <a:p>
            <a:r>
              <a:rPr lang="ro-RO" sz="2800" dirty="0" smtClean="0">
                <a:solidFill>
                  <a:schemeClr val="bg1"/>
                </a:solidFill>
                <a:latin typeface="GillSans" pitchFamily="2" charset="0"/>
              </a:rPr>
              <a:t>Abordări teoretice care explică violența și agresiunea</a:t>
            </a:r>
            <a:endParaRPr lang="en-GB" sz="2800" dirty="0">
              <a:solidFill>
                <a:schemeClr val="bg1"/>
              </a:solidFill>
              <a:latin typeface="GillSans" pitchFamily="2" charset="0"/>
            </a:endParaRPr>
          </a:p>
        </p:txBody>
      </p:sp>
      <p:sp>
        <p:nvSpPr>
          <p:cNvPr id="5" name="TextBox 4"/>
          <p:cNvSpPr txBox="1"/>
          <p:nvPr/>
        </p:nvSpPr>
        <p:spPr>
          <a:xfrm>
            <a:off x="366731" y="1100130"/>
            <a:ext cx="10979780" cy="369332"/>
          </a:xfrm>
          <a:prstGeom prst="rect">
            <a:avLst/>
          </a:prstGeom>
          <a:noFill/>
        </p:spPr>
        <p:txBody>
          <a:bodyPr wrap="square" rtlCol="0">
            <a:spAutoFit/>
          </a:bodyPr>
          <a:lstStyle/>
          <a:p>
            <a:r>
              <a:rPr lang="ro-RO" b="1" dirty="0" smtClean="0">
                <a:solidFill>
                  <a:schemeClr val="accent1">
                    <a:lumMod val="50000"/>
                  </a:schemeClr>
                </a:solidFill>
                <a:latin typeface="GillSans"/>
              </a:rPr>
              <a:t>Activitate</a:t>
            </a:r>
            <a:r>
              <a:rPr lang="en-GB" b="1" dirty="0" smtClean="0">
                <a:solidFill>
                  <a:schemeClr val="accent1">
                    <a:lumMod val="50000"/>
                  </a:schemeClr>
                </a:solidFill>
                <a:latin typeface="GillSans"/>
              </a:rPr>
              <a:t> 3</a:t>
            </a:r>
            <a:r>
              <a:rPr lang="en-GB" dirty="0" smtClean="0">
                <a:solidFill>
                  <a:schemeClr val="accent1">
                    <a:lumMod val="50000"/>
                  </a:schemeClr>
                </a:solidFill>
                <a:latin typeface="GillSans"/>
              </a:rPr>
              <a:t>: </a:t>
            </a:r>
            <a:r>
              <a:rPr lang="ro-RO" sz="1400" dirty="0" smtClean="0">
                <a:solidFill>
                  <a:schemeClr val="accent1">
                    <a:lumMod val="50000"/>
                  </a:schemeClr>
                </a:solidFill>
                <a:latin typeface="GillSans"/>
              </a:rPr>
              <a:t>Analizați abordările teoretice care explică violența și agresiunea</a:t>
            </a:r>
            <a:r>
              <a:rPr lang="en-GB" dirty="0" smtClean="0">
                <a:solidFill>
                  <a:schemeClr val="accent1">
                    <a:lumMod val="50000"/>
                  </a:schemeClr>
                </a:solidFill>
                <a:latin typeface="GillSans"/>
              </a:rPr>
              <a:t> </a:t>
            </a:r>
            <a:endParaRPr lang="en-GB" dirty="0">
              <a:solidFill>
                <a:schemeClr val="accent1">
                  <a:lumMod val="50000"/>
                </a:schemeClr>
              </a:solidFill>
              <a:latin typeface="GillSans"/>
            </a:endParaRPr>
          </a:p>
        </p:txBody>
      </p:sp>
      <p:sp>
        <p:nvSpPr>
          <p:cNvPr id="6" name="10 - TextBox"/>
          <p:cNvSpPr txBox="1"/>
          <p:nvPr/>
        </p:nvSpPr>
        <p:spPr>
          <a:xfrm>
            <a:off x="212667" y="2417156"/>
            <a:ext cx="11714150" cy="2862322"/>
          </a:xfrm>
          <a:prstGeom prst="rect">
            <a:avLst/>
          </a:prstGeom>
          <a:noFill/>
        </p:spPr>
        <p:txBody>
          <a:bodyPr wrap="square" rtlCol="0">
            <a:spAutoFit/>
          </a:bodyPr>
          <a:lstStyle/>
          <a:p>
            <a:r>
              <a:rPr lang="ro-RO" b="1" dirty="0" smtClean="0">
                <a:solidFill>
                  <a:schemeClr val="accent1">
                    <a:lumMod val="50000"/>
                  </a:schemeClr>
                </a:solidFill>
                <a:latin typeface="GillSans"/>
              </a:rPr>
              <a:t>Teoria învățării sociale</a:t>
            </a:r>
            <a:r>
              <a:rPr lang="en-US" b="1" dirty="0" smtClean="0">
                <a:solidFill>
                  <a:schemeClr val="accent1">
                    <a:lumMod val="50000"/>
                  </a:schemeClr>
                </a:solidFill>
                <a:latin typeface="GillSans"/>
              </a:rPr>
              <a:t> </a:t>
            </a:r>
            <a:r>
              <a:rPr lang="en-US" dirty="0" err="1" smtClean="0">
                <a:solidFill>
                  <a:schemeClr val="accent1">
                    <a:lumMod val="50000"/>
                  </a:schemeClr>
                </a:solidFill>
                <a:latin typeface="GillSans"/>
              </a:rPr>
              <a:t>sug</a:t>
            </a:r>
            <a:r>
              <a:rPr lang="ro-RO" dirty="0" smtClean="0">
                <a:solidFill>
                  <a:schemeClr val="accent1">
                    <a:lumMod val="50000"/>
                  </a:schemeClr>
                </a:solidFill>
                <a:latin typeface="GillSans"/>
              </a:rPr>
              <a:t>erează că ”agresiunea este un comportament pe care îlînvățăm uitându-ne la alții și experimentând susținere pentru acest comportament”. Observând un individ care se comportă agresiv va duce probabil la aavea un comportament similar. Observatorul este maimsusceptibil de a agresa la rândul lui după ce vede persoane agresive care sunt recompensate în loc să fie pedepsite. De exemplu un băiat de 10 ani carestă și se uită la televizorla jucătorul său preferat cu prietenii și părinții. Dacă acest jucător face un gest agresiv prin care preia posesia mingii și nu primește opedeapsă (cartonaș galben/roșu) și părinții și prietenții copilului îl aplaudă, acesta probabil va încerca să imite acest gest cu prietenii în parc. Deci teoria învățării sociale spune că motivul pentru care noi acționămîntr-o manieră agresivă când facem sport sau în alte condiții, este pentru că ne-am văzut idolii făcând același lucru, care a fost aplaudat de prieteni, familieșialții, făcându-ne să ne gândim că acest lucru este acceptabilși corect. Teoria învățării sociale are un suport științific considerabil. </a:t>
            </a:r>
            <a:endParaRPr lang="en-US" dirty="0" smtClean="0">
              <a:solidFill>
                <a:schemeClr val="accent1">
                  <a:lumMod val="50000"/>
                </a:schemeClr>
              </a:solidFill>
              <a:latin typeface="GillSans"/>
            </a:endParaRPr>
          </a:p>
        </p:txBody>
      </p:sp>
    </p:spTree>
    <p:extLst>
      <p:ext uri="{BB962C8B-B14F-4D97-AF65-F5344CB8AC3E}">
        <p14:creationId xmlns:p14="http://schemas.microsoft.com/office/powerpoint/2010/main" xmlns="" val="2766016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2" name="TextBox 1">
            <a:extLst>
              <a:ext uri="{FF2B5EF4-FFF2-40B4-BE49-F238E27FC236}">
                <a16:creationId xmlns="" xmlns:a16="http://schemas.microsoft.com/office/drawing/2014/main" id="{9A4CEDB3-C854-4781-BE94-41EA42C6F460}"/>
              </a:ext>
            </a:extLst>
          </p:cNvPr>
          <p:cNvSpPr txBox="1"/>
          <p:nvPr/>
        </p:nvSpPr>
        <p:spPr>
          <a:xfrm>
            <a:off x="400295" y="2333685"/>
            <a:ext cx="11546006" cy="4524315"/>
          </a:xfrm>
          <a:prstGeom prst="rect">
            <a:avLst/>
          </a:prstGeom>
          <a:noFill/>
        </p:spPr>
        <p:txBody>
          <a:bodyPr wrap="square" rtlCol="0">
            <a:spAutoFit/>
          </a:bodyPr>
          <a:lstStyle/>
          <a:p>
            <a:r>
              <a:rPr lang="ro-RO" b="1" i="1" dirty="0" smtClean="0">
                <a:solidFill>
                  <a:schemeClr val="accent1">
                    <a:lumMod val="50000"/>
                  </a:schemeClr>
                </a:solidFill>
                <a:latin typeface="GillSans"/>
              </a:rPr>
              <a:t>Agresiune ostilă</a:t>
            </a:r>
            <a:r>
              <a:rPr lang="en-US" b="1" dirty="0" smtClean="0">
                <a:solidFill>
                  <a:schemeClr val="accent1">
                    <a:lumMod val="50000"/>
                  </a:schemeClr>
                </a:solidFill>
                <a:latin typeface="GillSans"/>
              </a:rPr>
              <a:t>: </a:t>
            </a:r>
            <a:r>
              <a:rPr lang="ro-RO" dirty="0" smtClean="0">
                <a:solidFill>
                  <a:schemeClr val="accent1">
                    <a:lumMod val="50000"/>
                  </a:schemeClr>
                </a:solidFill>
                <a:latin typeface="GillSans"/>
              </a:rPr>
              <a:t>Act de agresiune provenind dintr-un sentiment de furie și care intenționează să producă durere, leziuni (ex. Dacă un jucător crede că oponentul lui joacă ”murdar” poate deveni furios și încearcă să-și rănească oponentul, chiar dacă acest lucru nu-i crește șansa de a avansa în carieră</a:t>
            </a:r>
            <a:r>
              <a:rPr lang="en-US" dirty="0" smtClean="0">
                <a:solidFill>
                  <a:schemeClr val="accent1">
                    <a:lumMod val="50000"/>
                  </a:schemeClr>
                </a:solidFill>
                <a:latin typeface="GillSans"/>
              </a:rPr>
              <a:t>) </a:t>
            </a:r>
            <a:endParaRPr lang="el-GR" dirty="0" smtClean="0">
              <a:solidFill>
                <a:schemeClr val="accent1">
                  <a:lumMod val="50000"/>
                </a:schemeClr>
              </a:solidFill>
            </a:endParaRPr>
          </a:p>
          <a:p>
            <a:endParaRPr lang="en-US" i="1" dirty="0" smtClean="0">
              <a:solidFill>
                <a:schemeClr val="accent1">
                  <a:lumMod val="50000"/>
                </a:schemeClr>
              </a:solidFill>
              <a:latin typeface="GillSans"/>
            </a:endParaRPr>
          </a:p>
          <a:p>
            <a:r>
              <a:rPr lang="ro-RO" b="1" i="1" dirty="0" smtClean="0">
                <a:solidFill>
                  <a:schemeClr val="accent1">
                    <a:lumMod val="50000"/>
                  </a:schemeClr>
                </a:solidFill>
                <a:latin typeface="GillSans"/>
              </a:rPr>
              <a:t>Agresiune instrumentală</a:t>
            </a:r>
            <a:r>
              <a:rPr lang="en-US" b="1" dirty="0" smtClean="0">
                <a:solidFill>
                  <a:schemeClr val="accent1">
                    <a:lumMod val="50000"/>
                  </a:schemeClr>
                </a:solidFill>
                <a:latin typeface="GillSans"/>
              </a:rPr>
              <a:t>: </a:t>
            </a:r>
            <a:r>
              <a:rPr lang="ro-RO" dirty="0" smtClean="0">
                <a:solidFill>
                  <a:schemeClr val="accent1">
                    <a:lumMod val="50000"/>
                  </a:schemeClr>
                </a:solidFill>
                <a:latin typeface="GillSans"/>
              </a:rPr>
              <a:t>Un act de agresiune care intenționează să rănească pe cineva, dar ca un mijloc de a atinge alt scop decât de a provoca durere (ex. În fotbal, un apărător va face orice e nevoie ca să blocheze oponentul. Acest lucru include deseori și producerea de durere oponentului dacă acest lucru este folositor pentru a-l opri)</a:t>
            </a:r>
            <a:endParaRPr lang="el-GR" dirty="0" smtClean="0">
              <a:solidFill>
                <a:schemeClr val="accent1">
                  <a:lumMod val="50000"/>
                </a:schemeClr>
              </a:solidFill>
            </a:endParaRPr>
          </a:p>
          <a:p>
            <a:endParaRPr lang="en-US" i="1" dirty="0" smtClean="0">
              <a:solidFill>
                <a:schemeClr val="accent1">
                  <a:lumMod val="50000"/>
                </a:schemeClr>
              </a:solidFill>
              <a:latin typeface="GillSans"/>
            </a:endParaRPr>
          </a:p>
          <a:p>
            <a:r>
              <a:rPr lang="ro-RO" b="1" i="1" dirty="0" smtClean="0">
                <a:solidFill>
                  <a:schemeClr val="accent1">
                    <a:lumMod val="50000"/>
                  </a:schemeClr>
                </a:solidFill>
                <a:latin typeface="GillSans"/>
              </a:rPr>
              <a:t>Comportament asertiv: </a:t>
            </a:r>
            <a:r>
              <a:rPr lang="ro-RO" dirty="0" smtClean="0">
                <a:solidFill>
                  <a:schemeClr val="accent1">
                    <a:lumMod val="50000"/>
                  </a:schemeClr>
                </a:solidFill>
                <a:latin typeface="GillSans"/>
              </a:rPr>
              <a:t> este diferit de comportamentul agresiv pentru că se întâmplă respectând regulile jocului. Acesta duce la 4 mari criterii </a:t>
            </a:r>
            <a:r>
              <a:rPr lang="en-US" dirty="0" smtClean="0">
                <a:solidFill>
                  <a:schemeClr val="accent1">
                    <a:lumMod val="50000"/>
                  </a:schemeClr>
                </a:solidFill>
                <a:latin typeface="GillSans"/>
              </a:rPr>
              <a:t>:</a:t>
            </a:r>
            <a:endParaRPr lang="en-US" dirty="0" smtClean="0">
              <a:solidFill>
                <a:schemeClr val="accent1">
                  <a:lumMod val="50000"/>
                </a:schemeClr>
              </a:solidFill>
              <a:latin typeface="GillSans"/>
            </a:endParaRPr>
          </a:p>
          <a:p>
            <a:r>
              <a:rPr lang="ro-RO" dirty="0" smtClean="0">
                <a:solidFill>
                  <a:schemeClr val="accent1">
                    <a:lumMod val="50000"/>
                  </a:schemeClr>
                </a:solidFill>
                <a:latin typeface="GillSans"/>
              </a:rPr>
              <a:t>Este direcționat către scop</a:t>
            </a:r>
            <a:endParaRPr lang="en-US" dirty="0" smtClean="0">
              <a:solidFill>
                <a:schemeClr val="accent1">
                  <a:lumMod val="50000"/>
                </a:schemeClr>
              </a:solidFill>
              <a:latin typeface="GillSans"/>
            </a:endParaRPr>
          </a:p>
          <a:p>
            <a:r>
              <a:rPr lang="ro-RO" dirty="0" smtClean="0">
                <a:solidFill>
                  <a:schemeClr val="accent1">
                    <a:lumMod val="50000"/>
                  </a:schemeClr>
                </a:solidFill>
                <a:latin typeface="GillSans"/>
              </a:rPr>
              <a:t>Nu are intenția de a agresa sau de a produce durere</a:t>
            </a:r>
            <a:endParaRPr lang="el-GR" dirty="0" smtClean="0">
              <a:solidFill>
                <a:schemeClr val="accent1">
                  <a:lumMod val="50000"/>
                </a:schemeClr>
              </a:solidFill>
            </a:endParaRPr>
          </a:p>
          <a:p>
            <a:pPr lvl="0"/>
            <a:r>
              <a:rPr lang="ro-RO" dirty="0" smtClean="0">
                <a:solidFill>
                  <a:schemeClr val="accent1">
                    <a:lumMod val="50000"/>
                  </a:schemeClr>
                </a:solidFill>
                <a:latin typeface="GillSans"/>
              </a:rPr>
              <a:t>Folosește doar forțalegitimă</a:t>
            </a:r>
            <a:r>
              <a:rPr lang="en-US" dirty="0" smtClean="0">
                <a:solidFill>
                  <a:schemeClr val="accent1">
                    <a:lumMod val="50000"/>
                  </a:schemeClr>
                </a:solidFill>
                <a:latin typeface="GillSans"/>
              </a:rPr>
              <a:t> (</a:t>
            </a:r>
            <a:r>
              <a:rPr lang="ro-RO" dirty="0" smtClean="0">
                <a:solidFill>
                  <a:schemeClr val="accent1">
                    <a:lumMod val="50000"/>
                  </a:schemeClr>
                </a:solidFill>
                <a:latin typeface="GillSans"/>
              </a:rPr>
              <a:t>chiar dacă acest lucru ar putea fi claificat ca agresiune într-o situație din afara sportului</a:t>
            </a:r>
            <a:r>
              <a:rPr lang="en-US" dirty="0" smtClean="0">
                <a:solidFill>
                  <a:schemeClr val="accent1">
                    <a:lumMod val="50000"/>
                  </a:schemeClr>
                </a:solidFill>
                <a:latin typeface="GillSans"/>
              </a:rPr>
              <a:t>)</a:t>
            </a:r>
            <a:endParaRPr lang="el-GR" dirty="0" smtClean="0">
              <a:solidFill>
                <a:schemeClr val="accent1">
                  <a:lumMod val="50000"/>
                </a:schemeClr>
              </a:solidFill>
            </a:endParaRPr>
          </a:p>
          <a:p>
            <a:r>
              <a:rPr lang="ro-RO" dirty="0" smtClean="0">
                <a:solidFill>
                  <a:schemeClr val="accent1">
                    <a:lumMod val="50000"/>
                  </a:schemeClr>
                </a:solidFill>
                <a:latin typeface="GillSans"/>
              </a:rPr>
              <a:t>Nu încalcă nicio regulă a jocului</a:t>
            </a:r>
            <a:endParaRPr lang="en-GB" dirty="0">
              <a:solidFill>
                <a:schemeClr val="accent1">
                  <a:lumMod val="50000"/>
                </a:schemeClr>
              </a:solidFill>
              <a:latin typeface="GillSans"/>
            </a:endParaRPr>
          </a:p>
        </p:txBody>
      </p:sp>
      <p:sp>
        <p:nvSpPr>
          <p:cNvPr id="19" name="TextBox 18">
            <a:extLst>
              <a:ext uri="{FF2B5EF4-FFF2-40B4-BE49-F238E27FC236}">
                <a16:creationId xmlns=""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431289" y="1900957"/>
            <a:ext cx="7106547" cy="400110"/>
          </a:xfrm>
          <a:prstGeom prst="rect">
            <a:avLst/>
          </a:prstGeom>
          <a:noFill/>
        </p:spPr>
        <p:txBody>
          <a:bodyPr wrap="square" rtlCol="0">
            <a:spAutoFit/>
          </a:bodyPr>
          <a:lstStyle/>
          <a:p>
            <a:r>
              <a:rPr lang="ro-RO" sz="2000" b="1" dirty="0" smtClean="0">
                <a:solidFill>
                  <a:schemeClr val="accent1">
                    <a:lumMod val="50000"/>
                  </a:schemeClr>
                </a:solidFill>
                <a:latin typeface="GillSans"/>
              </a:rPr>
              <a:t>Activitate</a:t>
            </a:r>
            <a:r>
              <a:rPr lang="en-GB" sz="2000" b="1" dirty="0" smtClean="0">
                <a:solidFill>
                  <a:schemeClr val="accent1">
                    <a:lumMod val="50000"/>
                  </a:schemeClr>
                </a:solidFill>
                <a:latin typeface="GillSans"/>
              </a:rPr>
              <a:t> </a:t>
            </a:r>
            <a:r>
              <a:rPr lang="en-GB" sz="2000" b="1" dirty="0" smtClean="0">
                <a:solidFill>
                  <a:schemeClr val="accent1">
                    <a:lumMod val="50000"/>
                  </a:schemeClr>
                </a:solidFill>
                <a:latin typeface="GillSans"/>
              </a:rPr>
              <a:t>4</a:t>
            </a:r>
            <a:r>
              <a:rPr lang="en-GB" sz="2000" dirty="0" smtClean="0">
                <a:solidFill>
                  <a:schemeClr val="accent1">
                    <a:lumMod val="50000"/>
                  </a:schemeClr>
                </a:solidFill>
                <a:latin typeface="GillSans"/>
              </a:rPr>
              <a:t>: </a:t>
            </a:r>
            <a:r>
              <a:rPr lang="ro-RO" sz="2000" dirty="0" smtClean="0">
                <a:solidFill>
                  <a:schemeClr val="accent1">
                    <a:lumMod val="50000"/>
                  </a:schemeClr>
                </a:solidFill>
                <a:latin typeface="GillSans"/>
              </a:rPr>
              <a:t>Analizați tipurile de comportament agresiv</a:t>
            </a:r>
            <a:endParaRPr lang="en-GB" sz="2000" dirty="0">
              <a:solidFill>
                <a:schemeClr val="accent1">
                  <a:lumMod val="50000"/>
                </a:schemeClr>
              </a:solidFill>
              <a:latin typeface="GillSans"/>
            </a:endParaRPr>
          </a:p>
        </p:txBody>
      </p:sp>
    </p:spTree>
    <p:extLst>
      <p:ext uri="{BB962C8B-B14F-4D97-AF65-F5344CB8AC3E}">
        <p14:creationId xmlns:p14="http://schemas.microsoft.com/office/powerpoint/2010/main" xmlns=""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2" name="TextBox 1">
            <a:extLst>
              <a:ext uri="{FF2B5EF4-FFF2-40B4-BE49-F238E27FC236}">
                <a16:creationId xmlns="" xmlns:a16="http://schemas.microsoft.com/office/drawing/2014/main" id="{9A4CEDB3-C854-4781-BE94-41EA42C6F460}"/>
              </a:ext>
            </a:extLst>
          </p:cNvPr>
          <p:cNvSpPr txBox="1"/>
          <p:nvPr/>
        </p:nvSpPr>
        <p:spPr>
          <a:xfrm>
            <a:off x="286603" y="4135936"/>
            <a:ext cx="11546006" cy="523220"/>
          </a:xfrm>
          <a:prstGeom prst="rect">
            <a:avLst/>
          </a:prstGeom>
          <a:noFill/>
        </p:spPr>
        <p:txBody>
          <a:bodyPr wrap="square" rtlCol="0">
            <a:spAutoFit/>
          </a:bodyPr>
          <a:lstStyle/>
          <a:p>
            <a:pPr algn="ctr"/>
            <a:r>
              <a:rPr lang="en-US" dirty="0" smtClean="0">
                <a:solidFill>
                  <a:schemeClr val="accent1">
                    <a:lumMod val="50000"/>
                  </a:schemeClr>
                </a:solidFill>
                <a:latin typeface="GillSans"/>
              </a:rPr>
              <a:t> </a:t>
            </a:r>
            <a:r>
              <a:rPr lang="en-US" sz="2800" dirty="0" smtClean="0">
                <a:solidFill>
                  <a:schemeClr val="accent1">
                    <a:lumMod val="50000"/>
                  </a:schemeClr>
                </a:solidFill>
                <a:latin typeface="GillSans"/>
              </a:rPr>
              <a:t>https://www.youtube.com/watch?v=6hxxf4ztTpI</a:t>
            </a:r>
          </a:p>
        </p:txBody>
      </p:sp>
      <p:sp>
        <p:nvSpPr>
          <p:cNvPr id="19" name="TextBox 18">
            <a:extLst>
              <a:ext uri="{FF2B5EF4-FFF2-40B4-BE49-F238E27FC236}">
                <a16:creationId xmlns=""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540471" y="2933440"/>
            <a:ext cx="10732579" cy="615553"/>
          </a:xfrm>
          <a:prstGeom prst="rect">
            <a:avLst/>
          </a:prstGeom>
          <a:noFill/>
        </p:spPr>
        <p:txBody>
          <a:bodyPr wrap="square" rtlCol="0">
            <a:spAutoFit/>
          </a:bodyPr>
          <a:lstStyle/>
          <a:p>
            <a:r>
              <a:rPr lang="ro-RO" b="1" dirty="0" smtClean="0">
                <a:solidFill>
                  <a:schemeClr val="accent1">
                    <a:lumMod val="50000"/>
                  </a:schemeClr>
                </a:solidFill>
                <a:latin typeface="GillSans"/>
              </a:rPr>
              <a:t>Activitate</a:t>
            </a:r>
            <a:r>
              <a:rPr lang="en-GB" b="1" dirty="0" smtClean="0">
                <a:solidFill>
                  <a:schemeClr val="accent1">
                    <a:lumMod val="50000"/>
                  </a:schemeClr>
                </a:solidFill>
                <a:latin typeface="GillSans"/>
              </a:rPr>
              <a:t> </a:t>
            </a:r>
            <a:r>
              <a:rPr lang="en-GB" b="1" dirty="0" smtClean="0">
                <a:solidFill>
                  <a:schemeClr val="accent1">
                    <a:lumMod val="50000"/>
                  </a:schemeClr>
                </a:solidFill>
                <a:latin typeface="GillSans"/>
              </a:rPr>
              <a:t>5</a:t>
            </a:r>
            <a:r>
              <a:rPr lang="en-GB" sz="1600" dirty="0" smtClean="0">
                <a:solidFill>
                  <a:schemeClr val="accent1">
                    <a:lumMod val="50000"/>
                  </a:schemeClr>
                </a:solidFill>
                <a:latin typeface="GillSans"/>
              </a:rPr>
              <a:t>: </a:t>
            </a:r>
            <a:r>
              <a:rPr lang="ro-RO" sz="1600" dirty="0" smtClean="0">
                <a:solidFill>
                  <a:schemeClr val="accent1">
                    <a:lumMod val="50000"/>
                  </a:schemeClr>
                </a:solidFill>
                <a:latin typeface="GillSans"/>
              </a:rPr>
              <a:t>Folosiți clipul din link-ul de mai jos pentru a discuta despre acest subiect. Cereți studenților să găsească diferențele dintre diferitele tipuri de agresiune și discutați probleme etice. </a:t>
            </a:r>
            <a:endParaRPr lang="en-GB" sz="1600" dirty="0">
              <a:solidFill>
                <a:schemeClr val="accent1">
                  <a:lumMod val="50000"/>
                </a:schemeClr>
              </a:solidFill>
              <a:latin typeface="GillSans"/>
            </a:endParaRPr>
          </a:p>
        </p:txBody>
      </p:sp>
      <p:sp>
        <p:nvSpPr>
          <p:cNvPr id="8" name="TextBox 4"/>
          <p:cNvSpPr txBox="1"/>
          <p:nvPr/>
        </p:nvSpPr>
        <p:spPr>
          <a:xfrm>
            <a:off x="499527" y="2059983"/>
            <a:ext cx="10732579" cy="338554"/>
          </a:xfrm>
          <a:prstGeom prst="rect">
            <a:avLst/>
          </a:prstGeom>
          <a:noFill/>
        </p:spPr>
        <p:txBody>
          <a:bodyPr wrap="square" rtlCol="0">
            <a:spAutoFit/>
          </a:bodyPr>
          <a:lstStyle/>
          <a:p>
            <a:pPr algn="ctr"/>
            <a:r>
              <a:rPr lang="ro-RO" sz="1600" b="1" dirty="0" smtClean="0">
                <a:solidFill>
                  <a:schemeClr val="accent1">
                    <a:lumMod val="50000"/>
                  </a:schemeClr>
                </a:solidFill>
              </a:rPr>
              <a:t>Agresiune vs aserțiune</a:t>
            </a:r>
            <a:endParaRPr lang="en-GB" sz="1600" b="1" dirty="0">
              <a:solidFill>
                <a:schemeClr val="accent1">
                  <a:lumMod val="50000"/>
                </a:schemeClr>
              </a:solidFill>
              <a:latin typeface="GillSans" pitchFamily="2" charset="0"/>
            </a:endParaRPr>
          </a:p>
        </p:txBody>
      </p:sp>
    </p:spTree>
    <p:extLst>
      <p:ext uri="{BB962C8B-B14F-4D97-AF65-F5344CB8AC3E}">
        <p14:creationId xmlns:p14="http://schemas.microsoft.com/office/powerpoint/2010/main" xmlns=""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0" y="0"/>
            <a:ext cx="3048000" cy="670096"/>
          </a:xfrm>
          <a:prstGeom prst="rect">
            <a:avLst/>
          </a:prstGeom>
        </p:spPr>
      </p:pic>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
            <a:ext cx="3683685" cy="1019175"/>
          </a:xfrm>
          <a:prstGeom prst="rect">
            <a:avLst/>
          </a:prstGeom>
        </p:spPr>
      </p:pic>
      <p:sp>
        <p:nvSpPr>
          <p:cNvPr id="2" name="TextBox 1">
            <a:extLst>
              <a:ext uri="{FF2B5EF4-FFF2-40B4-BE49-F238E27FC236}">
                <a16:creationId xmlns="" xmlns:a16="http://schemas.microsoft.com/office/drawing/2014/main" id="{9A4CEDB3-C854-4781-BE94-41EA42C6F460}"/>
              </a:ext>
            </a:extLst>
          </p:cNvPr>
          <p:cNvSpPr txBox="1"/>
          <p:nvPr/>
        </p:nvSpPr>
        <p:spPr>
          <a:xfrm>
            <a:off x="286603" y="4135936"/>
            <a:ext cx="11546006" cy="523220"/>
          </a:xfrm>
          <a:prstGeom prst="rect">
            <a:avLst/>
          </a:prstGeom>
          <a:noFill/>
        </p:spPr>
        <p:txBody>
          <a:bodyPr wrap="square" rtlCol="0">
            <a:spAutoFit/>
          </a:bodyPr>
          <a:lstStyle/>
          <a:p>
            <a:pPr algn="ctr"/>
            <a:r>
              <a:rPr lang="en-US" dirty="0" smtClean="0">
                <a:solidFill>
                  <a:schemeClr val="accent1">
                    <a:lumMod val="50000"/>
                  </a:schemeClr>
                </a:solidFill>
                <a:latin typeface="GillSans"/>
              </a:rPr>
              <a:t> </a:t>
            </a:r>
            <a:r>
              <a:rPr lang="en-GB" sz="2800" u="sng" dirty="0" smtClean="0">
                <a:latin typeface="GillSans"/>
                <a:hlinkClick r:id="rId5"/>
              </a:rPr>
              <a:t>https://www.youtube.com/watch?v=-_2rjocv-Jo</a:t>
            </a:r>
            <a:endParaRPr lang="el-GR" sz="2800" dirty="0" smtClean="0"/>
          </a:p>
        </p:txBody>
      </p:sp>
      <p:sp>
        <p:nvSpPr>
          <p:cNvPr id="19" name="TextBox 18">
            <a:extLst>
              <a:ext uri="{FF2B5EF4-FFF2-40B4-BE49-F238E27FC236}">
                <a16:creationId xmlns=""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540471" y="2933440"/>
            <a:ext cx="10732579" cy="615553"/>
          </a:xfrm>
          <a:prstGeom prst="rect">
            <a:avLst/>
          </a:prstGeom>
          <a:noFill/>
        </p:spPr>
        <p:txBody>
          <a:bodyPr wrap="square" rtlCol="0">
            <a:spAutoFit/>
          </a:bodyPr>
          <a:lstStyle/>
          <a:p>
            <a:r>
              <a:rPr lang="ro-RO" b="1" dirty="0" smtClean="0">
                <a:solidFill>
                  <a:schemeClr val="accent1">
                    <a:lumMod val="50000"/>
                  </a:schemeClr>
                </a:solidFill>
                <a:latin typeface="GillSans"/>
              </a:rPr>
              <a:t>Activitate</a:t>
            </a:r>
            <a:r>
              <a:rPr lang="en-GB" b="1" dirty="0" smtClean="0">
                <a:solidFill>
                  <a:schemeClr val="accent1">
                    <a:lumMod val="50000"/>
                  </a:schemeClr>
                </a:solidFill>
                <a:latin typeface="GillSans"/>
              </a:rPr>
              <a:t> </a:t>
            </a:r>
            <a:r>
              <a:rPr lang="en-GB" b="1" dirty="0" smtClean="0">
                <a:solidFill>
                  <a:schemeClr val="accent1">
                    <a:lumMod val="50000"/>
                  </a:schemeClr>
                </a:solidFill>
                <a:latin typeface="GillSans"/>
              </a:rPr>
              <a:t>6</a:t>
            </a:r>
            <a:r>
              <a:rPr lang="en-GB" sz="1600" dirty="0" smtClean="0">
                <a:solidFill>
                  <a:schemeClr val="accent1">
                    <a:lumMod val="50000"/>
                  </a:schemeClr>
                </a:solidFill>
                <a:latin typeface="GillSans"/>
              </a:rPr>
              <a:t>: </a:t>
            </a:r>
            <a:r>
              <a:rPr lang="ro-RO" sz="1600" dirty="0" smtClean="0">
                <a:solidFill>
                  <a:schemeClr val="accent1">
                    <a:lumMod val="50000"/>
                  </a:schemeClr>
                </a:solidFill>
                <a:latin typeface="GillSans"/>
              </a:rPr>
              <a:t>Folosiți cazul nr.33: </a:t>
            </a:r>
            <a:r>
              <a:rPr lang="en-GB" sz="1600" dirty="0" smtClean="0">
                <a:solidFill>
                  <a:schemeClr val="accent1">
                    <a:lumMod val="50000"/>
                  </a:schemeClr>
                </a:solidFill>
                <a:latin typeface="GillSans"/>
              </a:rPr>
              <a:t> </a:t>
            </a:r>
            <a:r>
              <a:rPr lang="en-GB" sz="1600" dirty="0" smtClean="0">
                <a:solidFill>
                  <a:schemeClr val="accent1">
                    <a:lumMod val="50000"/>
                  </a:schemeClr>
                </a:solidFill>
                <a:latin typeface="GillSans"/>
              </a:rPr>
              <a:t>ITF v Player P </a:t>
            </a:r>
            <a:r>
              <a:rPr lang="ro-RO" sz="1600" dirty="0" smtClean="0">
                <a:solidFill>
                  <a:schemeClr val="accent1">
                    <a:lumMod val="50000"/>
                  </a:schemeClr>
                </a:solidFill>
                <a:latin typeface="GillSans"/>
              </a:rPr>
              <a:t>pentru a analiza cu studenții probleme comportamentului agravant și amenințările împotriva oficialilor în timpul meciurilor. Folosiți și clipul din link-ul de mai jos.</a:t>
            </a:r>
            <a:endParaRPr lang="el-GR" sz="1600" dirty="0" smtClean="0">
              <a:solidFill>
                <a:schemeClr val="accent1">
                  <a:lumMod val="50000"/>
                </a:schemeClr>
              </a:solidFill>
            </a:endParaRPr>
          </a:p>
        </p:txBody>
      </p:sp>
    </p:spTree>
    <p:extLst>
      <p:ext uri="{BB962C8B-B14F-4D97-AF65-F5344CB8AC3E}">
        <p14:creationId xmlns:p14="http://schemas.microsoft.com/office/powerpoint/2010/main" xmlns=""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1392</Words>
  <Application>Microsoft Office PowerPoint</Application>
  <PresentationFormat>Custom</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University of Gloucestershire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Med</cp:lastModifiedBy>
  <cp:revision>54</cp:revision>
  <dcterms:created xsi:type="dcterms:W3CDTF">2019-01-08T15:51:19Z</dcterms:created>
  <dcterms:modified xsi:type="dcterms:W3CDTF">2020-02-02T12:37:36Z</dcterms:modified>
</cp:coreProperties>
</file>