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5" r:id="rId4"/>
    <p:sldId id="267" r:id="rId5"/>
    <p:sldId id="266" r:id="rId6"/>
    <p:sldId id="268" r:id="rId7"/>
    <p:sldId id="269" r:id="rId8"/>
    <p:sldId id="270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>
        <p:scale>
          <a:sx n="85" d="100"/>
          <a:sy n="85" d="100"/>
        </p:scale>
        <p:origin x="88" y="2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8A344C-1710-410D-866B-8455F1EE95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C7C52AC-D928-49FE-9F99-2D3C34D8A5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AB2521D-2E9F-4052-8B8E-2D1CD52C8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99DE7-FCAD-4F9B-87DD-84CBB7080F69}" type="datetimeFigureOut">
              <a:rPr lang="en-GB" smtClean="0"/>
              <a:pPr/>
              <a:t>02/02/2020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E7BC8B3-04CE-4276-AE3E-4918C581C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839213A-FEC7-4E7C-A60A-CD1094E1D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AAE-3352-4F4B-866A-3B8CE0AD735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183171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5ECDF5-0B3B-43E3-B045-CEA6238EA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16C1121-3B85-44BC-B17B-FDC2B9241A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8793633-2A3F-4F11-901A-D8624F8D3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99DE7-FCAD-4F9B-87DD-84CBB7080F69}" type="datetimeFigureOut">
              <a:rPr lang="en-GB" smtClean="0"/>
              <a:pPr/>
              <a:t>02/02/2020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ADE73C3-1EC3-48FB-B8CA-84709C78A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71C49D6-87E8-4920-82A6-BA2A0C025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AAE-3352-4F4B-866A-3B8CE0AD735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35496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42B5453-6F92-452E-BE4A-2A6DAD6BE3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6847FE6-D201-4BB1-949D-D8F2F1C0B5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78B6285-89B8-4920-A831-740806757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99DE7-FCAD-4F9B-87DD-84CBB7080F69}" type="datetimeFigureOut">
              <a:rPr lang="en-GB" smtClean="0"/>
              <a:pPr/>
              <a:t>02/02/2020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D384472-AA05-45AB-826B-88DEA0225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25BA84F-7550-4628-A778-15691D9D2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AAE-3352-4F4B-866A-3B8CE0AD735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954241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17EB8B7-537E-45D3-A9EF-7BD53A2E2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47AFE1F-16DC-4FDC-AD0A-F54A3C5853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C635D73-EB4D-4AB6-BBE7-662E9AE40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99DE7-FCAD-4F9B-87DD-84CBB7080F69}" type="datetimeFigureOut">
              <a:rPr lang="en-GB" smtClean="0"/>
              <a:pPr/>
              <a:t>02/02/2020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BEA8B5C-7F7F-4CF8-9DC9-80A920368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C05E163-5B73-4145-80BB-D79131D5D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AAE-3352-4F4B-866A-3B8CE0AD735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33114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1CFD79-2226-4B8B-9AC0-19FB6239A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69C7B2F-F1EC-4504-830D-01711D7E3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078A201-8B1D-40F7-B409-FA9ED4CAD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99DE7-FCAD-4F9B-87DD-84CBB7080F69}" type="datetimeFigureOut">
              <a:rPr lang="en-GB" smtClean="0"/>
              <a:pPr/>
              <a:t>02/02/2020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F0A96D1-455A-41BE-A7EC-257D1F692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203D5D6-26C8-4D6C-8E5A-F19F8460A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AAE-3352-4F4B-866A-3B8CE0AD735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63143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2AC14F-BE18-4220-8066-1F32F414B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804412-0D9A-4FD2-B561-034B1D6C18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7AF3537-19D9-46D1-B5D3-46FDD3102A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A2CEE42-AAFE-4F46-9A3E-418A1D331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99DE7-FCAD-4F9B-87DD-84CBB7080F69}" type="datetimeFigureOut">
              <a:rPr lang="en-GB" smtClean="0"/>
              <a:pPr/>
              <a:t>02/02/2020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EE10AFF-E8E2-4D47-957A-5BFE19924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B1F1321-A444-45B2-BAF0-7A53E770D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AAE-3352-4F4B-866A-3B8CE0AD735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437974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0E92C0-5DE4-436A-958A-C496A5FE4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837E6F3-03D3-48AD-9905-78FD76F3C0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467B03F-4985-4A24-B70A-0CED487072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EE751EB-5989-4062-AC70-C968228A7E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2B0890B-7129-42C2-BFE8-BA5EF8CDBC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A3B45AD-A1CB-4C7E-90A9-0ACDBCB2D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99DE7-FCAD-4F9B-87DD-84CBB7080F69}" type="datetimeFigureOut">
              <a:rPr lang="en-GB" smtClean="0"/>
              <a:pPr/>
              <a:t>02/02/2020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D45BAAF3-AB5B-44D4-8417-0C76E54E9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8D017F9A-19A5-4B99-99B7-3588EB8BF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AAE-3352-4F4B-866A-3B8CE0AD735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24581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F4BBDF-CFEE-40C8-9262-BC0795934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39DFADD-A5C2-422C-BE8E-F936589AB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99DE7-FCAD-4F9B-87DD-84CBB7080F69}" type="datetimeFigureOut">
              <a:rPr lang="en-GB" smtClean="0"/>
              <a:pPr/>
              <a:t>02/02/2020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D6BB6CB-BA0D-4D19-A386-BD1EBE69E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E9E803F-1A56-42E2-818C-E9CC067F0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AAE-3352-4F4B-866A-3B8CE0AD735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089460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8A1684A-0635-4187-99D5-DC85F45EB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99DE7-FCAD-4F9B-87DD-84CBB7080F69}" type="datetimeFigureOut">
              <a:rPr lang="en-GB" smtClean="0"/>
              <a:pPr/>
              <a:t>02/02/2020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940400B-0BB9-4782-B367-4CE784BB4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59D1CCF-2BAB-422B-A038-FBA73E213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AAE-3352-4F4B-866A-3B8CE0AD735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189665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FB038B2-FC47-47EF-8B48-D505C90FF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D648C0A-D48C-4B96-9C93-A614BD0EAB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ECDAAB3-2560-48C0-9EE2-AEAE40CE50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D9E5E33-ADC1-4848-A27B-690CA9C3C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99DE7-FCAD-4F9B-87DD-84CBB7080F69}" type="datetimeFigureOut">
              <a:rPr lang="en-GB" smtClean="0"/>
              <a:pPr/>
              <a:t>02/02/2020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D766596-E2F5-45FE-B21E-9FF2B9675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D072BBD-5CB2-44C6-9D79-5438763AC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AAE-3352-4F4B-866A-3B8CE0AD735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805823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866205-A1E1-4E8B-9E1A-99E3D7BD2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28769361-687C-4CB4-A3A5-ED377F1CCE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AB10A5E-4957-4201-9511-9167FA44FB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FA1F6EA-2343-4E5E-A656-16338D57E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99DE7-FCAD-4F9B-87DD-84CBB7080F69}" type="datetimeFigureOut">
              <a:rPr lang="en-GB" smtClean="0"/>
              <a:pPr/>
              <a:t>02/02/2020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95D745B-BF92-4849-90CC-61C599183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B635779-DD7D-44C2-AD78-9EC91FA3F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AAE-3352-4F4B-866A-3B8CE0AD735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148644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DB1A993-F6E5-4639-B100-5BFD47329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9711F5F-367F-423E-8B19-9294310A07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5032564-A218-4366-B3E2-1091B01167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99DE7-FCAD-4F9B-87DD-84CBB7080F69}" type="datetimeFigureOut">
              <a:rPr lang="en-GB" smtClean="0"/>
              <a:pPr/>
              <a:t>02/02/2020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ECBD03E-9C45-4BEA-804D-F79934A4E1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36C9D23-5183-4C72-9AD1-CC5C19B82B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4BAAE-3352-4F4B-866A-3B8CE0AD735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234398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1F155B60-25EC-4394-846B-177BE7A52F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286" y="4968484"/>
            <a:ext cx="6829426" cy="188951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816C0F6E-1236-4143-BA2B-E2CC3FD60A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8487" y="0"/>
            <a:ext cx="5915025" cy="52482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6F73036D-08C5-437B-8593-B8C009ABE99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6230" y="261610"/>
            <a:ext cx="2404262" cy="50509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86749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7ED2394-3BE5-46F6-A46E-64D34B3BFE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043" y="76200"/>
            <a:ext cx="2347913" cy="20832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493C167-90FB-4FD4-B72F-93C2747DAFB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683685" cy="10191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0F571F13-D227-496F-BC63-9BF7040E3264}"/>
              </a:ext>
            </a:extLst>
          </p:cNvPr>
          <p:cNvSpPr txBox="1"/>
          <p:nvPr/>
        </p:nvSpPr>
        <p:spPr>
          <a:xfrm>
            <a:off x="1928947" y="2096992"/>
            <a:ext cx="8334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err="1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Comercializare</a:t>
            </a:r>
            <a:r>
              <a:rPr lang="en-GB" sz="32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 </a:t>
            </a:r>
            <a:r>
              <a:rPr lang="ro-RO" sz="32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și corupție î</a:t>
            </a:r>
            <a:r>
              <a:rPr lang="en-GB" sz="32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n </a:t>
            </a:r>
            <a:r>
              <a:rPr lang="ro-RO" sz="32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s</a:t>
            </a:r>
            <a:r>
              <a:rPr lang="en-GB" sz="32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port</a:t>
            </a:r>
            <a:endParaRPr lang="en-GB" sz="32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ECEEC03E-9025-4A5A-9BE8-B2EE660A9D6B}"/>
              </a:ext>
            </a:extLst>
          </p:cNvPr>
          <p:cNvSpPr txBox="1"/>
          <p:nvPr/>
        </p:nvSpPr>
        <p:spPr>
          <a:xfrm>
            <a:off x="1928947" y="3198167"/>
            <a:ext cx="2886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i="1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Scop și obiective</a:t>
            </a:r>
            <a:endParaRPr lang="en-GB" sz="2400" i="1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1F0D9B8A-A622-4474-BF7B-A68F896EC45E}"/>
              </a:ext>
            </a:extLst>
          </p:cNvPr>
          <p:cNvSpPr/>
          <p:nvPr/>
        </p:nvSpPr>
        <p:spPr>
          <a:xfrm>
            <a:off x="1928946" y="3776122"/>
            <a:ext cx="726730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o-RO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Identificarea și evaluarea factorilor care duc la corupție în sport</a:t>
            </a:r>
            <a:endParaRPr lang="en-GB" sz="20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o-RO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Indicați cum poate fi utilizat testul de aparentă favorizare în 2 trepte în evaluarea cazurilor de favorizare și conflict de intrese</a:t>
            </a:r>
            <a:endParaRPr lang="en-GB" sz="20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o-RO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Evaluați relația dintre comercializare și corupție în sport</a:t>
            </a:r>
            <a:endParaRPr lang="en-GB" sz="20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105F2B8C-8343-455C-B49C-2CB7FCB3E02F}"/>
              </a:ext>
            </a:extLst>
          </p:cNvPr>
          <p:cNvSpPr txBox="1"/>
          <p:nvPr/>
        </p:nvSpPr>
        <p:spPr>
          <a:xfrm>
            <a:off x="9640387" y="6596390"/>
            <a:ext cx="25516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Downloaded from www.tagsproject.eu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6CAB5854-802B-476F-86CF-3D80349016D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6230" y="261610"/>
            <a:ext cx="2404262" cy="50509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79231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7ED2394-3BE5-46F6-A46E-64D34B3BFE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043" y="76200"/>
            <a:ext cx="2347913" cy="20832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493C167-90FB-4FD4-B72F-93C2747DAFB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683685" cy="1019175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ECEEC03E-9025-4A5A-9BE8-B2EE660A9D6B}"/>
              </a:ext>
            </a:extLst>
          </p:cNvPr>
          <p:cNvSpPr txBox="1"/>
          <p:nvPr/>
        </p:nvSpPr>
        <p:spPr>
          <a:xfrm>
            <a:off x="1386590" y="2458632"/>
            <a:ext cx="1813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i="1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Activitate</a:t>
            </a:r>
            <a:r>
              <a:rPr lang="en-GB" sz="2400" i="1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 </a:t>
            </a:r>
            <a:r>
              <a:rPr lang="en-GB" sz="2400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1: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105F2B8C-8343-455C-B49C-2CB7FCB3E02F}"/>
              </a:ext>
            </a:extLst>
          </p:cNvPr>
          <p:cNvSpPr txBox="1"/>
          <p:nvPr/>
        </p:nvSpPr>
        <p:spPr>
          <a:xfrm>
            <a:off x="9640387" y="6596390"/>
            <a:ext cx="25516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Downloaded from www.tagsproject.eu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6CAB5854-802B-476F-86CF-3D80349016D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6230" y="261610"/>
            <a:ext cx="2404262" cy="50509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E267EA07-0F8F-449D-BB19-24298DDB9C98}"/>
              </a:ext>
            </a:extLst>
          </p:cNvPr>
          <p:cNvSpPr/>
          <p:nvPr/>
        </p:nvSpPr>
        <p:spPr>
          <a:xfrm>
            <a:off x="3544386" y="2441520"/>
            <a:ext cx="6096001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o-RO" sz="24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Enumerați și evaluați beneficiile și nedreptățile comercializării în sport</a:t>
            </a:r>
            <a:endParaRPr lang="en-GB" sz="2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1B234907-DC39-4553-9745-916FFAD1242C}"/>
              </a:ext>
            </a:extLst>
          </p:cNvPr>
          <p:cNvSpPr/>
          <p:nvPr/>
        </p:nvSpPr>
        <p:spPr>
          <a:xfrm>
            <a:off x="1945802" y="3511010"/>
            <a:ext cx="239486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o-RO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Marfă</a:t>
            </a: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: </a:t>
            </a:r>
            <a:endParaRPr lang="en-GB" sz="2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6619BB9E-7807-4EC8-AF24-8A4FDDEB42AB}"/>
              </a:ext>
            </a:extLst>
          </p:cNvPr>
          <p:cNvSpPr/>
          <p:nvPr/>
        </p:nvSpPr>
        <p:spPr>
          <a:xfrm>
            <a:off x="4522125" y="3511010"/>
            <a:ext cx="57070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RO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Percepția unui obiect ca având valoare financiară</a:t>
            </a:r>
            <a:endParaRPr lang="en-GB" sz="20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A8F87DD7-AAB4-486A-9784-B3DE4253992F}"/>
              </a:ext>
            </a:extLst>
          </p:cNvPr>
          <p:cNvSpPr/>
          <p:nvPr/>
        </p:nvSpPr>
        <p:spPr>
          <a:xfrm>
            <a:off x="1495995" y="4155121"/>
            <a:ext cx="28446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o-RO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Marfă ”murdară”</a:t>
            </a: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: </a:t>
            </a:r>
            <a:endParaRPr lang="en-GB" sz="20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226CF98A-119C-465B-B33B-185F6613F6EC}"/>
              </a:ext>
            </a:extLst>
          </p:cNvPr>
          <p:cNvSpPr/>
          <p:nvPr/>
        </p:nvSpPr>
        <p:spPr>
          <a:xfrm>
            <a:off x="4593463" y="4118786"/>
            <a:ext cx="55201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Când banii sunt utilizați în mod ilegal pentru a influența rezultatul unui joc</a:t>
            </a:r>
            <a:endParaRPr lang="en-GB" sz="20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9EE41FA4-3F57-450D-BE96-FC3544CAD662}"/>
              </a:ext>
            </a:extLst>
          </p:cNvPr>
          <p:cNvSpPr/>
          <p:nvPr/>
        </p:nvSpPr>
        <p:spPr>
          <a:xfrm>
            <a:off x="1495995" y="5032217"/>
            <a:ext cx="28446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o-RO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”Aproape” marfă</a:t>
            </a: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: </a:t>
            </a:r>
            <a:endParaRPr lang="en-GB" sz="20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5502EC76-86DF-4BDB-A047-8A1AE86C9A1C}"/>
              </a:ext>
            </a:extLst>
          </p:cNvPr>
          <p:cNvSpPr/>
          <p:nvPr/>
        </p:nvSpPr>
        <p:spPr>
          <a:xfrm>
            <a:off x="4593463" y="5031142"/>
            <a:ext cx="552010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Când banii sunt utilizați în mod legal pentru a influența rezultatul unui meci (ex. Cumpărarea celor mai buni jucători)</a:t>
            </a:r>
            <a:endParaRPr lang="en-GB" sz="20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DE5C6505-4C58-4B19-B769-02217BFBE6B8}"/>
              </a:ext>
            </a:extLst>
          </p:cNvPr>
          <p:cNvSpPr/>
          <p:nvPr/>
        </p:nvSpPr>
        <p:spPr>
          <a:xfrm>
            <a:off x="3431982" y="6032054"/>
            <a:ext cx="767594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Walsh, A. and </a:t>
            </a:r>
            <a:r>
              <a:rPr lang="en-GB" sz="1400" dirty="0" err="1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Giulianotti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, R. (2007) </a:t>
            </a:r>
            <a:r>
              <a:rPr lang="en-GB" sz="1400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Ethics, Money and Sport: This Sporting Mammon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. London: Routledge</a:t>
            </a:r>
            <a:endParaRPr lang="en-GB" sz="1400" dirty="0"/>
          </a:p>
        </p:txBody>
      </p:sp>
    </p:spTree>
    <p:extLst>
      <p:ext uri="{BB962C8B-B14F-4D97-AF65-F5344CB8AC3E}">
        <p14:creationId xmlns="" xmlns:p14="http://schemas.microsoft.com/office/powerpoint/2010/main" val="4077680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" grpId="0"/>
      <p:bldP spid="12" grpId="0"/>
      <p:bldP spid="13" grpId="0"/>
      <p:bldP spid="14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7ED2394-3BE5-46F6-A46E-64D34B3BFE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043" y="76200"/>
            <a:ext cx="2347913" cy="20832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493C167-90FB-4FD4-B72F-93C2747DAFB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683685" cy="1019175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ECEEC03E-9025-4A5A-9BE8-B2EE660A9D6B}"/>
              </a:ext>
            </a:extLst>
          </p:cNvPr>
          <p:cNvSpPr txBox="1"/>
          <p:nvPr/>
        </p:nvSpPr>
        <p:spPr>
          <a:xfrm>
            <a:off x="1573968" y="2458632"/>
            <a:ext cx="1970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i="1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Activitate </a:t>
            </a:r>
            <a:r>
              <a:rPr lang="en-GB" sz="2400" i="1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2</a:t>
            </a:r>
            <a:r>
              <a:rPr lang="en-GB" sz="2400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: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105F2B8C-8343-455C-B49C-2CB7FCB3E02F}"/>
              </a:ext>
            </a:extLst>
          </p:cNvPr>
          <p:cNvSpPr txBox="1"/>
          <p:nvPr/>
        </p:nvSpPr>
        <p:spPr>
          <a:xfrm>
            <a:off x="9640387" y="6596390"/>
            <a:ext cx="25516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Downloaded from www.tagsproject.eu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6CAB5854-802B-476F-86CF-3D80349016D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6230" y="261610"/>
            <a:ext cx="2404262" cy="50509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E267EA07-0F8F-449D-BB19-24298DDB9C98}"/>
              </a:ext>
            </a:extLst>
          </p:cNvPr>
          <p:cNvSpPr/>
          <p:nvPr/>
        </p:nvSpPr>
        <p:spPr>
          <a:xfrm>
            <a:off x="3544386" y="2441520"/>
            <a:ext cx="6096001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o-RO" sz="24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Identificați câte 2 exemple din fiecare tip de ”marfă”.</a:t>
            </a:r>
            <a:endParaRPr lang="en-GB" sz="24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8DC354A8-1F25-4DA6-B9AC-A39D2DE52AA1}"/>
              </a:ext>
            </a:extLst>
          </p:cNvPr>
          <p:cNvSpPr txBox="1"/>
          <p:nvPr/>
        </p:nvSpPr>
        <p:spPr>
          <a:xfrm>
            <a:off x="1364105" y="4213409"/>
            <a:ext cx="2180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i="1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Activitate</a:t>
            </a:r>
            <a:r>
              <a:rPr lang="en-GB" sz="2400" i="1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 </a:t>
            </a:r>
            <a:r>
              <a:rPr lang="en-GB" sz="2400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3: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39D1F0AA-8A0F-4FAD-ABCF-89BEC4B27C23}"/>
              </a:ext>
            </a:extLst>
          </p:cNvPr>
          <p:cNvSpPr/>
          <p:nvPr/>
        </p:nvSpPr>
        <p:spPr>
          <a:xfrm>
            <a:off x="3544386" y="4196297"/>
            <a:ext cx="6096001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o-RO" sz="24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Discutați măsurile care pot fi luate pentru a ca rezultatul unei competiții sportive să nu fie determinat de bani.</a:t>
            </a:r>
            <a:endParaRPr lang="en-GB" sz="24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  <a:p>
            <a:r>
              <a:rPr lang="ro-RO" sz="24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Ar funcționa aceste măsuri în practică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?</a:t>
            </a:r>
            <a:endParaRPr lang="en-GB" sz="2400" dirty="0"/>
          </a:p>
        </p:txBody>
      </p:sp>
    </p:spTree>
    <p:extLst>
      <p:ext uri="{BB962C8B-B14F-4D97-AF65-F5344CB8AC3E}">
        <p14:creationId xmlns="" xmlns:p14="http://schemas.microsoft.com/office/powerpoint/2010/main" val="3864510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7ED2394-3BE5-46F6-A46E-64D34B3BFE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043" y="76200"/>
            <a:ext cx="2347913" cy="20832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493C167-90FB-4FD4-B72F-93C2747DAFB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683685" cy="1019175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105F2B8C-8343-455C-B49C-2CB7FCB3E02F}"/>
              </a:ext>
            </a:extLst>
          </p:cNvPr>
          <p:cNvSpPr txBox="1"/>
          <p:nvPr/>
        </p:nvSpPr>
        <p:spPr>
          <a:xfrm>
            <a:off x="9640387" y="6596390"/>
            <a:ext cx="25516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Downloaded from www.tagsproject.eu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6CAB5854-802B-476F-86CF-3D80349016D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6230" y="261610"/>
            <a:ext cx="2404262" cy="505097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0C3A403A-E60D-4A4A-90E0-F283E3329EBE}"/>
              </a:ext>
            </a:extLst>
          </p:cNvPr>
          <p:cNvSpPr/>
          <p:nvPr/>
        </p:nvSpPr>
        <p:spPr>
          <a:xfrm>
            <a:off x="1504678" y="2159453"/>
            <a:ext cx="94351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Walsh and </a:t>
            </a:r>
            <a:r>
              <a:rPr lang="en-GB" sz="2000" dirty="0" err="1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Giulianotti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 (2007) </a:t>
            </a: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– </a:t>
            </a:r>
            <a:r>
              <a:rPr lang="ro-RO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4 patologii morale care derivă din comercializare</a:t>
            </a: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:</a:t>
            </a:r>
            <a:endParaRPr lang="en-GB" sz="20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191C706D-F5A3-4144-A62B-79B396720A3B}"/>
              </a:ext>
            </a:extLst>
          </p:cNvPr>
          <p:cNvSpPr/>
          <p:nvPr/>
        </p:nvSpPr>
        <p:spPr>
          <a:xfrm>
            <a:off x="2084219" y="2731317"/>
            <a:ext cx="8276021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o-RO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O </a:t>
            </a:r>
            <a:r>
              <a:rPr lang="ro-RO" i="1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patologie motivațională </a:t>
            </a:r>
            <a:r>
              <a:rPr lang="ro-RO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care dispune sportivul la o motivație extrinsecă de a participa în sport și poate duce la dopaj sau aranjarea meciurilor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.</a:t>
            </a:r>
            <a:endParaRPr lang="en-GB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  <a:p>
            <a:pPr marL="457200" indent="-457200">
              <a:buFont typeface="+mj-lt"/>
              <a:buAutoNum type="arabicPeriod"/>
            </a:pPr>
            <a:endParaRPr lang="en-GB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o-RO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O </a:t>
            </a:r>
            <a:r>
              <a:rPr lang="ro-RO" i="1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patologie instrumentalistă </a:t>
            </a:r>
            <a:r>
              <a:rPr lang="ro-RO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în care toate aspectele sportului sunt privite ca un mijloc de a crea profit. Un element al acesteia este și modul în care sportivii sunt tratați ca și mărfuri care pot fi vândute sau cumpărate.</a:t>
            </a:r>
            <a:endParaRPr lang="en-GB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  <a:p>
            <a:pPr marL="457200" indent="-457200">
              <a:buFont typeface="+mj-lt"/>
              <a:buAutoNum type="arabicPeriod"/>
            </a:pPr>
            <a:endParaRPr lang="en-GB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o-RO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O </a:t>
            </a:r>
            <a:r>
              <a:rPr lang="ro-RO" i="1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patologie distributivă </a:t>
            </a:r>
            <a:r>
              <a:rPr lang="ro-RO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care reduce dreptatea, adică felul în care adevărații fani nu pot ajunge la meciuri din cauza prețului crescut albiletelor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.</a:t>
            </a:r>
            <a:endParaRPr lang="en-GB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  <a:p>
            <a:pPr marL="457200" indent="-457200">
              <a:buFont typeface="+mj-lt"/>
              <a:buAutoNum type="arabicPeriod"/>
            </a:pPr>
            <a:endParaRPr lang="en-GB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o-RO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O </a:t>
            </a:r>
            <a:r>
              <a:rPr lang="ro-RO" i="1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patologie pragmatică </a:t>
            </a:r>
            <a:r>
              <a:rPr lang="ro-RO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în care toate celelalte patologii ajung să submineze existența sportului, de exemplu atunci când nu se mai fac investiții în jucători de calitate care să susțină jocurile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.</a:t>
            </a:r>
            <a:endParaRPr lang="en-GB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82305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7ED2394-3BE5-46F6-A46E-64D34B3BFE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043" y="76200"/>
            <a:ext cx="2347913" cy="20832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493C167-90FB-4FD4-B72F-93C2747DAFB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683685" cy="1019175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ECEEC03E-9025-4A5A-9BE8-B2EE660A9D6B}"/>
              </a:ext>
            </a:extLst>
          </p:cNvPr>
          <p:cNvSpPr txBox="1"/>
          <p:nvPr/>
        </p:nvSpPr>
        <p:spPr>
          <a:xfrm>
            <a:off x="1424066" y="2458632"/>
            <a:ext cx="2120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i="1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Activitate</a:t>
            </a:r>
            <a:r>
              <a:rPr lang="en-GB" sz="2400" i="1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 </a:t>
            </a:r>
            <a:r>
              <a:rPr lang="en-GB" sz="2400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4: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105F2B8C-8343-455C-B49C-2CB7FCB3E02F}"/>
              </a:ext>
            </a:extLst>
          </p:cNvPr>
          <p:cNvSpPr txBox="1"/>
          <p:nvPr/>
        </p:nvSpPr>
        <p:spPr>
          <a:xfrm>
            <a:off x="9640387" y="6596390"/>
            <a:ext cx="25516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Downloaded from www.tagsproject.eu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6CAB5854-802B-476F-86CF-3D80349016D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6230" y="261610"/>
            <a:ext cx="2404262" cy="50509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E267EA07-0F8F-449D-BB19-24298DDB9C98}"/>
              </a:ext>
            </a:extLst>
          </p:cNvPr>
          <p:cNvSpPr/>
          <p:nvPr/>
        </p:nvSpPr>
        <p:spPr>
          <a:xfrm>
            <a:off x="3544386" y="2441520"/>
            <a:ext cx="6096001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o-RO" sz="24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Citiți cazul nr. 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34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.</a:t>
            </a:r>
          </a:p>
          <a:p>
            <a:endParaRPr lang="en-GB" sz="24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  <a:p>
            <a:r>
              <a:rPr lang="ro-RO" sz="24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Ce recomandări au fost făcute de curtea de arbitraj și de ce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?</a:t>
            </a:r>
            <a:endParaRPr lang="en-GB" sz="2400" dirty="0"/>
          </a:p>
        </p:txBody>
      </p:sp>
    </p:spTree>
    <p:extLst>
      <p:ext uri="{BB962C8B-B14F-4D97-AF65-F5344CB8AC3E}">
        <p14:creationId xmlns="" xmlns:p14="http://schemas.microsoft.com/office/powerpoint/2010/main" val="2627910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7ED2394-3BE5-46F6-A46E-64D34B3BFE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043" y="76200"/>
            <a:ext cx="2347913" cy="20832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493C167-90FB-4FD4-B72F-93C2747DAFB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683685" cy="1019175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ECEEC03E-9025-4A5A-9BE8-B2EE660A9D6B}"/>
              </a:ext>
            </a:extLst>
          </p:cNvPr>
          <p:cNvSpPr txBox="1"/>
          <p:nvPr/>
        </p:nvSpPr>
        <p:spPr>
          <a:xfrm>
            <a:off x="1611443" y="2458632"/>
            <a:ext cx="1932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i="1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Activitate </a:t>
            </a:r>
            <a:r>
              <a:rPr lang="en-GB" sz="2400" i="1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5</a:t>
            </a:r>
            <a:r>
              <a:rPr lang="en-GB" sz="2400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: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105F2B8C-8343-455C-B49C-2CB7FCB3E02F}"/>
              </a:ext>
            </a:extLst>
          </p:cNvPr>
          <p:cNvSpPr txBox="1"/>
          <p:nvPr/>
        </p:nvSpPr>
        <p:spPr>
          <a:xfrm>
            <a:off x="9640387" y="6596390"/>
            <a:ext cx="25516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Downloaded from www.tagsproject.eu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6CAB5854-802B-476F-86CF-3D80349016D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6230" y="261610"/>
            <a:ext cx="2404262" cy="50509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E267EA07-0F8F-449D-BB19-24298DDB9C98}"/>
              </a:ext>
            </a:extLst>
          </p:cNvPr>
          <p:cNvSpPr/>
          <p:nvPr/>
        </p:nvSpPr>
        <p:spPr>
          <a:xfrm>
            <a:off x="3544386" y="2441520"/>
            <a:ext cx="68063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24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Discutați ce înseamnă un conflict de interese și cum este acesta legat de corupția în sport.</a:t>
            </a:r>
            <a:endParaRPr lang="en-GB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48F3BEA9-AB26-4829-83EF-D159B9A99B9F}"/>
              </a:ext>
            </a:extLst>
          </p:cNvPr>
          <p:cNvSpPr txBox="1"/>
          <p:nvPr/>
        </p:nvSpPr>
        <p:spPr>
          <a:xfrm>
            <a:off x="1476531" y="3476039"/>
            <a:ext cx="2067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i="1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Activitate </a:t>
            </a:r>
            <a:r>
              <a:rPr lang="en-GB" sz="2400" i="1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6</a:t>
            </a:r>
            <a:r>
              <a:rPr lang="en-GB" sz="2400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: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6CC4152-AF99-4F7C-9C7F-D5878B33FB34}"/>
              </a:ext>
            </a:extLst>
          </p:cNvPr>
          <p:cNvSpPr/>
          <p:nvPr/>
        </p:nvSpPr>
        <p:spPr>
          <a:xfrm>
            <a:off x="3544386" y="3458927"/>
            <a:ext cx="6096001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o-RO" sz="24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Citiți cazul nr.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35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.</a:t>
            </a:r>
          </a:p>
          <a:p>
            <a:endParaRPr lang="en-GB" sz="24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  <a:p>
            <a:r>
              <a:rPr lang="ro-RO" sz="24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De ce s-a decis că a fost vorba aparent de un conflict de interese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?</a:t>
            </a:r>
            <a:endParaRPr lang="en-GB" sz="2400" dirty="0"/>
          </a:p>
        </p:txBody>
      </p:sp>
    </p:spTree>
    <p:extLst>
      <p:ext uri="{BB962C8B-B14F-4D97-AF65-F5344CB8AC3E}">
        <p14:creationId xmlns="" xmlns:p14="http://schemas.microsoft.com/office/powerpoint/2010/main" val="4037490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7ED2394-3BE5-46F6-A46E-64D34B3BFE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043" y="76200"/>
            <a:ext cx="2347913" cy="20832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493C167-90FB-4FD4-B72F-93C2747DAFB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683685" cy="1019175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ECEEC03E-9025-4A5A-9BE8-B2EE660A9D6B}"/>
              </a:ext>
            </a:extLst>
          </p:cNvPr>
          <p:cNvSpPr txBox="1"/>
          <p:nvPr/>
        </p:nvSpPr>
        <p:spPr>
          <a:xfrm>
            <a:off x="1701384" y="5360525"/>
            <a:ext cx="18430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i="1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Activitate</a:t>
            </a:r>
            <a:r>
              <a:rPr lang="en-GB" sz="2400" i="1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 </a:t>
            </a:r>
            <a:r>
              <a:rPr lang="en-GB" sz="2400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8: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105F2B8C-8343-455C-B49C-2CB7FCB3E02F}"/>
              </a:ext>
            </a:extLst>
          </p:cNvPr>
          <p:cNvSpPr txBox="1"/>
          <p:nvPr/>
        </p:nvSpPr>
        <p:spPr>
          <a:xfrm>
            <a:off x="9640387" y="6596390"/>
            <a:ext cx="25516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Downloaded from www.tagsproject.eu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6CAB5854-802B-476F-86CF-3D80349016D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6230" y="261610"/>
            <a:ext cx="2404262" cy="50509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E267EA07-0F8F-449D-BB19-24298DDB9C98}"/>
              </a:ext>
            </a:extLst>
          </p:cNvPr>
          <p:cNvSpPr/>
          <p:nvPr/>
        </p:nvSpPr>
        <p:spPr>
          <a:xfrm>
            <a:off x="3544386" y="5343413"/>
            <a:ext cx="6096001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o-RO" sz="24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Discutați cum ar putea cei implicați în sport să prevină conflictul de interese</a:t>
            </a:r>
            <a:endParaRPr lang="en-GB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48F3BEA9-AB26-4829-83EF-D159B9A99B9F}"/>
              </a:ext>
            </a:extLst>
          </p:cNvPr>
          <p:cNvSpPr txBox="1"/>
          <p:nvPr/>
        </p:nvSpPr>
        <p:spPr>
          <a:xfrm>
            <a:off x="1731364" y="2318648"/>
            <a:ext cx="18130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i="1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Activitate</a:t>
            </a:r>
            <a:r>
              <a:rPr lang="en-GB" sz="2400" i="1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 </a:t>
            </a:r>
            <a:r>
              <a:rPr lang="en-GB" sz="2400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7: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6CC4152-AF99-4F7C-9C7F-D5878B33FB34}"/>
              </a:ext>
            </a:extLst>
          </p:cNvPr>
          <p:cNvSpPr/>
          <p:nvPr/>
        </p:nvSpPr>
        <p:spPr>
          <a:xfrm>
            <a:off x="3608573" y="2320272"/>
            <a:ext cx="6096001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o-RO" sz="24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Citiți cazul nr.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36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.</a:t>
            </a:r>
          </a:p>
          <a:p>
            <a:endParaRPr lang="en-GB" sz="24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  <a:p>
            <a:r>
              <a:rPr lang="ro-RO" sz="24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Ce motive a dat apărătorul cu privire la membrii curții de arbitraj ca fiind influențați și de ce au fost respinse motivele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?</a:t>
            </a:r>
            <a:endParaRPr lang="en-GB" sz="2400" dirty="0"/>
          </a:p>
        </p:txBody>
      </p:sp>
    </p:spTree>
    <p:extLst>
      <p:ext uri="{BB962C8B-B14F-4D97-AF65-F5344CB8AC3E}">
        <p14:creationId xmlns="" xmlns:p14="http://schemas.microsoft.com/office/powerpoint/2010/main" val="1050165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7ED2394-3BE5-46F6-A46E-64D34B3BFE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043" y="76200"/>
            <a:ext cx="2347913" cy="20832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493C167-90FB-4FD4-B72F-93C2747DAFB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683685" cy="101917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A226122C-10AD-4380-9393-4B779A4D388B}"/>
              </a:ext>
            </a:extLst>
          </p:cNvPr>
          <p:cNvSpPr txBox="1"/>
          <p:nvPr/>
        </p:nvSpPr>
        <p:spPr>
          <a:xfrm>
            <a:off x="709747" y="2082441"/>
            <a:ext cx="8334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2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Bibliografie</a:t>
            </a:r>
            <a:r>
              <a:rPr lang="en-GB" sz="3200" dirty="0" smtClean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:</a:t>
            </a:r>
            <a:endParaRPr lang="en-GB" sz="32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B47C91A-CC71-46E9-B26A-9B9B76C753C2}"/>
              </a:ext>
            </a:extLst>
          </p:cNvPr>
          <p:cNvSpPr/>
          <p:nvPr/>
        </p:nvSpPr>
        <p:spPr>
          <a:xfrm>
            <a:off x="709747" y="2667216"/>
            <a:ext cx="10772503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400" dirty="0" err="1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Ciomaga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, B., &amp; Kent, C. (2015). Rethinking the consequences of commercializing sport. </a:t>
            </a:r>
            <a:r>
              <a:rPr lang="en-GB" sz="1400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Sport, Ethics and Philosophy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, 9(1): 18-31. doi:10.1080/17511321.2015.1017521</a:t>
            </a:r>
          </a:p>
          <a:p>
            <a:pPr lvl="0"/>
            <a:endParaRPr lang="en-GB" sz="14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  <a:p>
            <a:pPr lvl="0"/>
            <a:r>
              <a:rPr lang="en-GB" sz="1400" dirty="0" err="1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Ecorys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 and </a:t>
            </a:r>
            <a:r>
              <a:rPr lang="en-GB" sz="1400" dirty="0" err="1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Manoli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, A.E. (2018) </a:t>
            </a:r>
            <a:r>
              <a:rPr lang="en-GB" sz="1400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Mapping of Corruption in Sport in the EU: A report to the European Commission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. European Commission, Brussels. December 2018.</a:t>
            </a:r>
          </a:p>
          <a:p>
            <a:pPr lvl="0"/>
            <a:endParaRPr lang="en-GB" sz="14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  <a:p>
            <a:pPr lvl="0"/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Harvey, A. (2015). Match-fixing: Working towards an ethical framework. </a:t>
            </a:r>
            <a:r>
              <a:rPr lang="en-GB" sz="1400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Journal of the Philosophy of Sport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, 42(3): 393-407. doi:10.1080/00948705.2015.1037767</a:t>
            </a:r>
          </a:p>
          <a:p>
            <a:pPr lvl="0"/>
            <a:endParaRPr lang="en-GB" sz="14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  <a:p>
            <a:pPr lvl="0"/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McNamee, M. (2013). The integrity of sport: Unregulated gambling, match fixing and corruption. </a:t>
            </a:r>
            <a:r>
              <a:rPr lang="en-GB" sz="1400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Sport, Ethics and Philosophy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, 7(2): 173-174. doi:10.1080/17511321.2013.791159</a:t>
            </a:r>
          </a:p>
          <a:p>
            <a:pPr lvl="0"/>
            <a:endParaRPr lang="en-GB" sz="14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  <a:p>
            <a:pPr lvl="0"/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Morgan, W. (2006). </a:t>
            </a:r>
            <a:r>
              <a:rPr lang="en-GB" sz="1400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Why Sports Morally Matter 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(Routledge critical studies in sport). New York: Routledge.</a:t>
            </a:r>
          </a:p>
          <a:p>
            <a:pPr lvl="0"/>
            <a:endParaRPr lang="en-GB" sz="14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  <a:p>
            <a:pPr lvl="0"/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Walsh, A., &amp; </a:t>
            </a:r>
            <a:r>
              <a:rPr lang="en-GB" sz="1400" dirty="0" err="1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Giulianotti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, R. (2007). </a:t>
            </a:r>
            <a:r>
              <a:rPr lang="en-GB" sz="1400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Ethics, Money, And Sport: This sporting mammon 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(Ethics and sport). New York, NY: Routledge.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E906E643-55FC-4ED0-B0DA-27C9D92FC4E9}"/>
              </a:ext>
            </a:extLst>
          </p:cNvPr>
          <p:cNvSpPr txBox="1"/>
          <p:nvPr/>
        </p:nvSpPr>
        <p:spPr>
          <a:xfrm>
            <a:off x="9640387" y="6596390"/>
            <a:ext cx="25516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Downloaded from www.tagsproject.eu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9904832D-7104-4A58-9C5E-A7CA13533BB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6230" y="261610"/>
            <a:ext cx="2404262" cy="50509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7753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AGS" id="{E24C01F7-87B7-4BFA-AD87-974EC0271540}" vid="{0D87A437-1C59-4CC7-82CB-BB45930B32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</TotalTime>
  <Words>635</Words>
  <Application>Microsoft Office PowerPoint</Application>
  <PresentationFormat>Custom</PresentationFormat>
  <Paragraphs>63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Home</dc:creator>
  <cp:lastModifiedBy>Med</cp:lastModifiedBy>
  <cp:revision>17</cp:revision>
  <dcterms:created xsi:type="dcterms:W3CDTF">2019-07-25T13:00:08Z</dcterms:created>
  <dcterms:modified xsi:type="dcterms:W3CDTF">2020-02-02T18:09:26Z</dcterms:modified>
</cp:coreProperties>
</file>