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89" r:id="rId4"/>
    <p:sldId id="280" r:id="rId5"/>
    <p:sldId id="286" r:id="rId6"/>
    <p:sldId id="288" r:id="rId7"/>
    <p:sldId id="290" r:id="rId8"/>
    <p:sldId id="283" r:id="rId9"/>
    <p:sldId id="291" r:id="rId10"/>
    <p:sldId id="284" r:id="rId11"/>
    <p:sldId id="293" r:id="rId12"/>
    <p:sldId id="292" r:id="rId13"/>
    <p:sldId id="285" r:id="rId14"/>
    <p:sldId id="268" r:id="rId15"/>
    <p:sldId id="265" r:id="rId16"/>
    <p:sldId id="294"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18" autoAdjust="0"/>
    <p:restoredTop sz="87477" autoAdjust="0"/>
  </p:normalViewPr>
  <p:slideViewPr>
    <p:cSldViewPr snapToGrid="0">
      <p:cViewPr varScale="1">
        <p:scale>
          <a:sx n="60" d="100"/>
          <a:sy n="60" d="100"/>
        </p:scale>
        <p:origin x="129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39657-36CB-4279-B913-9CDB87E52674}" type="datetimeFigureOut">
              <a:rPr lang="cs-CZ" smtClean="0"/>
              <a:pPr/>
              <a:t>21.02.2020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C2A2F3-953E-47B7-8FB4-02DD69C07B4B}" type="slidenum">
              <a:rPr lang="cs-CZ" smtClean="0"/>
              <a:pPr/>
              <a:t>‹#›</a:t>
            </a:fld>
            <a:endParaRPr lang="cs-CZ"/>
          </a:p>
        </p:txBody>
      </p:sp>
    </p:spTree>
    <p:extLst>
      <p:ext uri="{BB962C8B-B14F-4D97-AF65-F5344CB8AC3E}">
        <p14:creationId xmlns:p14="http://schemas.microsoft.com/office/powerpoint/2010/main" val="1055389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books.google.com/books?id=YMUola6pDnkC&amp;pg=PT1217&amp;dq=race+social+construc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britannica.com/topic/race-human" TargetMode="External"/><Relationship Id="rId5" Type="http://schemas.openxmlformats.org/officeDocument/2006/relationships/hyperlink" Target="https://en.wikipedia.org/wiki/Special:BookSources/978-1-45-226586-5" TargetMode="External"/><Relationship Id="rId4" Type="http://schemas.openxmlformats.org/officeDocument/2006/relationships/hyperlink" Target="https://en.wikipedia.org/wiki/International_Standard_Book_Number"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who.int/gender-equity-rights/understanding/gender-definition/e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telegraph.co.uk/athletics/2019/09/30/caster-semenyas-absence-casts-shadow-800m-halimah-nakaayi-win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hinkprogress.org/this-is-discrimination-top-athletes-demand-an-immediate-end-to-hijab-ban-in-basketball-fb6d89bb156c/"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2</a:t>
            </a:fld>
            <a:endParaRPr lang="cs-CZ"/>
          </a:p>
        </p:txBody>
      </p:sp>
    </p:spTree>
    <p:extLst>
      <p:ext uri="{BB962C8B-B14F-4D97-AF65-F5344CB8AC3E}">
        <p14:creationId xmlns:p14="http://schemas.microsoft.com/office/powerpoint/2010/main" val="2715498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a:solidFill>
                  <a:schemeClr val="tx1"/>
                </a:solidFill>
                <a:effectLst/>
                <a:latin typeface="+mn-lt"/>
                <a:ea typeface="+mn-ea"/>
                <a:cs typeface="+mn-cs"/>
              </a:rPr>
              <a:t>Nielsen, G., </a:t>
            </a:r>
            <a:r>
              <a:rPr lang="en-US" sz="1200" b="0" i="0" kern="1200" dirty="0" err="1">
                <a:solidFill>
                  <a:schemeClr val="tx1"/>
                </a:solidFill>
                <a:effectLst/>
                <a:latin typeface="+mn-lt"/>
                <a:ea typeface="+mn-ea"/>
                <a:cs typeface="+mn-cs"/>
              </a:rPr>
              <a:t>Grønfeldt</a:t>
            </a:r>
            <a:r>
              <a:rPr lang="en-US" sz="1200" b="0" i="0" kern="1200" dirty="0">
                <a:solidFill>
                  <a:schemeClr val="tx1"/>
                </a:solidFill>
                <a:effectLst/>
                <a:latin typeface="+mn-lt"/>
                <a:ea typeface="+mn-ea"/>
                <a:cs typeface="+mn-cs"/>
              </a:rPr>
              <a:t>, V., </a:t>
            </a:r>
            <a:r>
              <a:rPr lang="en-US" sz="1200" b="0" i="0" kern="1200" dirty="0" err="1">
                <a:solidFill>
                  <a:schemeClr val="tx1"/>
                </a:solidFill>
                <a:effectLst/>
                <a:latin typeface="+mn-lt"/>
                <a:ea typeface="+mn-ea"/>
                <a:cs typeface="+mn-cs"/>
              </a:rPr>
              <a:t>Toftegaard-Støckel</a:t>
            </a:r>
            <a:r>
              <a:rPr lang="en-US" sz="1200" b="0" i="0" kern="1200" dirty="0">
                <a:solidFill>
                  <a:schemeClr val="tx1"/>
                </a:solidFill>
                <a:effectLst/>
                <a:latin typeface="+mn-lt"/>
                <a:ea typeface="+mn-ea"/>
                <a:cs typeface="+mn-cs"/>
              </a:rPr>
              <a:t>, J., &amp; Andersen, L. B. (2012). </a:t>
            </a:r>
            <a:r>
              <a:rPr lang="en-US" sz="1200" b="0" i="1" kern="1200" dirty="0">
                <a:solidFill>
                  <a:schemeClr val="tx1"/>
                </a:solidFill>
                <a:effectLst/>
                <a:latin typeface="+mn-lt"/>
                <a:ea typeface="+mn-ea"/>
                <a:cs typeface="+mn-cs"/>
              </a:rPr>
              <a:t>Predisposed to participate? The influence of family socio-economic background on children’s sports participation and daily amount of physical activity. Sport in Society, 15(1), 1–27.</a:t>
            </a:r>
            <a:r>
              <a:rPr lang="en-US" sz="1200" b="0" i="0" kern="1200" dirty="0">
                <a:solidFill>
                  <a:schemeClr val="tx1"/>
                </a:solidFill>
                <a:effectLst/>
                <a:latin typeface="+mn-lt"/>
                <a:ea typeface="+mn-ea"/>
                <a:cs typeface="+mn-cs"/>
              </a:rPr>
              <a:t> doi:10.1080/03031853.2011.625271 </a:t>
            </a:r>
            <a:endParaRPr lang="cs-CZ" dirty="0"/>
          </a:p>
          <a:p>
            <a:endParaRPr lang="cs-CZ" dirty="0"/>
          </a:p>
          <a:p>
            <a:r>
              <a:rPr lang="en-US" dirty="0"/>
              <a:t>how children’s family background influences their participation in physical activity</a:t>
            </a:r>
            <a:endParaRPr lang="cs-CZ" dirty="0"/>
          </a:p>
          <a:p>
            <a:endParaRPr lang="cs-CZ" dirty="0"/>
          </a:p>
          <a:p>
            <a:endParaRPr lang="cs-CZ" dirty="0"/>
          </a:p>
          <a:p>
            <a:r>
              <a:rPr lang="en-US" dirty="0"/>
              <a:t>In this sample of more than 500 Danish suburban schoolchildren, no clear association was found between SEP and physical activity at either preschool or third grade age. Furthermore, no significant associations were found between the material, social and sporting resources of families and their children’s physical activity. The only measurable association found between family background and children’s physical activity levels resulted from parents’ normative values regarding physical activity, which was associated with children’s amount of physical activity at preschool </a:t>
            </a:r>
            <a:r>
              <a:rPr lang="en-US" dirty="0" err="1"/>
              <a:t>ageg</a:t>
            </a:r>
            <a:endParaRPr lang="cs-CZ" dirty="0"/>
          </a:p>
          <a:p>
            <a:endParaRPr lang="cs-CZ" dirty="0"/>
          </a:p>
          <a:p>
            <a:r>
              <a:rPr lang="en-US" dirty="0"/>
              <a:t>This study supports previous research showing that family background influences the rate of children’s participation in organized sports. Children from the lowest SEP had a significantly lower participation rate in organized sports.</a:t>
            </a:r>
            <a:endParaRPr lang="cs-CZ" dirty="0"/>
          </a:p>
          <a:p>
            <a:endParaRPr lang="cs-CZ" dirty="0"/>
          </a:p>
          <a:p>
            <a:r>
              <a:rPr lang="en-US" dirty="0"/>
              <a:t>However, despite inequalities in sports participation, no association was found between families’ SEP and their children’s physical activity as children were equally active in many other settings for physical activity such as school-breaks, afterschool day care and </a:t>
            </a:r>
            <a:r>
              <a:rPr lang="en-US" dirty="0" err="1"/>
              <a:t>neighbourhood</a:t>
            </a:r>
            <a:r>
              <a:rPr lang="en-US" dirty="0"/>
              <a:t> playgrounds and as club-organized sport contributed a relatively small amount to the overall amount of physical activity of the children. These findings have important implications for both health promotion and social integration work through physical activity.</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11</a:t>
            </a:fld>
            <a:endParaRPr lang="cs-CZ"/>
          </a:p>
        </p:txBody>
      </p:sp>
    </p:spTree>
    <p:extLst>
      <p:ext uri="{BB962C8B-B14F-4D97-AF65-F5344CB8AC3E}">
        <p14:creationId xmlns:p14="http://schemas.microsoft.com/office/powerpoint/2010/main" val="2618225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err="1">
                <a:solidFill>
                  <a:schemeClr val="tx1"/>
                </a:solidFill>
                <a:effectLst/>
                <a:latin typeface="+mn-lt"/>
                <a:ea typeface="+mn-ea"/>
                <a:cs typeface="+mn-cs"/>
              </a:rPr>
              <a:t>Barnshaw</a:t>
            </a:r>
            <a:r>
              <a:rPr lang="en-US" sz="1200" b="0" i="0" kern="1200" dirty="0">
                <a:solidFill>
                  <a:schemeClr val="tx1"/>
                </a:solidFill>
                <a:effectLst/>
                <a:latin typeface="+mn-lt"/>
                <a:ea typeface="+mn-ea"/>
                <a:cs typeface="+mn-cs"/>
              </a:rPr>
              <a:t>, John (2008). </a:t>
            </a:r>
            <a:r>
              <a:rPr lang="en-US" sz="1200" b="0" i="0" u="none" strike="noStrike" kern="1200" dirty="0">
                <a:solidFill>
                  <a:schemeClr val="tx1"/>
                </a:solidFill>
                <a:effectLst/>
                <a:latin typeface="+mn-lt"/>
                <a:ea typeface="+mn-ea"/>
                <a:cs typeface="+mn-cs"/>
                <a:hlinkClick r:id="rId3"/>
              </a:rPr>
              <a:t>"Race"</a:t>
            </a:r>
            <a:r>
              <a:rPr lang="en-US" sz="1200" b="0" i="0" kern="1200" dirty="0">
                <a:solidFill>
                  <a:schemeClr val="tx1"/>
                </a:solidFill>
                <a:effectLst/>
                <a:latin typeface="+mn-lt"/>
                <a:ea typeface="+mn-ea"/>
                <a:cs typeface="+mn-cs"/>
              </a:rPr>
              <a:t>. In Schaefer, Richard T. (ed.). </a:t>
            </a:r>
            <a:r>
              <a:rPr lang="en-US" sz="1200" b="0" i="1" kern="1200" dirty="0">
                <a:solidFill>
                  <a:schemeClr val="tx1"/>
                </a:solidFill>
                <a:effectLst/>
                <a:latin typeface="+mn-lt"/>
                <a:ea typeface="+mn-ea"/>
                <a:cs typeface="+mn-cs"/>
              </a:rPr>
              <a:t>Encyclopedia of Race, Ethnicity, and Society, Volume 1</a:t>
            </a:r>
            <a:r>
              <a:rPr lang="en-US" sz="1200" b="0" i="0" kern="1200" dirty="0">
                <a:solidFill>
                  <a:schemeClr val="tx1"/>
                </a:solidFill>
                <a:effectLst/>
                <a:latin typeface="+mn-lt"/>
                <a:ea typeface="+mn-ea"/>
                <a:cs typeface="+mn-cs"/>
              </a:rPr>
              <a:t>. SAGE Publications. pp. 1091–3. </a:t>
            </a:r>
            <a:r>
              <a:rPr lang="en-US" sz="1200" b="0" i="0" u="none" strike="noStrike" kern="1200" dirty="0">
                <a:solidFill>
                  <a:schemeClr val="tx1"/>
                </a:solidFill>
                <a:effectLst/>
                <a:latin typeface="+mn-lt"/>
                <a:ea typeface="+mn-ea"/>
                <a:cs typeface="+mn-cs"/>
                <a:hlinkClick r:id="rId4" tooltip="International Standard Book Number"/>
              </a:rPr>
              <a:t>ISBN</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5" tooltip="Special:BookSources/978-1-45-226586-5"/>
              </a:rPr>
              <a:t>978-1-45-226586-5</a:t>
            </a:r>
            <a:r>
              <a:rPr lang="en-US" sz="1200" b="0" i="0" kern="1200" dirty="0">
                <a:solidFill>
                  <a:schemeClr val="tx1"/>
                </a:solidFill>
                <a:effectLst/>
                <a:latin typeface="+mn-lt"/>
                <a:ea typeface="+mn-ea"/>
                <a:cs typeface="+mn-cs"/>
              </a:rPr>
              <a:t>.</a:t>
            </a:r>
            <a:endParaRPr lang="cs-CZ" sz="1200" b="0" i="0" kern="1200" dirty="0">
              <a:solidFill>
                <a:schemeClr val="tx1"/>
              </a:solidFill>
              <a:effectLst/>
              <a:latin typeface="+mn-lt"/>
              <a:ea typeface="+mn-ea"/>
              <a:cs typeface="+mn-cs"/>
            </a:endParaRPr>
          </a:p>
          <a:p>
            <a:r>
              <a:rPr lang="cs-CZ" sz="1200" b="0" i="0" kern="1200" dirty="0" err="1">
                <a:solidFill>
                  <a:schemeClr val="tx1"/>
                </a:solidFill>
                <a:effectLst/>
                <a:latin typeface="+mn-lt"/>
                <a:ea typeface="+mn-ea"/>
                <a:cs typeface="+mn-cs"/>
              </a:rPr>
              <a:t>Smedley</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Audrey</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Takezawa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Yasuko</a:t>
            </a:r>
            <a:r>
              <a:rPr lang="cs-CZ" sz="1200" b="0" i="0" kern="1200" dirty="0">
                <a:solidFill>
                  <a:schemeClr val="tx1"/>
                </a:solidFill>
                <a:effectLst/>
                <a:latin typeface="+mn-lt"/>
                <a:ea typeface="+mn-ea"/>
                <a:cs typeface="+mn-cs"/>
              </a:rPr>
              <a:t> I.; </a:t>
            </a:r>
            <a:r>
              <a:rPr lang="cs-CZ" sz="1200" b="0" i="0" kern="1200" dirty="0" err="1">
                <a:solidFill>
                  <a:schemeClr val="tx1"/>
                </a:solidFill>
                <a:effectLst/>
                <a:latin typeface="+mn-lt"/>
                <a:ea typeface="+mn-ea"/>
                <a:cs typeface="+mn-cs"/>
              </a:rPr>
              <a:t>Wade</a:t>
            </a:r>
            <a:r>
              <a:rPr lang="cs-CZ" sz="1200" b="0" i="0" kern="1200" dirty="0">
                <a:solidFill>
                  <a:schemeClr val="tx1"/>
                </a:solidFill>
                <a:effectLst/>
                <a:latin typeface="+mn-lt"/>
                <a:ea typeface="+mn-ea"/>
                <a:cs typeface="+mn-cs"/>
              </a:rPr>
              <a:t>, Peter. </a:t>
            </a:r>
            <a:r>
              <a:rPr lang="cs-CZ" sz="1200" b="0" i="0" u="none" strike="noStrike" kern="1200" dirty="0">
                <a:solidFill>
                  <a:schemeClr val="tx1"/>
                </a:solidFill>
                <a:effectLst/>
                <a:latin typeface="+mn-lt"/>
                <a:ea typeface="+mn-ea"/>
                <a:cs typeface="+mn-cs"/>
                <a:hlinkClick r:id="rId6"/>
              </a:rPr>
              <a:t>"</a:t>
            </a:r>
            <a:r>
              <a:rPr lang="cs-CZ" sz="1200" b="0" i="0" u="none" strike="noStrike" kern="1200" dirty="0" err="1">
                <a:solidFill>
                  <a:schemeClr val="tx1"/>
                </a:solidFill>
                <a:effectLst/>
                <a:latin typeface="+mn-lt"/>
                <a:ea typeface="+mn-ea"/>
                <a:cs typeface="+mn-cs"/>
                <a:hlinkClick r:id="rId6"/>
              </a:rPr>
              <a:t>Race</a:t>
            </a:r>
            <a:r>
              <a:rPr lang="cs-CZ" sz="1200" b="0" i="0" u="none" strike="noStrike" kern="1200" dirty="0">
                <a:solidFill>
                  <a:schemeClr val="tx1"/>
                </a:solidFill>
                <a:effectLst/>
                <a:latin typeface="+mn-lt"/>
                <a:ea typeface="+mn-ea"/>
                <a:cs typeface="+mn-cs"/>
                <a:hlinkClick r:id="rId6"/>
              </a:rPr>
              <a:t>: </a:t>
            </a:r>
            <a:r>
              <a:rPr lang="cs-CZ" sz="1200" b="0" i="0" u="none" strike="noStrike" kern="1200" dirty="0" err="1">
                <a:solidFill>
                  <a:schemeClr val="tx1"/>
                </a:solidFill>
                <a:effectLst/>
                <a:latin typeface="+mn-lt"/>
                <a:ea typeface="+mn-ea"/>
                <a:cs typeface="+mn-cs"/>
                <a:hlinkClick r:id="rId6"/>
              </a:rPr>
              <a:t>Human</a:t>
            </a:r>
            <a:r>
              <a:rPr lang="cs-CZ" sz="1200" b="0" i="0" u="none" strike="noStrike" kern="1200" dirty="0">
                <a:solidFill>
                  <a:schemeClr val="tx1"/>
                </a:solidFill>
                <a:effectLst/>
                <a:latin typeface="+mn-lt"/>
                <a:ea typeface="+mn-ea"/>
                <a:cs typeface="+mn-cs"/>
                <a:hlinkClick r:id="rId6"/>
              </a:rPr>
              <a:t>"</a:t>
            </a:r>
            <a:r>
              <a:rPr lang="cs-CZ" sz="1200" b="0" i="0" kern="1200" dirty="0">
                <a:solidFill>
                  <a:schemeClr val="tx1"/>
                </a:solidFill>
                <a:effectLst/>
                <a:latin typeface="+mn-lt"/>
                <a:ea typeface="+mn-ea"/>
                <a:cs typeface="+mn-cs"/>
              </a:rPr>
              <a:t>. </a:t>
            </a:r>
            <a:r>
              <a:rPr lang="cs-CZ" sz="1200" b="0" i="1" kern="1200" dirty="0" err="1">
                <a:solidFill>
                  <a:schemeClr val="tx1"/>
                </a:solidFill>
                <a:effectLst/>
                <a:latin typeface="+mn-lt"/>
                <a:ea typeface="+mn-ea"/>
                <a:cs typeface="+mn-cs"/>
              </a:rPr>
              <a:t>Encyclopædia</a:t>
            </a:r>
            <a:r>
              <a:rPr lang="cs-CZ" sz="1200" b="0" i="1" kern="1200" dirty="0">
                <a:solidFill>
                  <a:schemeClr val="tx1"/>
                </a:solidFill>
                <a:effectLst/>
                <a:latin typeface="+mn-lt"/>
                <a:ea typeface="+mn-ea"/>
                <a:cs typeface="+mn-cs"/>
              </a:rPr>
              <a:t> </a:t>
            </a:r>
            <a:r>
              <a:rPr lang="cs-CZ" sz="1200" b="0" i="1" kern="1200" dirty="0" err="1">
                <a:solidFill>
                  <a:schemeClr val="tx1"/>
                </a:solidFill>
                <a:effectLst/>
                <a:latin typeface="+mn-lt"/>
                <a:ea typeface="+mn-ea"/>
                <a:cs typeface="+mn-cs"/>
              </a:rPr>
              <a:t>Britannica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Encyclopædia</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Britannica</a:t>
            </a:r>
            <a:r>
              <a:rPr lang="cs-CZ" sz="1200" b="0" i="0" kern="1200" dirty="0">
                <a:solidFill>
                  <a:schemeClr val="tx1"/>
                </a:solidFill>
                <a:effectLst/>
                <a:latin typeface="+mn-lt"/>
                <a:ea typeface="+mn-ea"/>
                <a:cs typeface="+mn-cs"/>
              </a:rPr>
              <a:t> Inc. </a:t>
            </a:r>
            <a:r>
              <a:rPr lang="cs-CZ" sz="1200" b="0" i="0" kern="1200" dirty="0" err="1">
                <a:solidFill>
                  <a:schemeClr val="tx1"/>
                </a:solidFill>
                <a:effectLst/>
                <a:latin typeface="+mn-lt"/>
                <a:ea typeface="+mn-ea"/>
                <a:cs typeface="+mn-cs"/>
              </a:rPr>
              <a:t>Retrieved</a:t>
            </a:r>
            <a:r>
              <a:rPr lang="cs-CZ" sz="1200" b="0" i="0" kern="1200" dirty="0">
                <a:solidFill>
                  <a:schemeClr val="tx1"/>
                </a:solidFill>
                <a:effectLst/>
                <a:latin typeface="+mn-lt"/>
                <a:ea typeface="+mn-ea"/>
                <a:cs typeface="+mn-cs"/>
              </a:rPr>
              <a:t> 22 August 2017.</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12</a:t>
            </a:fld>
            <a:endParaRPr lang="cs-CZ"/>
          </a:p>
        </p:txBody>
      </p:sp>
    </p:spTree>
    <p:extLst>
      <p:ext uri="{BB962C8B-B14F-4D97-AF65-F5344CB8AC3E}">
        <p14:creationId xmlns:p14="http://schemas.microsoft.com/office/powerpoint/2010/main" val="749324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13</a:t>
            </a:fld>
            <a:endParaRPr lang="cs-CZ"/>
          </a:p>
        </p:txBody>
      </p:sp>
    </p:spTree>
    <p:extLst>
      <p:ext uri="{BB962C8B-B14F-4D97-AF65-F5344CB8AC3E}">
        <p14:creationId xmlns:p14="http://schemas.microsoft.com/office/powerpoint/2010/main" val="2062634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https://thesportjournal.org/article/ethical-considerations-of-genetic-manipulation-in-sport/</a:t>
            </a:r>
          </a:p>
          <a:p>
            <a:endParaRPr lang="cs-CZ" dirty="0"/>
          </a:p>
          <a:p>
            <a:r>
              <a:rPr lang="en-US" dirty="0"/>
              <a:t>FROM GENE DOPING TO ATHLETE BIOLOGICAL PASSPORT </a:t>
            </a:r>
            <a:r>
              <a:rPr lang="en-US" dirty="0" err="1"/>
              <a:t>Filomena</a:t>
            </a:r>
            <a:r>
              <a:rPr lang="en-US" dirty="0"/>
              <a:t> </a:t>
            </a:r>
            <a:r>
              <a:rPr lang="en-US" dirty="0" err="1"/>
              <a:t>Mazzeo</a:t>
            </a:r>
            <a:r>
              <a:rPr lang="en-US" dirty="0"/>
              <a:t> and Rosa Ada Volpe University of Naples Parthenope, Department of Science and Technology</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14</a:t>
            </a:fld>
            <a:endParaRPr lang="cs-CZ"/>
          </a:p>
        </p:txBody>
      </p:sp>
    </p:spTree>
    <p:extLst>
      <p:ext uri="{BB962C8B-B14F-4D97-AF65-F5344CB8AC3E}">
        <p14:creationId xmlns:p14="http://schemas.microsoft.com/office/powerpoint/2010/main" val="246129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15</a:t>
            </a:fld>
            <a:endParaRPr lang="cs-CZ"/>
          </a:p>
        </p:txBody>
      </p:sp>
    </p:spTree>
    <p:extLst>
      <p:ext uri="{BB962C8B-B14F-4D97-AF65-F5344CB8AC3E}">
        <p14:creationId xmlns:p14="http://schemas.microsoft.com/office/powerpoint/2010/main" val="3014586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linkClick r:id="rId3"/>
              </a:rPr>
              <a:t>https://www.who.int/gender-equity-rights/understanding/gender-definition/en/</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3</a:t>
            </a:fld>
            <a:endParaRPr lang="cs-CZ"/>
          </a:p>
        </p:txBody>
      </p:sp>
    </p:spTree>
    <p:extLst>
      <p:ext uri="{BB962C8B-B14F-4D97-AF65-F5344CB8AC3E}">
        <p14:creationId xmlns:p14="http://schemas.microsoft.com/office/powerpoint/2010/main" val="44729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solidFill>
                  <a:schemeClr val="accent1">
                    <a:lumMod val="50000"/>
                  </a:schemeClr>
                </a:solidFill>
                <a:latin typeface="Gill Sans "/>
              </a:rPr>
              <a:t>Is </a:t>
            </a:r>
            <a:r>
              <a:rPr lang="cs-CZ" dirty="0">
                <a:solidFill>
                  <a:schemeClr val="accent1">
                    <a:lumMod val="50000"/>
                  </a:schemeClr>
                </a:solidFill>
                <a:latin typeface="Gill Sans "/>
              </a:rPr>
              <a:t>i</a:t>
            </a:r>
            <a:r>
              <a:rPr lang="en-US" dirty="0">
                <a:solidFill>
                  <a:schemeClr val="accent1">
                    <a:lumMod val="50000"/>
                  </a:schemeClr>
                </a:solidFill>
                <a:latin typeface="Gill Sans "/>
              </a:rPr>
              <a:t>t ok</a:t>
            </a:r>
            <a:r>
              <a:rPr lang="cs-CZ" dirty="0">
                <a:solidFill>
                  <a:schemeClr val="accent1">
                    <a:lumMod val="50000"/>
                  </a:schemeClr>
                </a:solidFill>
                <a:latin typeface="Gill Sans "/>
              </a:rPr>
              <a:t>,</a:t>
            </a:r>
            <a:r>
              <a:rPr lang="en-US" dirty="0">
                <a:solidFill>
                  <a:schemeClr val="accent1">
                    <a:lumMod val="50000"/>
                  </a:schemeClr>
                </a:solidFill>
                <a:latin typeface="Gill Sans "/>
              </a:rPr>
              <a:t> strictly divide sport to male and female categories? </a:t>
            </a:r>
            <a:endParaRPr lang="cs-CZ" dirty="0">
              <a:solidFill>
                <a:schemeClr val="accent1">
                  <a:lumMod val="50000"/>
                </a:schemeClr>
              </a:solidFill>
              <a:latin typeface="Gill Sans "/>
            </a:endParaRPr>
          </a:p>
          <a:p>
            <a:endParaRPr lang="cs-CZ" sz="1200" b="1" kern="1200" dirty="0">
              <a:solidFill>
                <a:schemeClr val="accent1">
                  <a:lumMod val="50000"/>
                </a:schemeClr>
              </a:solidFill>
              <a:effectLst/>
              <a:latin typeface="Gill Sans "/>
              <a:ea typeface="+mn-ea"/>
              <a:cs typeface="+mn-cs"/>
            </a:endParaRPr>
          </a:p>
          <a:p>
            <a:r>
              <a:rPr lang="en-US" dirty="0">
                <a:solidFill>
                  <a:schemeClr val="accent1">
                    <a:lumMod val="50000"/>
                  </a:schemeClr>
                </a:solidFill>
                <a:latin typeface="Gill Sans "/>
              </a:rPr>
              <a:t>article:</a:t>
            </a:r>
            <a:r>
              <a:rPr lang="cs-CZ" dirty="0">
                <a:solidFill>
                  <a:schemeClr val="accent1">
                    <a:lumMod val="50000"/>
                  </a:schemeClr>
                </a:solidFill>
                <a:latin typeface="Gill Sans "/>
              </a:rPr>
              <a:t> </a:t>
            </a:r>
            <a:r>
              <a:rPr lang="en-US" sz="1200" b="0" i="0" kern="1200" dirty="0">
                <a:solidFill>
                  <a:schemeClr val="tx1"/>
                </a:solidFill>
                <a:effectLst/>
                <a:latin typeface="+mn-lt"/>
                <a:ea typeface="+mn-ea"/>
                <a:cs typeface="+mn-cs"/>
              </a:rPr>
              <a:t>Edwards, L., Davis, P., &amp; Forbes, A. (2015). Challenging sex segregation:  philosophical evaluation of the football association’s rules on mixed football. Sport, Ethics and Philosophy, 9(4), 389–400. doi:10.1080/17511321.2015.1127995</a:t>
            </a:r>
            <a:endParaRPr lang="cs-CZ" sz="1200" b="1" kern="1200" dirty="0">
              <a:solidFill>
                <a:schemeClr val="accent1">
                  <a:lumMod val="50000"/>
                </a:schemeClr>
              </a:solidFill>
              <a:effectLst/>
              <a:latin typeface="Gill Sans "/>
              <a:ea typeface="+mn-ea"/>
              <a:cs typeface="+mn-cs"/>
            </a:endParaRPr>
          </a:p>
          <a:p>
            <a:endParaRPr lang="cs-CZ" sz="1200" b="1" kern="1200" dirty="0">
              <a:solidFill>
                <a:schemeClr val="accent1">
                  <a:lumMod val="50000"/>
                </a:schemeClr>
              </a:solidFill>
              <a:effectLst/>
              <a:latin typeface="Gill Sans "/>
              <a:ea typeface="+mn-ea"/>
              <a:cs typeface="+mn-cs"/>
            </a:endParaRPr>
          </a:p>
          <a:p>
            <a:r>
              <a:rPr lang="en-GB" sz="1200" b="1" kern="1200" dirty="0">
                <a:solidFill>
                  <a:schemeClr val="tx1"/>
                </a:solidFill>
                <a:effectLst/>
                <a:latin typeface="+mn-lt"/>
                <a:ea typeface="+mn-ea"/>
                <a:cs typeface="+mn-cs"/>
              </a:rPr>
              <a:t>underlines precondition there is no absolute equality between people, because they are not the same, but relative equality of chances and opportunities. </a:t>
            </a:r>
            <a:r>
              <a:rPr lang="cs-CZ" sz="1200" b="1" kern="1200" dirty="0">
                <a:solidFill>
                  <a:schemeClr val="tx1"/>
                </a:solidFill>
                <a:effectLst/>
                <a:latin typeface="+mn-lt"/>
                <a:ea typeface="+mn-ea"/>
                <a:cs typeface="+mn-cs"/>
              </a:rPr>
              <a:t> </a:t>
            </a:r>
          </a:p>
          <a:p>
            <a:endParaRPr lang="cs-CZ" sz="1200" b="1" kern="1200" dirty="0">
              <a:solidFill>
                <a:schemeClr val="tx1"/>
              </a:solidFill>
              <a:effectLst/>
              <a:latin typeface="+mn-lt"/>
              <a:ea typeface="+mn-ea"/>
              <a:cs typeface="+mn-cs"/>
            </a:endParaRPr>
          </a:p>
          <a:p>
            <a:endParaRPr lang="cs-CZ" sz="1200" b="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Do the “better” genes for performances provides are more chances in sport? How does it influence equality?</a:t>
            </a: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How does talent identification influence equality in sport?</a:t>
            </a: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4</a:t>
            </a:fld>
            <a:endParaRPr lang="cs-CZ"/>
          </a:p>
        </p:txBody>
      </p:sp>
    </p:spTree>
    <p:extLst>
      <p:ext uri="{BB962C8B-B14F-4D97-AF65-F5344CB8AC3E}">
        <p14:creationId xmlns:p14="http://schemas.microsoft.com/office/powerpoint/2010/main" val="98865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linkClick r:id="rId3"/>
              </a:rPr>
              <a:t>https://www.telegraph.co.uk/athletics/2019/09/30/caster-semenyas-absence-casts-shadow-800m-halimah-nakaayi-wins/</a:t>
            </a:r>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endParaRPr lang="cs-CZ" b="0"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5</a:t>
            </a:fld>
            <a:endParaRPr lang="cs-CZ"/>
          </a:p>
        </p:txBody>
      </p:sp>
    </p:spTree>
    <p:extLst>
      <p:ext uri="{BB962C8B-B14F-4D97-AF65-F5344CB8AC3E}">
        <p14:creationId xmlns:p14="http://schemas.microsoft.com/office/powerpoint/2010/main" val="111941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kern="1200" dirty="0" err="1">
                <a:solidFill>
                  <a:schemeClr val="tx1"/>
                </a:solidFill>
                <a:effectLst/>
                <a:latin typeface="+mn-lt"/>
                <a:ea typeface="+mn-ea"/>
                <a:cs typeface="+mn-cs"/>
              </a:rPr>
              <a:t>Beilock</a:t>
            </a:r>
            <a:r>
              <a:rPr lang="en-US" sz="1200" b="0" i="0" kern="1200" dirty="0">
                <a:solidFill>
                  <a:schemeClr val="tx1"/>
                </a:solidFill>
                <a:effectLst/>
                <a:latin typeface="+mn-lt"/>
                <a:ea typeface="+mn-ea"/>
                <a:cs typeface="+mn-cs"/>
              </a:rPr>
              <a:t>, S. L., &amp; McConnell, A. R. (2004). </a:t>
            </a:r>
            <a:r>
              <a:rPr lang="en-US" sz="1200" b="0" i="1" kern="1200" dirty="0">
                <a:solidFill>
                  <a:schemeClr val="tx1"/>
                </a:solidFill>
                <a:effectLst/>
                <a:latin typeface="+mn-lt"/>
                <a:ea typeface="+mn-ea"/>
                <a:cs typeface="+mn-cs"/>
              </a:rPr>
              <a:t>Stereotype Threat and Sport: Can Athletic Performance Be Threatened? Journal of Sport and Exercise Psychology, 26(4), 597–609.</a:t>
            </a:r>
            <a:r>
              <a:rPr lang="en-US" sz="1200" b="0" i="0" kern="1200" dirty="0">
                <a:solidFill>
                  <a:schemeClr val="tx1"/>
                </a:solidFill>
                <a:effectLst/>
                <a:latin typeface="+mn-lt"/>
                <a:ea typeface="+mn-ea"/>
                <a:cs typeface="+mn-cs"/>
              </a:rPr>
              <a:t> doi:10.1123/jsep.26.4.597</a:t>
            </a:r>
            <a:endParaRPr lang="cs-CZ" sz="1200" b="0" i="0" kern="1200" dirty="0">
              <a:solidFill>
                <a:schemeClr val="tx1"/>
              </a:solidFill>
              <a:effectLst/>
              <a:latin typeface="+mn-lt"/>
              <a:ea typeface="+mn-ea"/>
              <a:cs typeface="+mn-cs"/>
            </a:endParaRPr>
          </a:p>
          <a:p>
            <a:endParaRPr lang="cs-CZ"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Essays, UK. (November 2018). Effect Of Commercialization On Sporting Events Media Essay. Retrieved from https://www.ukessays.com/essays/media/effect-of-commercialization-on-sporting-events-media-essay.php?vref=1</a:t>
            </a:r>
            <a:endParaRPr lang="cs-CZ" sz="1200" b="0" i="0" kern="1200" dirty="0">
              <a:solidFill>
                <a:schemeClr val="tx1"/>
              </a:solidFill>
              <a:effectLst/>
              <a:latin typeface="+mn-lt"/>
              <a:ea typeface="+mn-ea"/>
              <a:cs typeface="+mn-cs"/>
            </a:endParaRPr>
          </a:p>
          <a:p>
            <a:endParaRPr lang="cs-CZ"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To What Extent Is the Commercialization of Sport a Positive Trend?</a:t>
            </a:r>
            <a:r>
              <a:rPr lang="cs-CZ" sz="1200" b="0" i="0" kern="1200" dirty="0">
                <a:solidFill>
                  <a:schemeClr val="tx1"/>
                </a:solidFill>
                <a:effectLst/>
                <a:latin typeface="+mn-lt"/>
                <a:ea typeface="+mn-ea"/>
                <a:cs typeface="+mn-cs"/>
              </a:rPr>
              <a:t>. (2017, May28). </a:t>
            </a:r>
            <a:r>
              <a:rPr lang="cs-CZ" sz="1200" b="0" i="0" kern="1200" dirty="0" err="1">
                <a:solidFill>
                  <a:schemeClr val="tx1"/>
                </a:solidFill>
                <a:effectLst/>
                <a:latin typeface="+mn-lt"/>
                <a:ea typeface="+mn-ea"/>
                <a:cs typeface="+mn-cs"/>
              </a:rPr>
              <a:t>Retrieved</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October</a:t>
            </a:r>
            <a:r>
              <a:rPr lang="cs-CZ" sz="1200" b="0" i="0" kern="1200" dirty="0">
                <a:solidFill>
                  <a:schemeClr val="tx1"/>
                </a:solidFill>
                <a:effectLst/>
                <a:latin typeface="+mn-lt"/>
                <a:ea typeface="+mn-ea"/>
                <a:cs typeface="+mn-cs"/>
              </a:rPr>
              <a:t> 2, 2019,</a:t>
            </a:r>
            <a:r>
              <a:rPr lang="cs-CZ" sz="1200" b="0" i="0" kern="1200" baseline="0" dirty="0">
                <a:solidFill>
                  <a:schemeClr val="tx1"/>
                </a:solidFill>
                <a:effectLst/>
                <a:latin typeface="+mn-lt"/>
                <a:ea typeface="+mn-ea"/>
                <a:cs typeface="+mn-cs"/>
              </a:rPr>
              <a:t> </a:t>
            </a:r>
            <a:r>
              <a:rPr lang="cs-CZ" sz="1200" b="0" i="0" kern="1200" baseline="0" dirty="0" err="1">
                <a:solidFill>
                  <a:schemeClr val="tx1"/>
                </a:solidFill>
                <a:effectLst/>
                <a:latin typeface="+mn-lt"/>
                <a:ea typeface="+mn-ea"/>
                <a:cs typeface="+mn-cs"/>
              </a:rPr>
              <a:t>from</a:t>
            </a:r>
            <a:r>
              <a:rPr lang="cs-CZ" sz="1200" b="0" i="0" kern="1200" baseline="0" dirty="0">
                <a:solidFill>
                  <a:schemeClr val="tx1"/>
                </a:solidFill>
                <a:effectLst/>
                <a:latin typeface="+mn-lt"/>
                <a:ea typeface="+mn-ea"/>
                <a:cs typeface="+mn-cs"/>
              </a:rPr>
              <a:t> https://</a:t>
            </a:r>
            <a:r>
              <a:rPr lang="cs-CZ" dirty="0"/>
              <a:t>https://phdessay.com/</a:t>
            </a:r>
            <a:r>
              <a:rPr lang="cs-CZ" dirty="0" err="1"/>
              <a:t>extent</a:t>
            </a:r>
            <a:r>
              <a:rPr lang="cs-CZ" dirty="0"/>
              <a:t>-</a:t>
            </a:r>
            <a:r>
              <a:rPr lang="cs-CZ" dirty="0" err="1"/>
              <a:t>commercialization</a:t>
            </a:r>
            <a:r>
              <a:rPr lang="cs-CZ" dirty="0"/>
              <a:t>-sport-positive-trend/.</a:t>
            </a: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6</a:t>
            </a:fld>
            <a:endParaRPr lang="cs-CZ"/>
          </a:p>
        </p:txBody>
      </p:sp>
    </p:spTree>
    <p:extLst>
      <p:ext uri="{BB962C8B-B14F-4D97-AF65-F5344CB8AC3E}">
        <p14:creationId xmlns:p14="http://schemas.microsoft.com/office/powerpoint/2010/main" val="16104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linkClick r:id="rId3"/>
              </a:rPr>
              <a:t>https://thinkprogress.org/this-is-discrimination-top-athletes-demand-an-immediate-end-to-hijab-ban-in-basketball-fb6d89bb156c/</a:t>
            </a:r>
            <a:endParaRPr lang="cs-CZ" dirty="0"/>
          </a:p>
          <a:p>
            <a:endParaRPr lang="cs-CZ" dirty="0"/>
          </a:p>
          <a:p>
            <a:r>
              <a:rPr lang="en-US" sz="1200" b="0" i="0" kern="1200" dirty="0" err="1">
                <a:solidFill>
                  <a:schemeClr val="tx1"/>
                </a:solidFill>
                <a:effectLst/>
                <a:latin typeface="+mn-lt"/>
                <a:ea typeface="+mn-ea"/>
                <a:cs typeface="+mn-cs"/>
              </a:rPr>
              <a:t>Agergaard</a:t>
            </a:r>
            <a:r>
              <a:rPr lang="en-US" sz="1200" b="0" i="0" kern="1200" dirty="0">
                <a:solidFill>
                  <a:schemeClr val="tx1"/>
                </a:solidFill>
                <a:effectLst/>
                <a:latin typeface="+mn-lt"/>
                <a:ea typeface="+mn-ea"/>
                <a:cs typeface="+mn-cs"/>
              </a:rPr>
              <a:t>, S. (2015). </a:t>
            </a:r>
            <a:r>
              <a:rPr lang="en-US" sz="1200" b="0" i="1" kern="1200" dirty="0">
                <a:solidFill>
                  <a:schemeClr val="tx1"/>
                </a:solidFill>
                <a:effectLst/>
                <a:latin typeface="+mn-lt"/>
                <a:ea typeface="+mn-ea"/>
                <a:cs typeface="+mn-cs"/>
              </a:rPr>
              <a:t>Religious culture as a barrier? A counter-narrative of Danish Muslim girls’ participation in sports. Qualitative Research in Sport, Exercise and Health, 8(2), 213–224.</a:t>
            </a:r>
            <a:r>
              <a:rPr lang="en-US" sz="1200" b="0" i="0" kern="1200" dirty="0">
                <a:solidFill>
                  <a:schemeClr val="tx1"/>
                </a:solidFill>
                <a:effectLst/>
                <a:latin typeface="+mn-lt"/>
                <a:ea typeface="+mn-ea"/>
                <a:cs typeface="+mn-cs"/>
              </a:rPr>
              <a:t> doi:10.1080/2159676x.2015.1121914 </a:t>
            </a:r>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7</a:t>
            </a:fld>
            <a:endParaRPr lang="cs-CZ"/>
          </a:p>
        </p:txBody>
      </p:sp>
    </p:spTree>
    <p:extLst>
      <p:ext uri="{BB962C8B-B14F-4D97-AF65-F5344CB8AC3E}">
        <p14:creationId xmlns:p14="http://schemas.microsoft.com/office/powerpoint/2010/main" val="4220950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u="none" strike="noStrike" kern="1200" baseline="0" dirty="0">
              <a:solidFill>
                <a:schemeClr val="tx1"/>
              </a:solidFill>
              <a:latin typeface="+mn-lt"/>
              <a:ea typeface="+mn-ea"/>
              <a:cs typeface="+mn-cs"/>
            </a:endParaRPr>
          </a:p>
          <a:p>
            <a:r>
              <a:rPr lang="en-US" sz="1200" b="0" i="0" kern="1200" dirty="0" err="1">
                <a:solidFill>
                  <a:schemeClr val="tx1"/>
                </a:solidFill>
                <a:effectLst/>
                <a:latin typeface="+mn-lt"/>
                <a:ea typeface="+mn-ea"/>
                <a:cs typeface="+mn-cs"/>
              </a:rPr>
              <a:t>Maranise</a:t>
            </a:r>
            <a:r>
              <a:rPr lang="en-US" sz="1200" b="0" i="0" kern="1200" dirty="0">
                <a:solidFill>
                  <a:schemeClr val="tx1"/>
                </a:solidFill>
                <a:effectLst/>
                <a:latin typeface="+mn-lt"/>
                <a:ea typeface="+mn-ea"/>
                <a:cs typeface="+mn-cs"/>
              </a:rPr>
              <a:t>, A. M. J. (2013). </a:t>
            </a:r>
            <a:r>
              <a:rPr lang="en-US" sz="1200" b="0" i="0" u="none" kern="1200" dirty="0">
                <a:solidFill>
                  <a:schemeClr val="tx1"/>
                </a:solidFill>
                <a:effectLst/>
                <a:latin typeface="+mn-lt"/>
                <a:ea typeface="+mn-ea"/>
                <a:cs typeface="+mn-cs"/>
              </a:rPr>
              <a:t>Superstition &amp; Religious Ritual: An Examination of Their Effects and Utilization in Sport</a:t>
            </a:r>
            <a:r>
              <a:rPr lang="en-US" sz="1200" b="0" i="1" kern="1200" dirty="0">
                <a:solidFill>
                  <a:schemeClr val="tx1"/>
                </a:solidFill>
                <a:effectLst/>
                <a:latin typeface="+mn-lt"/>
                <a:ea typeface="+mn-ea"/>
                <a:cs typeface="+mn-cs"/>
              </a:rPr>
              <a:t>. The Sport Psychologist, 27(1), 83–91.</a:t>
            </a:r>
            <a:r>
              <a:rPr lang="en-US" sz="1200" b="0" i="0" kern="1200" dirty="0">
                <a:solidFill>
                  <a:schemeClr val="tx1"/>
                </a:solidFill>
                <a:effectLst/>
                <a:latin typeface="+mn-lt"/>
                <a:ea typeface="+mn-ea"/>
                <a:cs typeface="+mn-cs"/>
              </a:rPr>
              <a:t> doi:10.1123/tsp.27.1.83 </a:t>
            </a:r>
            <a:endParaRPr lang="cs-CZ" sz="1200" b="1" i="0" u="none" strike="noStrike" kern="1200" baseline="0" dirty="0">
              <a:solidFill>
                <a:schemeClr val="tx1"/>
              </a:solidFill>
              <a:latin typeface="+mn-lt"/>
              <a:ea typeface="+mn-ea"/>
              <a:cs typeface="+mn-cs"/>
            </a:endParaRPr>
          </a:p>
          <a:p>
            <a:endParaRPr lang="cs-CZ" sz="1200" b="1" i="0" u="none" strike="noStrike" kern="1200" baseline="0" dirty="0">
              <a:solidFill>
                <a:schemeClr val="tx1"/>
              </a:solidFill>
              <a:latin typeface="+mn-lt"/>
              <a:ea typeface="+mn-ea"/>
              <a:cs typeface="+mn-cs"/>
            </a:endParaRPr>
          </a:p>
          <a:p>
            <a:pPr marL="0" indent="0">
              <a:buNone/>
            </a:pPr>
            <a:r>
              <a:rPr lang="pl-PL" sz="1200" b="0" i="0" u="none" strike="noStrike" kern="1200" baseline="0" dirty="0">
                <a:solidFill>
                  <a:schemeClr val="tx1"/>
                </a:solidFill>
                <a:latin typeface="+mn-lt"/>
                <a:ea typeface="+mn-ea"/>
                <a:cs typeface="+mn-cs"/>
              </a:rPr>
              <a:t>N. Jona1 &amp; F. T. Okou.(2013). Sport and Religion. </a:t>
            </a:r>
            <a:r>
              <a:rPr lang="pl-PL" sz="1200" b="0" i="1" u="none" strike="noStrike" kern="1200" baseline="0" dirty="0">
                <a:solidFill>
                  <a:schemeClr val="tx1"/>
                </a:solidFill>
                <a:latin typeface="+mn-lt"/>
                <a:ea typeface="+mn-ea"/>
                <a:cs typeface="+mn-cs"/>
              </a:rPr>
              <a:t>Asian Journal of management sciences and education.</a:t>
            </a:r>
            <a:r>
              <a:rPr lang="pl-PL" sz="1200" b="0" i="0" u="none" strike="noStrike" kern="1200" baseline="0" dirty="0">
                <a:solidFill>
                  <a:schemeClr val="tx1"/>
                </a:solidFill>
                <a:latin typeface="+mn-lt"/>
                <a:ea typeface="+mn-ea"/>
                <a:cs typeface="+mn-cs"/>
              </a:rPr>
              <a:t> Vol.2. No.1. </a:t>
            </a:r>
            <a:endParaRPr lang="cs-CZ" sz="1200" b="0" i="0" u="none" strike="noStrike" kern="1200" baseline="0" dirty="0">
              <a:solidFill>
                <a:schemeClr val="tx1"/>
              </a:solidFill>
              <a:effectLst/>
              <a:latin typeface="+mn-lt"/>
              <a:ea typeface="+mn-ea"/>
              <a:cs typeface="+mn-cs"/>
            </a:endParaRPr>
          </a:p>
          <a:p>
            <a:pPr marL="0" indent="0">
              <a:buNone/>
            </a:pPr>
            <a:endParaRPr lang="cs-CZ" sz="1200" kern="1200" dirty="0">
              <a:solidFill>
                <a:schemeClr val="tx1"/>
              </a:solidFill>
              <a:effectLst/>
              <a:latin typeface="+mn-lt"/>
              <a:ea typeface="+mn-ea"/>
              <a:cs typeface="+mn-cs"/>
            </a:endParaRPr>
          </a:p>
          <a:p>
            <a:pPr marL="0" indent="0">
              <a:buNone/>
            </a:pPr>
            <a:r>
              <a:rPr lang="cs-CZ" sz="1200" kern="1200" dirty="0">
                <a:solidFill>
                  <a:schemeClr val="tx1"/>
                </a:solidFill>
                <a:effectLst/>
                <a:latin typeface="+mn-lt"/>
                <a:ea typeface="+mn-ea"/>
                <a:cs typeface="+mn-cs"/>
              </a:rPr>
              <a:t>Jirásek, I. (2018). Christian </a:t>
            </a:r>
            <a:r>
              <a:rPr lang="cs-CZ" sz="1200" kern="1200" dirty="0" err="1">
                <a:solidFill>
                  <a:schemeClr val="tx1"/>
                </a:solidFill>
                <a:effectLst/>
                <a:latin typeface="+mn-lt"/>
                <a:ea typeface="+mn-ea"/>
                <a:cs typeface="+mn-cs"/>
              </a:rPr>
              <a:t>instrumentality</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of</a:t>
            </a:r>
            <a:r>
              <a:rPr lang="cs-CZ" sz="1200" kern="1200" dirty="0">
                <a:solidFill>
                  <a:schemeClr val="tx1"/>
                </a:solidFill>
                <a:effectLst/>
                <a:latin typeface="+mn-lt"/>
                <a:ea typeface="+mn-ea"/>
                <a:cs typeface="+mn-cs"/>
              </a:rPr>
              <a:t> sport as a </a:t>
            </a:r>
            <a:r>
              <a:rPr lang="cs-CZ" sz="1200" kern="1200" dirty="0" err="1">
                <a:solidFill>
                  <a:schemeClr val="tx1"/>
                </a:solidFill>
                <a:effectLst/>
                <a:latin typeface="+mn-lt"/>
                <a:ea typeface="+mn-ea"/>
                <a:cs typeface="+mn-cs"/>
              </a:rPr>
              <a:t>possible</a:t>
            </a:r>
            <a:r>
              <a:rPr lang="cs-CZ" sz="1200" kern="1200" dirty="0">
                <a:solidFill>
                  <a:schemeClr val="tx1"/>
                </a:solidFill>
                <a:effectLst/>
                <a:latin typeface="+mn-lt"/>
                <a:ea typeface="+mn-ea"/>
                <a:cs typeface="+mn-cs"/>
              </a:rPr>
              <a:t> source </a:t>
            </a:r>
            <a:r>
              <a:rPr lang="cs-CZ" sz="1200" kern="1200" dirty="0" err="1">
                <a:solidFill>
                  <a:schemeClr val="tx1"/>
                </a:solidFill>
                <a:effectLst/>
                <a:latin typeface="+mn-lt"/>
                <a:ea typeface="+mn-ea"/>
                <a:cs typeface="+mn-cs"/>
              </a:rPr>
              <a:t>of</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goodness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for</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atheists</a:t>
            </a:r>
            <a:r>
              <a:rPr lang="cs-CZ" sz="1200" kern="1200" dirty="0">
                <a:solidFill>
                  <a:schemeClr val="tx1"/>
                </a:solidFill>
                <a:effectLst/>
                <a:latin typeface="+mn-lt"/>
                <a:ea typeface="+mn-ea"/>
                <a:cs typeface="+mn-cs"/>
              </a:rPr>
              <a:t>. </a:t>
            </a:r>
            <a:r>
              <a:rPr lang="cs-CZ" sz="1200" i="1" kern="1200" dirty="0">
                <a:solidFill>
                  <a:schemeClr val="tx1"/>
                </a:solidFill>
                <a:effectLst/>
                <a:latin typeface="+mn-lt"/>
                <a:ea typeface="+mn-ea"/>
                <a:cs typeface="+mn-cs"/>
              </a:rPr>
              <a:t>Sport, </a:t>
            </a:r>
            <a:r>
              <a:rPr lang="cs-CZ" sz="1200" i="1" kern="1200" dirty="0" err="1">
                <a:solidFill>
                  <a:schemeClr val="tx1"/>
                </a:solidFill>
                <a:effectLst/>
                <a:latin typeface="+mn-lt"/>
                <a:ea typeface="+mn-ea"/>
                <a:cs typeface="+mn-cs"/>
              </a:rPr>
              <a:t>Ethics</a:t>
            </a:r>
            <a:r>
              <a:rPr lang="cs-CZ" sz="1200" i="1" kern="1200" dirty="0">
                <a:solidFill>
                  <a:schemeClr val="tx1"/>
                </a:solidFill>
                <a:effectLst/>
                <a:latin typeface="+mn-lt"/>
                <a:ea typeface="+mn-ea"/>
                <a:cs typeface="+mn-cs"/>
              </a:rPr>
              <a:t> and </a:t>
            </a:r>
            <a:r>
              <a:rPr lang="cs-CZ" sz="1200" i="1" kern="1200" dirty="0" err="1">
                <a:solidFill>
                  <a:schemeClr val="tx1"/>
                </a:solidFill>
                <a:effectLst/>
                <a:latin typeface="+mn-lt"/>
                <a:ea typeface="+mn-ea"/>
                <a:cs typeface="+mn-cs"/>
              </a:rPr>
              <a:t>Philosophy</a:t>
            </a:r>
            <a:r>
              <a:rPr lang="cs-CZ" sz="1200" i="1" kern="1200" dirty="0">
                <a:solidFill>
                  <a:schemeClr val="tx1"/>
                </a:solidFill>
                <a:effectLst/>
                <a:latin typeface="+mn-lt"/>
                <a:ea typeface="+mn-ea"/>
                <a:cs typeface="+mn-cs"/>
              </a:rPr>
              <a:t>, 12</a:t>
            </a:r>
            <a:r>
              <a:rPr lang="cs-CZ" sz="1200" kern="1200" dirty="0">
                <a:solidFill>
                  <a:schemeClr val="tx1"/>
                </a:solidFill>
                <a:effectLst/>
                <a:latin typeface="+mn-lt"/>
                <a:ea typeface="+mn-ea"/>
                <a:cs typeface="+mn-cs"/>
              </a:rPr>
              <a:t>(1), 30-49. </a:t>
            </a:r>
            <a:r>
              <a:rPr lang="cs-CZ" sz="1200" kern="1200" dirty="0" err="1">
                <a:solidFill>
                  <a:schemeClr val="tx1"/>
                </a:solidFill>
                <a:effectLst/>
                <a:latin typeface="+mn-lt"/>
                <a:ea typeface="+mn-ea"/>
                <a:cs typeface="+mn-cs"/>
              </a:rPr>
              <a:t>doi</a:t>
            </a:r>
            <a:r>
              <a:rPr lang="cs-CZ" sz="1200" kern="1200" dirty="0">
                <a:solidFill>
                  <a:schemeClr val="tx1"/>
                </a:solidFill>
                <a:effectLst/>
                <a:latin typeface="+mn-lt"/>
                <a:ea typeface="+mn-ea"/>
                <a:cs typeface="+mn-cs"/>
              </a:rPr>
              <a:t>: 10.1080/17511321.2017.1307266</a:t>
            </a: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8</a:t>
            </a:fld>
            <a:endParaRPr lang="cs-CZ"/>
          </a:p>
        </p:txBody>
      </p:sp>
    </p:spTree>
    <p:extLst>
      <p:ext uri="{BB962C8B-B14F-4D97-AF65-F5344CB8AC3E}">
        <p14:creationId xmlns:p14="http://schemas.microsoft.com/office/powerpoint/2010/main" val="1226513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9</a:t>
            </a:fld>
            <a:endParaRPr lang="cs-CZ"/>
          </a:p>
        </p:txBody>
      </p:sp>
    </p:spTree>
    <p:extLst>
      <p:ext uri="{BB962C8B-B14F-4D97-AF65-F5344CB8AC3E}">
        <p14:creationId xmlns:p14="http://schemas.microsoft.com/office/powerpoint/2010/main" val="1705149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solidFill>
                  <a:schemeClr val="accent1">
                    <a:lumMod val="50000"/>
                  </a:schemeClr>
                </a:solidFill>
                <a:latin typeface="Gill Sans "/>
              </a:rPr>
              <a:t>S. </a:t>
            </a:r>
            <a:r>
              <a:rPr lang="cs-CZ" dirty="0" err="1">
                <a:solidFill>
                  <a:schemeClr val="accent1">
                    <a:lumMod val="50000"/>
                  </a:schemeClr>
                </a:solidFill>
                <a:latin typeface="Gill Sans "/>
              </a:rPr>
              <a:t>Cosh</a:t>
            </a:r>
            <a:r>
              <a:rPr lang="cs-CZ" dirty="0">
                <a:solidFill>
                  <a:schemeClr val="accent1">
                    <a:lumMod val="50000"/>
                  </a:schemeClr>
                </a:solidFill>
                <a:latin typeface="Gill Sans "/>
              </a:rPr>
              <a:t>,</a:t>
            </a:r>
            <a:r>
              <a:rPr lang="cs-CZ" baseline="0" dirty="0">
                <a:solidFill>
                  <a:schemeClr val="accent1">
                    <a:lumMod val="50000"/>
                  </a:schemeClr>
                </a:solidFill>
                <a:latin typeface="Gill Sans "/>
              </a:rPr>
              <a:t> S. </a:t>
            </a:r>
            <a:r>
              <a:rPr lang="cs-CZ" baseline="0" dirty="0" err="1">
                <a:solidFill>
                  <a:schemeClr val="accent1">
                    <a:lumMod val="50000"/>
                  </a:schemeClr>
                </a:solidFill>
                <a:latin typeface="Gill Sans "/>
              </a:rPr>
              <a:t>Crabb</a:t>
            </a:r>
            <a:r>
              <a:rPr lang="cs-CZ" baseline="0" dirty="0">
                <a:solidFill>
                  <a:schemeClr val="accent1">
                    <a:lumMod val="50000"/>
                  </a:schemeClr>
                </a:solidFill>
                <a:latin typeface="Gill Sans "/>
              </a:rPr>
              <a:t> &amp; A. </a:t>
            </a:r>
            <a:r>
              <a:rPr lang="cs-CZ" baseline="0" dirty="0" err="1">
                <a:solidFill>
                  <a:schemeClr val="accent1">
                    <a:lumMod val="50000"/>
                  </a:schemeClr>
                </a:solidFill>
                <a:latin typeface="Gill Sans "/>
              </a:rPr>
              <a:t>LeCouteur</a:t>
            </a:r>
            <a:r>
              <a:rPr lang="cs-CZ" baseline="0" dirty="0">
                <a:solidFill>
                  <a:schemeClr val="accent1">
                    <a:lumMod val="50000"/>
                  </a:schemeClr>
                </a:solidFill>
                <a:latin typeface="Gill Sans "/>
              </a:rPr>
              <a:t> (2012). </a:t>
            </a:r>
            <a:r>
              <a:rPr lang="en-US" sz="1200" b="0" i="0" kern="1200" dirty="0">
                <a:solidFill>
                  <a:schemeClr val="tx1"/>
                </a:solidFill>
                <a:effectLst/>
                <a:latin typeface="+mn-lt"/>
                <a:ea typeface="+mn-ea"/>
                <a:cs typeface="+mn-cs"/>
              </a:rPr>
              <a:t>Elite athletes and retirement: Identity, choice, and agency</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Australian</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Journal</a:t>
            </a:r>
            <a:r>
              <a:rPr lang="cs-CZ" sz="1200" b="0" i="0" kern="1200" dirty="0">
                <a:solidFill>
                  <a:schemeClr val="tx1"/>
                </a:solidFill>
                <a:effectLst/>
                <a:latin typeface="+mn-lt"/>
                <a:ea typeface="+mn-ea"/>
                <a:cs typeface="+mn-cs"/>
              </a:rPr>
              <a:t> </a:t>
            </a:r>
            <a:r>
              <a:rPr lang="cs-CZ" sz="1200" b="0" i="0" kern="1200" dirty="0" err="1">
                <a:solidFill>
                  <a:schemeClr val="tx1"/>
                </a:solidFill>
                <a:effectLst/>
                <a:latin typeface="+mn-lt"/>
                <a:ea typeface="+mn-ea"/>
                <a:cs typeface="+mn-cs"/>
              </a:rPr>
              <a:t>of</a:t>
            </a:r>
            <a:r>
              <a:rPr lang="cs-CZ" sz="1200" b="0" i="0" kern="1200" dirty="0">
                <a:solidFill>
                  <a:schemeClr val="tx1"/>
                </a:solidFill>
                <a:effectLst/>
                <a:latin typeface="+mn-lt"/>
                <a:ea typeface="+mn-ea"/>
                <a:cs typeface="+mn-cs"/>
              </a:rPr>
              <a:t> Psychology.</a:t>
            </a:r>
            <a:r>
              <a:rPr lang="en-US" sz="1200" b="0" i="0" u="none" strike="noStrike" kern="1200" dirty="0">
                <a:solidFill>
                  <a:schemeClr val="tx1"/>
                </a:solidFill>
                <a:effectLst/>
                <a:latin typeface="+mn-lt"/>
                <a:ea typeface="+mn-ea"/>
                <a:cs typeface="+mn-cs"/>
              </a:rPr>
              <a:t>doi.org/10.1111/j.1742-9536.2012.00060.x</a:t>
            </a:r>
            <a:endParaRPr lang="en-US"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10C2A2F3-953E-47B7-8FB4-02DD69C07B4B}" type="slidenum">
              <a:rPr lang="cs-CZ" smtClean="0"/>
              <a:pPr/>
              <a:t>10</a:t>
            </a:fld>
            <a:endParaRPr lang="cs-CZ"/>
          </a:p>
        </p:txBody>
      </p:sp>
    </p:spTree>
    <p:extLst>
      <p:ext uri="{BB962C8B-B14F-4D97-AF65-F5344CB8AC3E}">
        <p14:creationId xmlns:p14="http://schemas.microsoft.com/office/powerpoint/2010/main" val="91874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156280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364660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210911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202011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334658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52986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383567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382096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192907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300622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F502FBA-89DF-4359-BABA-F7682D4080FB}" type="datetimeFigureOut">
              <a:rPr lang="cs-CZ" smtClean="0"/>
              <a:pPr/>
              <a:t>21.02.2020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E1900F-6E42-4EA4-806A-8510F87100C5}" type="slidenum">
              <a:rPr lang="cs-CZ" smtClean="0"/>
              <a:pPr/>
              <a:t>‹#›</a:t>
            </a:fld>
            <a:endParaRPr lang="cs-CZ"/>
          </a:p>
        </p:txBody>
      </p:sp>
    </p:spTree>
    <p:extLst>
      <p:ext uri="{BB962C8B-B14F-4D97-AF65-F5344CB8AC3E}">
        <p14:creationId xmlns:p14="http://schemas.microsoft.com/office/powerpoint/2010/main" val="106309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02FBA-89DF-4359-BABA-F7682D4080FB}" type="datetimeFigureOut">
              <a:rPr lang="cs-CZ" smtClean="0"/>
              <a:pPr/>
              <a:t>21.02.2020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1900F-6E42-4EA4-806A-8510F87100C5}" type="slidenum">
              <a:rPr lang="cs-CZ" smtClean="0"/>
              <a:pPr/>
              <a:t>‹#›</a:t>
            </a:fld>
            <a:endParaRPr lang="cs-CZ"/>
          </a:p>
        </p:txBody>
      </p:sp>
    </p:spTree>
    <p:extLst>
      <p:ext uri="{BB962C8B-B14F-4D97-AF65-F5344CB8AC3E}">
        <p14:creationId xmlns:p14="http://schemas.microsoft.com/office/powerpoint/2010/main" val="3352171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Special:BookSources/978-1-45-226586-5" TargetMode="External"/><Relationship Id="rId3" Type="http://schemas.openxmlformats.org/officeDocument/2006/relationships/image" Target="../media/image2.jpeg"/><Relationship Id="rId7" Type="http://schemas.openxmlformats.org/officeDocument/2006/relationships/hyperlink" Target="https://en.wikipedia.org/wiki/International_Standard_Book_Numb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books.google.com/books?id=YMUola6pDnkC&amp;pg=PT1217&amp;dq=race+social+construction" TargetMode="External"/><Relationship Id="rId5" Type="http://schemas.openxmlformats.org/officeDocument/2006/relationships/image" Target="../media/image3.jpeg"/><Relationship Id="rId4" Type="http://schemas.openxmlformats.org/officeDocument/2006/relationships/image" Target="../media/image1.jpeg"/><Relationship Id="rId9" Type="http://schemas.openxmlformats.org/officeDocument/2006/relationships/hyperlink" Target="http://www.britannica.com/topic/race-huma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who.int/gender-equity-rights/understanding/gender-definition/en/" TargetMode="External"/><Relationship Id="rId5" Type="http://schemas.openxmlformats.org/officeDocument/2006/relationships/image" Target="../media/image3.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155B60-25EC-4394-846B-177BE7A52F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id="{816C0F6E-1236-4143-BA2B-E2CC3FD60A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6" name="Picture 5">
            <a:extLst>
              <a:ext uri="{FF2B5EF4-FFF2-40B4-BE49-F238E27FC236}">
                <a16:creationId xmlns:a16="http://schemas.microsoft.com/office/drawing/2014/main" id="{C706446A-116A-4D0C-8A25-DBA5C6A9B6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70385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2116993"/>
            <a:ext cx="10807700" cy="688520"/>
          </a:xfrm>
        </p:spPr>
        <p:txBody>
          <a:bodyPr>
            <a:normAutofit/>
          </a:bodyPr>
          <a:lstStyle/>
          <a:p>
            <a:r>
              <a:rPr lang="cs-CZ" sz="3200" dirty="0">
                <a:solidFill>
                  <a:schemeClr val="accent1">
                    <a:lumMod val="50000"/>
                  </a:schemeClr>
                </a:solidFill>
                <a:latin typeface="Gill Sans "/>
              </a:rPr>
              <a:t>Věk </a:t>
            </a:r>
          </a:p>
        </p:txBody>
      </p:sp>
      <p:sp>
        <p:nvSpPr>
          <p:cNvPr id="3" name="Zástupný symbol pro obsah 2"/>
          <p:cNvSpPr>
            <a:spLocks noGrp="1"/>
          </p:cNvSpPr>
          <p:nvPr>
            <p:ph idx="1"/>
          </p:nvPr>
        </p:nvSpPr>
        <p:spPr>
          <a:xfrm>
            <a:off x="546100" y="3057980"/>
            <a:ext cx="10807700" cy="3705034"/>
          </a:xfrm>
        </p:spPr>
        <p:txBody>
          <a:bodyPr/>
          <a:lstStyle/>
          <a:p>
            <a:r>
              <a:rPr lang="cs-CZ" dirty="0">
                <a:solidFill>
                  <a:schemeClr val="accent1">
                    <a:lumMod val="50000"/>
                  </a:schemeClr>
                </a:solidFill>
                <a:latin typeface="Gill Sans "/>
              </a:rPr>
              <a:t>Příliš mladý/á pro start na Olympijských hrách? </a:t>
            </a:r>
          </a:p>
          <a:p>
            <a:r>
              <a:rPr lang="cs-CZ" dirty="0">
                <a:solidFill>
                  <a:schemeClr val="accent1">
                    <a:lumMod val="50000"/>
                  </a:schemeClr>
                </a:solidFill>
                <a:latin typeface="Gill Sans "/>
              </a:rPr>
              <a:t>Ukončení kariéry a přijetí života po období slávy. </a:t>
            </a:r>
          </a:p>
        </p:txBody>
      </p:sp>
      <p:sp>
        <p:nvSpPr>
          <p:cNvPr id="8" name="Zaoblený obdélník 7"/>
          <p:cNvSpPr/>
          <p:nvPr/>
        </p:nvSpPr>
        <p:spPr>
          <a:xfrm>
            <a:off x="5175003" y="4557584"/>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 </a:t>
            </a:r>
            <a:r>
              <a:rPr lang="cs-CZ" dirty="0">
                <a:solidFill>
                  <a:schemeClr val="tx1"/>
                </a:solidFill>
              </a:rPr>
              <a:t>M. M. </a:t>
            </a:r>
            <a:r>
              <a:rPr lang="cs-CZ" dirty="0" err="1">
                <a:solidFill>
                  <a:schemeClr val="tx1"/>
                </a:solidFill>
              </a:rPr>
              <a:t>Yanga</a:t>
            </a:r>
            <a:r>
              <a:rPr lang="cs-CZ" dirty="0">
                <a:solidFill>
                  <a:schemeClr val="tx1"/>
                </a:solidFill>
              </a:rPr>
              <a:t>. (201</a:t>
            </a:r>
            <a:r>
              <a:rPr lang="en-GB" dirty="0">
                <a:solidFill>
                  <a:schemeClr val="tx1"/>
                </a:solidFill>
              </a:rPr>
              <a:t>4</a:t>
            </a:r>
            <a:r>
              <a:rPr lang="cs-CZ" dirty="0">
                <a:solidFill>
                  <a:schemeClr val="tx1"/>
                </a:solidFill>
              </a:rPr>
              <a:t>). </a:t>
            </a:r>
            <a:r>
              <a:rPr lang="cs-CZ" dirty="0" err="1">
                <a:solidFill>
                  <a:schemeClr val="tx1"/>
                </a:solidFill>
              </a:rPr>
              <a:t>Guilty</a:t>
            </a:r>
            <a:r>
              <a:rPr lang="cs-CZ" dirty="0">
                <a:solidFill>
                  <a:schemeClr val="tx1"/>
                </a:solidFill>
              </a:rPr>
              <a:t> </a:t>
            </a:r>
            <a:r>
              <a:rPr lang="cs-CZ" dirty="0" err="1">
                <a:solidFill>
                  <a:schemeClr val="tx1"/>
                </a:solidFill>
              </a:rPr>
              <a:t>without</a:t>
            </a:r>
            <a:r>
              <a:rPr lang="cs-CZ" dirty="0">
                <a:solidFill>
                  <a:schemeClr val="tx1"/>
                </a:solidFill>
              </a:rPr>
              <a:t> trial: </a:t>
            </a:r>
            <a:r>
              <a:rPr lang="cs-CZ" dirty="0" err="1">
                <a:solidFill>
                  <a:schemeClr val="tx1"/>
                </a:solidFill>
              </a:rPr>
              <a:t>state-sponsored</a:t>
            </a:r>
            <a:r>
              <a:rPr lang="cs-CZ" dirty="0">
                <a:solidFill>
                  <a:schemeClr val="tx1"/>
                </a:solidFill>
              </a:rPr>
              <a:t> </a:t>
            </a:r>
            <a:r>
              <a:rPr lang="en-US" dirty="0">
                <a:solidFill>
                  <a:schemeClr val="tx1"/>
                </a:solidFill>
              </a:rPr>
              <a:t>cheating and the 2008 Beijing Olympic</a:t>
            </a:r>
            <a:r>
              <a:rPr lang="cs-CZ" dirty="0">
                <a:solidFill>
                  <a:schemeClr val="tx1"/>
                </a:solidFill>
              </a:rPr>
              <a:t> women's gymnastics competition. </a:t>
            </a:r>
            <a:r>
              <a:rPr lang="en-GB" dirty="0">
                <a:solidFill>
                  <a:schemeClr val="tx1"/>
                </a:solidFill>
              </a:rPr>
              <a:t>Chinese Journal of Communication. 7 (1): 80-105.</a:t>
            </a:r>
            <a:endParaRPr lang="cs-CZ" dirty="0"/>
          </a:p>
        </p:txBody>
      </p:sp>
    </p:spTree>
    <p:extLst>
      <p:ext uri="{BB962C8B-B14F-4D97-AF65-F5344CB8AC3E}">
        <p14:creationId xmlns:p14="http://schemas.microsoft.com/office/powerpoint/2010/main" val="180115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838200" y="1959455"/>
            <a:ext cx="10515600" cy="1555068"/>
          </a:xfrm>
        </p:spPr>
        <p:txBody>
          <a:bodyPr/>
          <a:lstStyle/>
          <a:p>
            <a:r>
              <a:rPr lang="cs-CZ" dirty="0">
                <a:solidFill>
                  <a:schemeClr val="accent1">
                    <a:lumMod val="50000"/>
                  </a:schemeClr>
                </a:solidFill>
                <a:latin typeface="Gill Sans "/>
              </a:rPr>
              <a:t>Socioekonomické zázemí</a:t>
            </a:r>
            <a:endParaRPr lang="cs-CZ" dirty="0"/>
          </a:p>
        </p:txBody>
      </p:sp>
      <p:sp>
        <p:nvSpPr>
          <p:cNvPr id="3" name="Zástupný symbol pro obsah 2"/>
          <p:cNvSpPr>
            <a:spLocks noGrp="1"/>
          </p:cNvSpPr>
          <p:nvPr>
            <p:ph idx="1"/>
          </p:nvPr>
        </p:nvSpPr>
        <p:spPr>
          <a:xfrm>
            <a:off x="838200" y="3476847"/>
            <a:ext cx="11142292" cy="2700116"/>
          </a:xfrm>
        </p:spPr>
        <p:txBody>
          <a:bodyPr/>
          <a:lstStyle/>
          <a:p>
            <a:r>
              <a:rPr lang="cs-CZ" dirty="0">
                <a:solidFill>
                  <a:schemeClr val="accent1">
                    <a:lumMod val="50000"/>
                  </a:schemeClr>
                </a:solidFill>
              </a:rPr>
              <a:t>Jak rodinné prostředí dětí ovlivňuje jejich zapojení do fyzických aktivit? </a:t>
            </a:r>
          </a:p>
          <a:p>
            <a:r>
              <a:rPr lang="cs-CZ" dirty="0">
                <a:solidFill>
                  <a:schemeClr val="accent1">
                    <a:lumMod val="50000"/>
                  </a:schemeClr>
                </a:solidFill>
              </a:rPr>
              <a:t>Činnost sportovních klubů a socializace dětí.</a:t>
            </a:r>
          </a:p>
          <a:p>
            <a:pPr marL="0" indent="0">
              <a:buNone/>
            </a:pPr>
            <a:endParaRPr lang="cs-CZ" dirty="0"/>
          </a:p>
        </p:txBody>
      </p:sp>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Zaoblený obdélník 6"/>
          <p:cNvSpPr/>
          <p:nvPr/>
        </p:nvSpPr>
        <p:spPr>
          <a:xfrm>
            <a:off x="4509312" y="4842853"/>
            <a:ext cx="6741042" cy="15550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 </a:t>
            </a:r>
            <a:r>
              <a:rPr lang="en-US" dirty="0">
                <a:solidFill>
                  <a:schemeClr val="tx1"/>
                </a:solidFill>
              </a:rPr>
              <a:t>Nielsen, G., </a:t>
            </a:r>
            <a:r>
              <a:rPr lang="en-US" dirty="0" err="1">
                <a:solidFill>
                  <a:schemeClr val="tx1"/>
                </a:solidFill>
              </a:rPr>
              <a:t>Grønfeldt</a:t>
            </a:r>
            <a:r>
              <a:rPr lang="en-US" dirty="0">
                <a:solidFill>
                  <a:schemeClr val="tx1"/>
                </a:solidFill>
              </a:rPr>
              <a:t>, V., </a:t>
            </a:r>
            <a:r>
              <a:rPr lang="en-US" dirty="0" err="1">
                <a:solidFill>
                  <a:schemeClr val="tx1"/>
                </a:solidFill>
              </a:rPr>
              <a:t>Toftegaard-Støckel</a:t>
            </a:r>
            <a:r>
              <a:rPr lang="en-US" dirty="0">
                <a:solidFill>
                  <a:schemeClr val="tx1"/>
                </a:solidFill>
              </a:rPr>
              <a:t>, J., &amp; Andersen, L. B. (2012). Predisposed to participate? The influence of family socio-economic background on children’s sports participation and daily amount of physical activity</a:t>
            </a:r>
            <a:r>
              <a:rPr lang="cs-CZ" dirty="0">
                <a:solidFill>
                  <a:schemeClr val="tx1"/>
                </a:solidFill>
              </a:rPr>
              <a:t>.</a:t>
            </a:r>
            <a:r>
              <a:rPr lang="en-GB" dirty="0">
                <a:solidFill>
                  <a:schemeClr val="tx1"/>
                </a:solidFill>
              </a:rPr>
              <a:t> </a:t>
            </a:r>
            <a:r>
              <a:rPr lang="en-GB" i="1" dirty="0">
                <a:solidFill>
                  <a:schemeClr val="tx1"/>
                </a:solidFill>
              </a:rPr>
              <a:t>Sport in Society</a:t>
            </a:r>
            <a:r>
              <a:rPr lang="en-GB" dirty="0">
                <a:solidFill>
                  <a:schemeClr val="tx1"/>
                </a:solidFill>
              </a:rPr>
              <a:t>. 15(1): 1-27.</a:t>
            </a:r>
            <a:endParaRPr lang="cs-CZ" dirty="0"/>
          </a:p>
        </p:txBody>
      </p:sp>
      <p:sp>
        <p:nvSpPr>
          <p:cNvPr id="8" name="TextBox 7">
            <a:extLst>
              <a:ext uri="{FF2B5EF4-FFF2-40B4-BE49-F238E27FC236}">
                <a16:creationId xmlns:a16="http://schemas.microsoft.com/office/drawing/2014/main" id="{108101F2-F93D-4D45-B028-7AE98F8DCF79}"/>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91570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696355"/>
            <a:ext cx="10515600" cy="978195"/>
          </a:xfrm>
        </p:spPr>
        <p:txBody>
          <a:bodyPr/>
          <a:lstStyle/>
          <a:p>
            <a:r>
              <a:rPr lang="cs-CZ" dirty="0">
                <a:solidFill>
                  <a:schemeClr val="accent1">
                    <a:lumMod val="50000"/>
                  </a:schemeClr>
                </a:solidFill>
              </a:rPr>
              <a:t>Rasa</a:t>
            </a:r>
          </a:p>
        </p:txBody>
      </p:sp>
      <p:sp>
        <p:nvSpPr>
          <p:cNvPr id="3" name="Zástupný symbol pro obsah 2"/>
          <p:cNvSpPr>
            <a:spLocks noGrp="1"/>
          </p:cNvSpPr>
          <p:nvPr>
            <p:ph idx="1"/>
          </p:nvPr>
        </p:nvSpPr>
        <p:spPr>
          <a:xfrm>
            <a:off x="838200" y="2775097"/>
            <a:ext cx="10515600" cy="3401865"/>
          </a:xfrm>
        </p:spPr>
        <p:txBody>
          <a:bodyPr>
            <a:normAutofit/>
          </a:bodyPr>
          <a:lstStyle/>
          <a:p>
            <a:r>
              <a:rPr lang="cs-CZ" sz="2400" b="1" dirty="0">
                <a:solidFill>
                  <a:schemeClr val="accent1">
                    <a:lumMod val="50000"/>
                  </a:schemeClr>
                </a:solidFill>
              </a:rPr>
              <a:t>Rasou se</a:t>
            </a:r>
            <a:r>
              <a:rPr lang="cs-CZ" sz="2400" dirty="0">
                <a:solidFill>
                  <a:schemeClr val="accent1">
                    <a:lumMod val="50000"/>
                  </a:schemeClr>
                </a:solidFill>
              </a:rPr>
              <a:t> označuje uskupení lidí, kteří mají stejné fyzické a společenské rysy, zařazených do kategorií, které jsou obecně společností považovány za odlišné. Tento termín se nejprve používal pro označení osob hovořících stejných jazykem, následně osob příslušejících k určité národnosti.  V 17. století začal pojem označovat fyzické (fenotypické) znaky.  Dle moderního vědeckého pojetí je rasa sociální konstrukt, identita přiřazená na základě pravidel vytvořených společností. Přestože je rasa částečně založena na fyzických podobnostech v rámci skupiny, nejedná se o fyzický nebo biologický rys vlastní určité osobě. </a:t>
            </a:r>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TextBox 6">
            <a:extLst>
              <a:ext uri="{FF2B5EF4-FFF2-40B4-BE49-F238E27FC236}">
                <a16:creationId xmlns:a16="http://schemas.microsoft.com/office/drawing/2014/main" id="{98B09FB6-1994-4F12-996A-858882A7E54D}"/>
              </a:ext>
            </a:extLst>
          </p:cNvPr>
          <p:cNvSpPr txBox="1"/>
          <p:nvPr/>
        </p:nvSpPr>
        <p:spPr>
          <a:xfrm>
            <a:off x="4407585" y="5426839"/>
            <a:ext cx="7108139" cy="1169551"/>
          </a:xfrm>
          <a:prstGeom prst="rect">
            <a:avLst/>
          </a:prstGeom>
          <a:noFill/>
        </p:spPr>
        <p:txBody>
          <a:bodyPr wrap="square" rtlCol="0">
            <a:spAutoFit/>
          </a:bodyPr>
          <a:lstStyle/>
          <a:p>
            <a:r>
              <a:rPr lang="en-US" sz="1400" dirty="0" err="1"/>
              <a:t>Barnshaw</a:t>
            </a:r>
            <a:r>
              <a:rPr lang="en-US" sz="1400" dirty="0"/>
              <a:t>, John (2008). </a:t>
            </a:r>
            <a:r>
              <a:rPr lang="en-US" sz="1400" dirty="0">
                <a:hlinkClick r:id="rId6"/>
              </a:rPr>
              <a:t>"Race"</a:t>
            </a:r>
            <a:r>
              <a:rPr lang="en-US" sz="1400" dirty="0"/>
              <a:t>. In Schaefer, Richard T. (ed.). </a:t>
            </a:r>
            <a:r>
              <a:rPr lang="en-US" sz="1400" i="1" dirty="0"/>
              <a:t>Encyclopedia of Race, Ethnicity, and Society, Volume 1</a:t>
            </a:r>
            <a:r>
              <a:rPr lang="en-US" sz="1400" dirty="0"/>
              <a:t>. SAGE Publications. pp. 1091–3. </a:t>
            </a:r>
            <a:r>
              <a:rPr lang="en-US" sz="1400" dirty="0">
                <a:hlinkClick r:id="rId7" tooltip="International Standard Book Number"/>
              </a:rPr>
              <a:t>ISBN</a:t>
            </a:r>
            <a:r>
              <a:rPr lang="en-US" sz="1400" dirty="0"/>
              <a:t> </a:t>
            </a:r>
            <a:r>
              <a:rPr lang="en-US" sz="1400" dirty="0">
                <a:hlinkClick r:id="rId8" tooltip="Special:BookSources/978-1-45-226586-5"/>
              </a:rPr>
              <a:t>978-1-45-226586-5</a:t>
            </a:r>
            <a:r>
              <a:rPr lang="en-US" sz="1400" dirty="0"/>
              <a:t>.</a:t>
            </a:r>
            <a:endParaRPr lang="cs-CZ" sz="1400" dirty="0"/>
          </a:p>
          <a:p>
            <a:r>
              <a:rPr lang="cs-CZ" sz="1400" dirty="0"/>
              <a:t>Smedley, Audrey; Takezawa, Yasuko I.; Wade, Peter. </a:t>
            </a:r>
            <a:r>
              <a:rPr lang="cs-CZ" sz="1400" dirty="0">
                <a:hlinkClick r:id="rId9"/>
              </a:rPr>
              <a:t>"Race: Human"</a:t>
            </a:r>
            <a:r>
              <a:rPr lang="cs-CZ" sz="1400" dirty="0"/>
              <a:t>. </a:t>
            </a:r>
            <a:r>
              <a:rPr lang="cs-CZ" sz="1400" i="1" dirty="0"/>
              <a:t>Encyclopædia Britannica</a:t>
            </a:r>
            <a:r>
              <a:rPr lang="cs-CZ" sz="1400" dirty="0"/>
              <a:t>. Encyclopædia Britannica Inc. Retrieved 22 August 2017.</a:t>
            </a:r>
          </a:p>
          <a:p>
            <a:endParaRPr lang="en-GB" sz="1400" dirty="0"/>
          </a:p>
        </p:txBody>
      </p:sp>
      <p:sp>
        <p:nvSpPr>
          <p:cNvPr id="8" name="TextBox 7">
            <a:extLst>
              <a:ext uri="{FF2B5EF4-FFF2-40B4-BE49-F238E27FC236}">
                <a16:creationId xmlns:a16="http://schemas.microsoft.com/office/drawing/2014/main" id="{8DAA184B-2F1D-4614-B83F-FDC68F81A4D0}"/>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7576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793750" y="1968534"/>
            <a:ext cx="10807700" cy="1698898"/>
          </a:xfrm>
        </p:spPr>
        <p:txBody>
          <a:bodyPr>
            <a:normAutofit/>
          </a:bodyPr>
          <a:lstStyle/>
          <a:p>
            <a:r>
              <a:rPr lang="cs-CZ" sz="3200" dirty="0">
                <a:solidFill>
                  <a:schemeClr val="accent1">
                    <a:lumMod val="50000"/>
                  </a:schemeClr>
                </a:solidFill>
                <a:latin typeface="Gill Sans "/>
              </a:rPr>
              <a:t>Rasa</a:t>
            </a:r>
          </a:p>
        </p:txBody>
      </p:sp>
      <p:sp>
        <p:nvSpPr>
          <p:cNvPr id="3" name="Zástupný symbol pro obsah 2"/>
          <p:cNvSpPr>
            <a:spLocks noGrp="1"/>
          </p:cNvSpPr>
          <p:nvPr>
            <p:ph idx="1"/>
          </p:nvPr>
        </p:nvSpPr>
        <p:spPr>
          <a:xfrm>
            <a:off x="692149" y="3211840"/>
            <a:ext cx="10807700" cy="3111501"/>
          </a:xfrm>
        </p:spPr>
        <p:txBody>
          <a:bodyPr/>
          <a:lstStyle/>
          <a:p>
            <a:r>
              <a:rPr lang="cs-CZ" dirty="0">
                <a:solidFill>
                  <a:schemeClr val="accent1">
                    <a:lumMod val="50000"/>
                  </a:schemeClr>
                </a:solidFill>
                <a:latin typeface="Gill Sans "/>
              </a:rPr>
              <a:t>Jak média prezentují rasové stereotypy ve sportu? </a:t>
            </a:r>
          </a:p>
          <a:p>
            <a:pPr marL="0" indent="0">
              <a:buNone/>
            </a:pPr>
            <a:endParaRPr lang="cs-CZ" dirty="0">
              <a:solidFill>
                <a:schemeClr val="accent1">
                  <a:lumMod val="50000"/>
                </a:schemeClr>
              </a:solidFill>
              <a:latin typeface="Gill Sans "/>
            </a:endParaRPr>
          </a:p>
        </p:txBody>
      </p:sp>
      <p:sp>
        <p:nvSpPr>
          <p:cNvPr id="8" name="Zaoblený obdélník 7"/>
          <p:cNvSpPr/>
          <p:nvPr/>
        </p:nvSpPr>
        <p:spPr>
          <a:xfrm>
            <a:off x="5566587" y="4268519"/>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 </a:t>
            </a:r>
            <a:r>
              <a:rPr lang="cs-CZ" dirty="0">
                <a:solidFill>
                  <a:schemeClr val="tx1"/>
                </a:solidFill>
              </a:rPr>
              <a:t>Van Sterkenburg, J., Knoppers, A., &amp; De Leeuw, S. (2010). Race, ethnicity, and content analysis of the sports media: a critical reflection. </a:t>
            </a:r>
            <a:r>
              <a:rPr lang="en-GB" i="1" dirty="0">
                <a:solidFill>
                  <a:schemeClr val="tx1"/>
                </a:solidFill>
              </a:rPr>
              <a:t>Media, Culture and Society</a:t>
            </a:r>
            <a:r>
              <a:rPr lang="en-GB" dirty="0">
                <a:solidFill>
                  <a:schemeClr val="tx1"/>
                </a:solidFill>
              </a:rPr>
              <a:t>. 32 (5): 819-839.</a:t>
            </a:r>
            <a:endParaRPr lang="cs-CZ" dirty="0"/>
          </a:p>
        </p:txBody>
      </p:sp>
    </p:spTree>
    <p:extLst>
      <p:ext uri="{BB962C8B-B14F-4D97-AF65-F5344CB8AC3E}">
        <p14:creationId xmlns:p14="http://schemas.microsoft.com/office/powerpoint/2010/main" val="127322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2502305"/>
            <a:ext cx="10515600" cy="1201479"/>
          </a:xfrm>
        </p:spPr>
        <p:txBody>
          <a:bodyPr>
            <a:normAutofit/>
          </a:bodyPr>
          <a:lstStyle/>
          <a:p>
            <a:r>
              <a:rPr lang="cs-CZ" dirty="0">
                <a:solidFill>
                  <a:schemeClr val="accent1">
                    <a:lumMod val="50000"/>
                  </a:schemeClr>
                </a:solidFill>
                <a:latin typeface="+mn-lt"/>
              </a:rPr>
              <a:t>Na prahu nové éry</a:t>
            </a:r>
          </a:p>
        </p:txBody>
      </p:sp>
      <p:sp>
        <p:nvSpPr>
          <p:cNvPr id="3" name="Zástupný symbol pro obsah 2"/>
          <p:cNvSpPr>
            <a:spLocks noGrp="1"/>
          </p:cNvSpPr>
          <p:nvPr>
            <p:ph idx="1"/>
          </p:nvPr>
        </p:nvSpPr>
        <p:spPr>
          <a:xfrm>
            <a:off x="838199" y="3588711"/>
            <a:ext cx="10515600" cy="2200386"/>
          </a:xfrm>
        </p:spPr>
        <p:txBody>
          <a:bodyPr/>
          <a:lstStyle/>
          <a:p>
            <a:r>
              <a:rPr lang="cs-CZ" dirty="0">
                <a:solidFill>
                  <a:schemeClr val="accent1">
                    <a:lumMod val="50000"/>
                  </a:schemeClr>
                </a:solidFill>
              </a:rPr>
              <a:t>Lidská bytost – kyborg?</a:t>
            </a:r>
            <a:r>
              <a:rPr lang="en-GB" dirty="0">
                <a:solidFill>
                  <a:schemeClr val="accent1">
                    <a:lumMod val="50000"/>
                  </a:schemeClr>
                </a:solidFill>
              </a:rPr>
              <a:t> </a:t>
            </a:r>
            <a:r>
              <a:rPr lang="en-GB" dirty="0" err="1">
                <a:solidFill>
                  <a:schemeClr val="accent1">
                    <a:lumMod val="50000"/>
                  </a:schemeClr>
                </a:solidFill>
              </a:rPr>
              <a:t>Transhumanism</a:t>
            </a:r>
            <a:r>
              <a:rPr lang="cs-CZ" dirty="0">
                <a:solidFill>
                  <a:schemeClr val="accent1">
                    <a:lumMod val="50000"/>
                  </a:schemeClr>
                </a:solidFill>
              </a:rPr>
              <a:t>us</a:t>
            </a:r>
            <a:r>
              <a:rPr lang="en-GB" dirty="0">
                <a:solidFill>
                  <a:schemeClr val="accent1">
                    <a:lumMod val="50000"/>
                  </a:schemeClr>
                </a:solidFill>
              </a:rPr>
              <a:t>, posthumanism</a:t>
            </a:r>
            <a:r>
              <a:rPr lang="cs-CZ" dirty="0" err="1">
                <a:solidFill>
                  <a:schemeClr val="accent1">
                    <a:lumMod val="50000"/>
                  </a:schemeClr>
                </a:solidFill>
              </a:rPr>
              <a:t>us</a:t>
            </a:r>
            <a:r>
              <a:rPr lang="cs-CZ" dirty="0">
                <a:solidFill>
                  <a:schemeClr val="accent1">
                    <a:lumMod val="50000"/>
                  </a:schemeClr>
                </a:solidFill>
              </a:rPr>
              <a:t>.</a:t>
            </a:r>
          </a:p>
          <a:p>
            <a:r>
              <a:rPr lang="cs-CZ" dirty="0">
                <a:solidFill>
                  <a:schemeClr val="accent1">
                    <a:lumMod val="50000"/>
                  </a:schemeClr>
                </a:solidFill>
              </a:rPr>
              <a:t>Genetická modifikace jako metoda pro zlepšení výkonnosti ve sportu. </a:t>
            </a:r>
          </a:p>
          <a:p>
            <a:endParaRPr lang="cs-CZ" dirty="0"/>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Zaoblený obdélník 6"/>
          <p:cNvSpPr/>
          <p:nvPr/>
        </p:nvSpPr>
        <p:spPr>
          <a:xfrm>
            <a:off x="4133850" y="5073284"/>
            <a:ext cx="6788445"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 </a:t>
            </a:r>
            <a:r>
              <a:rPr lang="en-GB" dirty="0">
                <a:solidFill>
                  <a:schemeClr val="tx1"/>
                </a:solidFill>
              </a:rPr>
              <a:t>Ehrbar, J.T. (2015) Ethical Considerations of Genetic Manipulation in Sport. </a:t>
            </a:r>
            <a:r>
              <a:rPr lang="en-GB" i="1" dirty="0">
                <a:solidFill>
                  <a:schemeClr val="tx1"/>
                </a:solidFill>
              </a:rPr>
              <a:t>The Sport Journal</a:t>
            </a:r>
            <a:r>
              <a:rPr lang="en-GB" dirty="0">
                <a:solidFill>
                  <a:schemeClr val="tx1"/>
                </a:solidFill>
              </a:rPr>
              <a:t>. Vol 21. Available at https://thesportjournal.org/article/ethical-considerations-of-genetic-manipulation-in-sport/</a:t>
            </a:r>
            <a:endParaRPr lang="cs-CZ" dirty="0">
              <a:solidFill>
                <a:schemeClr val="tx1"/>
              </a:solidFill>
            </a:endParaRPr>
          </a:p>
        </p:txBody>
      </p:sp>
      <p:sp>
        <p:nvSpPr>
          <p:cNvPr id="8" name="TextBox 7">
            <a:extLst>
              <a:ext uri="{FF2B5EF4-FFF2-40B4-BE49-F238E27FC236}">
                <a16:creationId xmlns:a16="http://schemas.microsoft.com/office/drawing/2014/main" id="{1E122E48-D194-4566-B07E-6AAFCAE36B9D}"/>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416761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696686" y="1757701"/>
            <a:ext cx="8334103" cy="584775"/>
          </a:xfrm>
          <a:prstGeom prst="rect">
            <a:avLst/>
          </a:prstGeom>
          <a:noFill/>
        </p:spPr>
        <p:txBody>
          <a:bodyPr wrap="square" rtlCol="0">
            <a:spAutoFit/>
          </a:bodyPr>
          <a:lstStyle/>
          <a:p>
            <a:r>
              <a:rPr lang="cs-CZ" sz="3200" dirty="0">
                <a:solidFill>
                  <a:schemeClr val="accent1">
                    <a:lumMod val="50000"/>
                  </a:schemeClr>
                </a:solidFill>
                <a:latin typeface="GillSans" pitchFamily="2" charset="0"/>
              </a:rPr>
              <a:t>Zdroje</a:t>
            </a:r>
            <a:r>
              <a:rPr lang="en-GB" sz="3200" dirty="0">
                <a:solidFill>
                  <a:schemeClr val="accent1">
                    <a:lumMod val="50000"/>
                  </a:schemeClr>
                </a:solidFill>
                <a:latin typeface="GillSans" pitchFamily="2" charset="0"/>
              </a:rPr>
              <a:t> / </a:t>
            </a:r>
            <a:r>
              <a:rPr lang="cs-CZ" sz="3200">
                <a:solidFill>
                  <a:schemeClr val="accent1">
                    <a:lumMod val="50000"/>
                  </a:schemeClr>
                </a:solidFill>
                <a:latin typeface="GillSans" pitchFamily="2" charset="0"/>
              </a:rPr>
              <a:t>další četba</a:t>
            </a:r>
            <a:r>
              <a:rPr lang="en-GB" sz="3200">
                <a:solidFill>
                  <a:schemeClr val="accent1">
                    <a:lumMod val="50000"/>
                  </a:schemeClr>
                </a:solidFill>
                <a:latin typeface="GillSans" pitchFamily="2" charset="0"/>
              </a:rPr>
              <a:t>:</a:t>
            </a:r>
            <a:endParaRPr lang="en-GB" sz="3200" dirty="0">
              <a:solidFill>
                <a:schemeClr val="accent1">
                  <a:lumMod val="50000"/>
                </a:schemeClr>
              </a:solidFill>
              <a:latin typeface="GillSans" pitchFamily="2" charset="0"/>
            </a:endParaRPr>
          </a:p>
        </p:txBody>
      </p:sp>
      <p:sp>
        <p:nvSpPr>
          <p:cNvPr id="12" name="Rectangle 11">
            <a:extLst>
              <a:ext uri="{FF2B5EF4-FFF2-40B4-BE49-F238E27FC236}">
                <a16:creationId xmlns:a16="http://schemas.microsoft.com/office/drawing/2014/main" id="{3B47C91A-CC71-46E9-B26A-9B9B76C753C2}"/>
              </a:ext>
            </a:extLst>
          </p:cNvPr>
          <p:cNvSpPr/>
          <p:nvPr/>
        </p:nvSpPr>
        <p:spPr>
          <a:xfrm>
            <a:off x="854126" y="2254262"/>
            <a:ext cx="10772503" cy="3539430"/>
          </a:xfrm>
          <a:prstGeom prst="rect">
            <a:avLst/>
          </a:prstGeom>
        </p:spPr>
        <p:txBody>
          <a:bodyPr wrap="square">
            <a:spAutoFit/>
          </a:bodyPr>
          <a:lstStyle/>
          <a:p>
            <a:pPr lvl="0">
              <a:defRPr/>
            </a:pPr>
            <a:r>
              <a:rPr lang="cs-CZ" sz="1400" dirty="0">
                <a:solidFill>
                  <a:schemeClr val="accent1">
                    <a:lumMod val="50000"/>
                  </a:schemeClr>
                </a:solidFill>
              </a:rPr>
              <a:t>Jirásek, I. (2013). </a:t>
            </a:r>
            <a:r>
              <a:rPr lang="cs-CZ" sz="1400" dirty="0" err="1">
                <a:solidFill>
                  <a:schemeClr val="accent1">
                    <a:lumMod val="50000"/>
                  </a:schemeClr>
                </a:solidFill>
              </a:rPr>
              <a:t>Cyborgization</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sport: </a:t>
            </a:r>
            <a:r>
              <a:rPr lang="cs-CZ" sz="1400" dirty="0" err="1">
                <a:solidFill>
                  <a:schemeClr val="accent1">
                    <a:lumMod val="50000"/>
                  </a:schemeClr>
                </a:solidFill>
              </a:rPr>
              <a:t>the</a:t>
            </a:r>
            <a:r>
              <a:rPr lang="cs-CZ" sz="1400" dirty="0">
                <a:solidFill>
                  <a:schemeClr val="accent1">
                    <a:lumMod val="50000"/>
                  </a:schemeClr>
                </a:solidFill>
              </a:rPr>
              <a:t> </a:t>
            </a:r>
            <a:r>
              <a:rPr lang="cs-CZ" sz="1400" dirty="0" err="1">
                <a:solidFill>
                  <a:schemeClr val="accent1">
                    <a:lumMod val="50000"/>
                  </a:schemeClr>
                </a:solidFill>
              </a:rPr>
              <a:t>question</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a:t>
            </a:r>
            <a:r>
              <a:rPr lang="cs-CZ" sz="1400" dirty="0" err="1">
                <a:solidFill>
                  <a:schemeClr val="accent1">
                    <a:lumMod val="50000"/>
                  </a:schemeClr>
                </a:solidFill>
              </a:rPr>
              <a:t>human</a:t>
            </a:r>
            <a:r>
              <a:rPr lang="cs-CZ" sz="1400" dirty="0">
                <a:solidFill>
                  <a:schemeClr val="accent1">
                    <a:lumMod val="50000"/>
                  </a:schemeClr>
                </a:solidFill>
              </a:rPr>
              <a:t> </a:t>
            </a:r>
            <a:r>
              <a:rPr lang="cs-CZ" sz="1400" dirty="0" err="1">
                <a:solidFill>
                  <a:schemeClr val="accent1">
                    <a:lumMod val="50000"/>
                  </a:schemeClr>
                </a:solidFill>
              </a:rPr>
              <a:t>naturalness</a:t>
            </a:r>
            <a:r>
              <a:rPr lang="cs-CZ" sz="1400" dirty="0">
                <a:solidFill>
                  <a:schemeClr val="accent1">
                    <a:lumMod val="50000"/>
                  </a:schemeClr>
                </a:solidFill>
              </a:rPr>
              <a:t>. </a:t>
            </a:r>
            <a:r>
              <a:rPr lang="cs-CZ" sz="1400" i="1" dirty="0" err="1">
                <a:solidFill>
                  <a:schemeClr val="accent1">
                    <a:lumMod val="50000"/>
                  </a:schemeClr>
                </a:solidFill>
              </a:rPr>
              <a:t>Leipziger</a:t>
            </a:r>
            <a:r>
              <a:rPr lang="cs-CZ" sz="1400" i="1" dirty="0">
                <a:solidFill>
                  <a:schemeClr val="accent1">
                    <a:lumMod val="50000"/>
                  </a:schemeClr>
                </a:solidFill>
              </a:rPr>
              <a:t> </a:t>
            </a:r>
            <a:r>
              <a:rPr lang="cs-CZ" sz="1400" i="1" dirty="0" err="1">
                <a:solidFill>
                  <a:schemeClr val="accent1">
                    <a:lumMod val="50000"/>
                  </a:schemeClr>
                </a:solidFill>
              </a:rPr>
              <a:t>Sportwissenschaftliche</a:t>
            </a:r>
            <a:r>
              <a:rPr lang="cs-CZ" sz="1400" i="1" dirty="0">
                <a:solidFill>
                  <a:schemeClr val="accent1">
                    <a:lumMod val="50000"/>
                  </a:schemeClr>
                </a:solidFill>
              </a:rPr>
              <a:t> </a:t>
            </a:r>
            <a:r>
              <a:rPr lang="cs-CZ" sz="1400" i="1" dirty="0" err="1">
                <a:solidFill>
                  <a:schemeClr val="accent1">
                    <a:lumMod val="50000"/>
                  </a:schemeClr>
                </a:solidFill>
              </a:rPr>
              <a:t>Beiträge</a:t>
            </a:r>
            <a:r>
              <a:rPr lang="cs-CZ" sz="1400" i="1" dirty="0">
                <a:solidFill>
                  <a:schemeClr val="accent1">
                    <a:lumMod val="50000"/>
                  </a:schemeClr>
                </a:solidFill>
              </a:rPr>
              <a:t>, 54</a:t>
            </a:r>
            <a:r>
              <a:rPr lang="cs-CZ" sz="1400" dirty="0">
                <a:solidFill>
                  <a:schemeClr val="accent1">
                    <a:lumMod val="50000"/>
                  </a:schemeClr>
                </a:solidFill>
              </a:rPr>
              <a:t>(1), 9-19. </a:t>
            </a:r>
          </a:p>
          <a:p>
            <a:r>
              <a:rPr lang="cs-CZ" sz="1400" dirty="0">
                <a:solidFill>
                  <a:schemeClr val="accent1">
                    <a:lumMod val="50000"/>
                  </a:schemeClr>
                </a:solidFill>
              </a:rPr>
              <a:t>https://thesportjournal.org/article/ethical-considerations-of-genetic-manipulation-in-sport/</a:t>
            </a:r>
          </a:p>
          <a:p>
            <a:r>
              <a:rPr lang="en-US" sz="1400" dirty="0" err="1">
                <a:solidFill>
                  <a:schemeClr val="accent1">
                    <a:lumMod val="50000"/>
                  </a:schemeClr>
                </a:solidFill>
              </a:rPr>
              <a:t>Mazzeo</a:t>
            </a:r>
            <a:r>
              <a:rPr lang="cs-CZ" sz="1400" dirty="0">
                <a:solidFill>
                  <a:schemeClr val="accent1">
                    <a:lumMod val="50000"/>
                  </a:schemeClr>
                </a:solidFill>
              </a:rPr>
              <a:t>, F.,</a:t>
            </a:r>
            <a:r>
              <a:rPr lang="en-US" sz="1400" dirty="0">
                <a:solidFill>
                  <a:schemeClr val="accent1">
                    <a:lumMod val="50000"/>
                  </a:schemeClr>
                </a:solidFill>
              </a:rPr>
              <a:t> </a:t>
            </a:r>
            <a:r>
              <a:rPr lang="cs-CZ" sz="1400" dirty="0">
                <a:solidFill>
                  <a:schemeClr val="accent1">
                    <a:lumMod val="50000"/>
                  </a:schemeClr>
                </a:solidFill>
              </a:rPr>
              <a:t>&amp;</a:t>
            </a:r>
            <a:r>
              <a:rPr lang="en-US" sz="1400" dirty="0">
                <a:solidFill>
                  <a:schemeClr val="accent1">
                    <a:lumMod val="50000"/>
                  </a:schemeClr>
                </a:solidFill>
              </a:rPr>
              <a:t> </a:t>
            </a:r>
            <a:r>
              <a:rPr lang="cs-CZ" sz="1400" dirty="0" err="1">
                <a:solidFill>
                  <a:schemeClr val="accent1">
                    <a:lumMod val="50000"/>
                  </a:schemeClr>
                </a:solidFill>
              </a:rPr>
              <a:t>Volpe</a:t>
            </a:r>
            <a:r>
              <a:rPr lang="cs-CZ" sz="1400" dirty="0">
                <a:solidFill>
                  <a:schemeClr val="accent1">
                    <a:lumMod val="50000"/>
                  </a:schemeClr>
                </a:solidFill>
              </a:rPr>
              <a:t>, R. (2016).</a:t>
            </a:r>
            <a:r>
              <a:rPr lang="en-US" sz="1400" dirty="0">
                <a:solidFill>
                  <a:schemeClr val="accent1">
                    <a:lumMod val="50000"/>
                  </a:schemeClr>
                </a:solidFill>
              </a:rPr>
              <a:t> F</a:t>
            </a:r>
            <a:r>
              <a:rPr lang="cs-CZ" sz="1400" dirty="0" err="1">
                <a:solidFill>
                  <a:schemeClr val="accent1">
                    <a:lumMod val="50000"/>
                  </a:schemeClr>
                </a:solidFill>
              </a:rPr>
              <a:t>rom</a:t>
            </a:r>
            <a:r>
              <a:rPr lang="en-US" sz="1400" dirty="0">
                <a:solidFill>
                  <a:schemeClr val="accent1">
                    <a:lumMod val="50000"/>
                  </a:schemeClr>
                </a:solidFill>
              </a:rPr>
              <a:t> G</a:t>
            </a:r>
            <a:r>
              <a:rPr lang="cs-CZ" sz="1400" dirty="0" err="1">
                <a:solidFill>
                  <a:schemeClr val="accent1">
                    <a:lumMod val="50000"/>
                  </a:schemeClr>
                </a:solidFill>
              </a:rPr>
              <a:t>ene</a:t>
            </a:r>
            <a:r>
              <a:rPr lang="en-US" sz="1400" dirty="0">
                <a:solidFill>
                  <a:schemeClr val="accent1">
                    <a:lumMod val="50000"/>
                  </a:schemeClr>
                </a:solidFill>
              </a:rPr>
              <a:t> D</a:t>
            </a:r>
            <a:r>
              <a:rPr lang="cs-CZ" sz="1400" dirty="0" err="1">
                <a:solidFill>
                  <a:schemeClr val="accent1">
                    <a:lumMod val="50000"/>
                  </a:schemeClr>
                </a:solidFill>
              </a:rPr>
              <a:t>oping</a:t>
            </a:r>
            <a:r>
              <a:rPr lang="en-US" sz="1400" dirty="0">
                <a:solidFill>
                  <a:schemeClr val="accent1">
                    <a:lumMod val="50000"/>
                  </a:schemeClr>
                </a:solidFill>
              </a:rPr>
              <a:t> </a:t>
            </a:r>
            <a:r>
              <a:rPr lang="cs-CZ" sz="1400" dirty="0">
                <a:solidFill>
                  <a:schemeClr val="accent1">
                    <a:lumMod val="50000"/>
                  </a:schemeClr>
                </a:solidFill>
              </a:rPr>
              <a:t>to</a:t>
            </a:r>
            <a:r>
              <a:rPr lang="en-US" sz="1400" dirty="0">
                <a:solidFill>
                  <a:schemeClr val="accent1">
                    <a:lumMod val="50000"/>
                  </a:schemeClr>
                </a:solidFill>
              </a:rPr>
              <a:t> A</a:t>
            </a:r>
            <a:r>
              <a:rPr lang="cs-CZ" sz="1400" dirty="0" err="1">
                <a:solidFill>
                  <a:schemeClr val="accent1">
                    <a:lumMod val="50000"/>
                  </a:schemeClr>
                </a:solidFill>
              </a:rPr>
              <a:t>thlete</a:t>
            </a:r>
            <a:r>
              <a:rPr lang="en-US" sz="1400" dirty="0">
                <a:solidFill>
                  <a:schemeClr val="accent1">
                    <a:lumMod val="50000"/>
                  </a:schemeClr>
                </a:solidFill>
              </a:rPr>
              <a:t> </a:t>
            </a:r>
            <a:r>
              <a:rPr lang="cs-CZ" sz="1400" dirty="0" err="1">
                <a:solidFill>
                  <a:schemeClr val="accent1">
                    <a:lumMod val="50000"/>
                  </a:schemeClr>
                </a:solidFill>
              </a:rPr>
              <a:t>biological</a:t>
            </a:r>
            <a:r>
              <a:rPr lang="en-US" sz="1400" dirty="0">
                <a:solidFill>
                  <a:schemeClr val="accent1">
                    <a:lumMod val="50000"/>
                  </a:schemeClr>
                </a:solidFill>
              </a:rPr>
              <a:t> P</a:t>
            </a:r>
            <a:r>
              <a:rPr lang="cs-CZ" sz="1400" dirty="0" err="1">
                <a:solidFill>
                  <a:schemeClr val="accent1">
                    <a:lumMod val="50000"/>
                  </a:schemeClr>
                </a:solidFill>
              </a:rPr>
              <a:t>assport</a:t>
            </a:r>
            <a:r>
              <a:rPr lang="cs-CZ" sz="1400" dirty="0">
                <a:solidFill>
                  <a:schemeClr val="accent1">
                    <a:lumMod val="50000"/>
                  </a:schemeClr>
                </a:solidFill>
              </a:rPr>
              <a:t>.</a:t>
            </a:r>
            <a:r>
              <a:rPr lang="en-US" sz="1400" dirty="0">
                <a:solidFill>
                  <a:schemeClr val="accent1">
                    <a:lumMod val="50000"/>
                  </a:schemeClr>
                </a:solidFill>
              </a:rPr>
              <a:t> </a:t>
            </a:r>
            <a:r>
              <a:rPr lang="cs-CZ" sz="1400" i="1" dirty="0">
                <a:solidFill>
                  <a:schemeClr val="accent1">
                    <a:lumMod val="50000"/>
                  </a:schemeClr>
                </a:solidFill>
              </a:rPr>
              <a:t>Sport Science</a:t>
            </a:r>
            <a:r>
              <a:rPr lang="cs-CZ" sz="1400" dirty="0">
                <a:solidFill>
                  <a:schemeClr val="accent1">
                    <a:lumMod val="50000"/>
                  </a:schemeClr>
                </a:solidFill>
              </a:rPr>
              <a:t>, 97-103.</a:t>
            </a:r>
          </a:p>
          <a:p>
            <a:r>
              <a:rPr lang="cs-CZ" sz="1400" dirty="0" err="1">
                <a:solidFill>
                  <a:schemeClr val="accent1">
                    <a:lumMod val="50000"/>
                  </a:schemeClr>
                </a:solidFill>
              </a:rPr>
              <a:t>Smedley</a:t>
            </a:r>
            <a:r>
              <a:rPr lang="cs-CZ" sz="1400" dirty="0">
                <a:solidFill>
                  <a:schemeClr val="accent1">
                    <a:lumMod val="50000"/>
                  </a:schemeClr>
                </a:solidFill>
              </a:rPr>
              <a:t>, </a:t>
            </a:r>
            <a:r>
              <a:rPr lang="cs-CZ" sz="1400" dirty="0" err="1">
                <a:solidFill>
                  <a:schemeClr val="accent1">
                    <a:lumMod val="50000"/>
                  </a:schemeClr>
                </a:solidFill>
              </a:rPr>
              <a:t>Audrey</a:t>
            </a:r>
            <a:r>
              <a:rPr lang="cs-CZ" sz="1400" dirty="0">
                <a:solidFill>
                  <a:schemeClr val="accent1">
                    <a:lumMod val="50000"/>
                  </a:schemeClr>
                </a:solidFill>
              </a:rPr>
              <a:t>; </a:t>
            </a:r>
            <a:r>
              <a:rPr lang="cs-CZ" sz="1400" dirty="0" err="1">
                <a:solidFill>
                  <a:schemeClr val="accent1">
                    <a:lumMod val="50000"/>
                  </a:schemeClr>
                </a:solidFill>
              </a:rPr>
              <a:t>Takezawa</a:t>
            </a:r>
            <a:r>
              <a:rPr lang="cs-CZ" sz="1400" dirty="0">
                <a:solidFill>
                  <a:schemeClr val="accent1">
                    <a:lumMod val="50000"/>
                  </a:schemeClr>
                </a:solidFill>
              </a:rPr>
              <a:t>, </a:t>
            </a:r>
            <a:r>
              <a:rPr lang="cs-CZ" sz="1400" dirty="0" err="1">
                <a:solidFill>
                  <a:schemeClr val="accent1">
                    <a:lumMod val="50000"/>
                  </a:schemeClr>
                </a:solidFill>
              </a:rPr>
              <a:t>Yasuko</a:t>
            </a:r>
            <a:r>
              <a:rPr lang="cs-CZ" sz="1400" dirty="0">
                <a:solidFill>
                  <a:schemeClr val="accent1">
                    <a:lumMod val="50000"/>
                  </a:schemeClr>
                </a:solidFill>
              </a:rPr>
              <a:t> I.; </a:t>
            </a:r>
            <a:r>
              <a:rPr lang="cs-CZ" sz="1400" dirty="0" err="1">
                <a:solidFill>
                  <a:schemeClr val="accent1">
                    <a:lumMod val="50000"/>
                  </a:schemeClr>
                </a:solidFill>
              </a:rPr>
              <a:t>Wade</a:t>
            </a:r>
            <a:r>
              <a:rPr lang="cs-CZ" sz="1400" dirty="0">
                <a:solidFill>
                  <a:schemeClr val="accent1">
                    <a:lumMod val="50000"/>
                  </a:schemeClr>
                </a:solidFill>
              </a:rPr>
              <a:t>, Peter. "</a:t>
            </a:r>
            <a:r>
              <a:rPr lang="cs-CZ" sz="1400" dirty="0" err="1">
                <a:solidFill>
                  <a:schemeClr val="accent1">
                    <a:lumMod val="50000"/>
                  </a:schemeClr>
                </a:solidFill>
              </a:rPr>
              <a:t>Race</a:t>
            </a:r>
            <a:r>
              <a:rPr lang="cs-CZ" sz="1400" dirty="0">
                <a:solidFill>
                  <a:schemeClr val="accent1">
                    <a:lumMod val="50000"/>
                  </a:schemeClr>
                </a:solidFill>
              </a:rPr>
              <a:t>: </a:t>
            </a:r>
            <a:r>
              <a:rPr lang="cs-CZ" sz="1400" dirty="0" err="1">
                <a:solidFill>
                  <a:schemeClr val="accent1">
                    <a:lumMod val="50000"/>
                  </a:schemeClr>
                </a:solidFill>
              </a:rPr>
              <a:t>Human</a:t>
            </a:r>
            <a:r>
              <a:rPr lang="cs-CZ" sz="1400" dirty="0">
                <a:solidFill>
                  <a:schemeClr val="accent1">
                    <a:lumMod val="50000"/>
                  </a:schemeClr>
                </a:solidFill>
              </a:rPr>
              <a:t>". </a:t>
            </a:r>
            <a:r>
              <a:rPr lang="cs-CZ" sz="1400" i="1" dirty="0" err="1">
                <a:solidFill>
                  <a:schemeClr val="accent1">
                    <a:lumMod val="50000"/>
                  </a:schemeClr>
                </a:solidFill>
              </a:rPr>
              <a:t>Encyclopædia</a:t>
            </a:r>
            <a:r>
              <a:rPr lang="cs-CZ" sz="1400" i="1" dirty="0">
                <a:solidFill>
                  <a:schemeClr val="accent1">
                    <a:lumMod val="50000"/>
                  </a:schemeClr>
                </a:solidFill>
              </a:rPr>
              <a:t> </a:t>
            </a:r>
            <a:r>
              <a:rPr lang="cs-CZ" sz="1400" i="1" dirty="0" err="1">
                <a:solidFill>
                  <a:schemeClr val="accent1">
                    <a:lumMod val="50000"/>
                  </a:schemeClr>
                </a:solidFill>
              </a:rPr>
              <a:t>Britannica</a:t>
            </a:r>
            <a:r>
              <a:rPr lang="cs-CZ" sz="1400" dirty="0">
                <a:solidFill>
                  <a:schemeClr val="accent1">
                    <a:lumMod val="50000"/>
                  </a:schemeClr>
                </a:solidFill>
              </a:rPr>
              <a:t>. </a:t>
            </a:r>
            <a:r>
              <a:rPr lang="cs-CZ" sz="1400" dirty="0" err="1">
                <a:solidFill>
                  <a:schemeClr val="accent1">
                    <a:lumMod val="50000"/>
                  </a:schemeClr>
                </a:solidFill>
              </a:rPr>
              <a:t>Encyclopædia</a:t>
            </a:r>
            <a:r>
              <a:rPr lang="cs-CZ" sz="1400" dirty="0">
                <a:solidFill>
                  <a:schemeClr val="accent1">
                    <a:lumMod val="50000"/>
                  </a:schemeClr>
                </a:solidFill>
              </a:rPr>
              <a:t> </a:t>
            </a:r>
            <a:r>
              <a:rPr lang="cs-CZ" sz="1400" dirty="0" err="1">
                <a:solidFill>
                  <a:schemeClr val="accent1">
                    <a:lumMod val="50000"/>
                  </a:schemeClr>
                </a:solidFill>
              </a:rPr>
              <a:t>Britannica</a:t>
            </a:r>
            <a:r>
              <a:rPr lang="cs-CZ" sz="1400" dirty="0">
                <a:solidFill>
                  <a:schemeClr val="accent1">
                    <a:lumMod val="50000"/>
                  </a:schemeClr>
                </a:solidFill>
              </a:rPr>
              <a:t> Inc. </a:t>
            </a:r>
            <a:r>
              <a:rPr lang="cs-CZ" sz="1400" dirty="0" err="1">
                <a:solidFill>
                  <a:schemeClr val="accent1">
                    <a:lumMod val="50000"/>
                  </a:schemeClr>
                </a:solidFill>
              </a:rPr>
              <a:t>Retrieved</a:t>
            </a:r>
            <a:r>
              <a:rPr lang="cs-CZ" sz="1400" dirty="0">
                <a:solidFill>
                  <a:schemeClr val="accent1">
                    <a:lumMod val="50000"/>
                  </a:schemeClr>
                </a:solidFill>
              </a:rPr>
              <a:t> 22 August 2017.</a:t>
            </a:r>
          </a:p>
          <a:p>
            <a:r>
              <a:rPr lang="cs-CZ" sz="1400" dirty="0" err="1">
                <a:solidFill>
                  <a:schemeClr val="accent1">
                    <a:lumMod val="50000"/>
                  </a:schemeClr>
                </a:solidFill>
              </a:rPr>
              <a:t>Sterkenburg</a:t>
            </a:r>
            <a:r>
              <a:rPr lang="cs-CZ" sz="1400" dirty="0">
                <a:solidFill>
                  <a:schemeClr val="accent1">
                    <a:lumMod val="50000"/>
                  </a:schemeClr>
                </a:solidFill>
              </a:rPr>
              <a:t>, J., </a:t>
            </a:r>
            <a:r>
              <a:rPr lang="cs-CZ" sz="1400" dirty="0" err="1">
                <a:solidFill>
                  <a:schemeClr val="accent1">
                    <a:lumMod val="50000"/>
                  </a:schemeClr>
                </a:solidFill>
              </a:rPr>
              <a:t>Knoppers</a:t>
            </a:r>
            <a:r>
              <a:rPr lang="cs-CZ" sz="1400" dirty="0">
                <a:solidFill>
                  <a:schemeClr val="accent1">
                    <a:lumMod val="50000"/>
                  </a:schemeClr>
                </a:solidFill>
              </a:rPr>
              <a:t>, A., &amp; De </a:t>
            </a:r>
            <a:r>
              <a:rPr lang="cs-CZ" sz="1400" dirty="0" err="1">
                <a:solidFill>
                  <a:schemeClr val="accent1">
                    <a:lumMod val="50000"/>
                  </a:schemeClr>
                </a:solidFill>
              </a:rPr>
              <a:t>Leeuw</a:t>
            </a:r>
            <a:r>
              <a:rPr lang="cs-CZ" sz="1400" dirty="0">
                <a:solidFill>
                  <a:schemeClr val="accent1">
                    <a:lumMod val="50000"/>
                  </a:schemeClr>
                </a:solidFill>
              </a:rPr>
              <a:t>, S. (2010). </a:t>
            </a:r>
            <a:r>
              <a:rPr lang="cs-CZ" sz="1400" dirty="0" err="1">
                <a:solidFill>
                  <a:schemeClr val="accent1">
                    <a:lumMod val="50000"/>
                  </a:schemeClr>
                </a:solidFill>
              </a:rPr>
              <a:t>Race</a:t>
            </a:r>
            <a:r>
              <a:rPr lang="cs-CZ" sz="1400" dirty="0">
                <a:solidFill>
                  <a:schemeClr val="accent1">
                    <a:lumMod val="50000"/>
                  </a:schemeClr>
                </a:solidFill>
              </a:rPr>
              <a:t>, </a:t>
            </a:r>
            <a:r>
              <a:rPr lang="cs-CZ" sz="1400" dirty="0" err="1">
                <a:solidFill>
                  <a:schemeClr val="accent1">
                    <a:lumMod val="50000"/>
                  </a:schemeClr>
                </a:solidFill>
              </a:rPr>
              <a:t>ethnicity</a:t>
            </a:r>
            <a:r>
              <a:rPr lang="cs-CZ" sz="1400" dirty="0">
                <a:solidFill>
                  <a:schemeClr val="accent1">
                    <a:lumMod val="50000"/>
                  </a:schemeClr>
                </a:solidFill>
              </a:rPr>
              <a:t>, and </a:t>
            </a:r>
            <a:r>
              <a:rPr lang="cs-CZ" sz="1400" dirty="0" err="1">
                <a:solidFill>
                  <a:schemeClr val="accent1">
                    <a:lumMod val="50000"/>
                  </a:schemeClr>
                </a:solidFill>
              </a:rPr>
              <a:t>content</a:t>
            </a:r>
            <a:r>
              <a:rPr lang="cs-CZ" sz="1400" dirty="0">
                <a:solidFill>
                  <a:schemeClr val="accent1">
                    <a:lumMod val="50000"/>
                  </a:schemeClr>
                </a:solidFill>
              </a:rPr>
              <a:t> </a:t>
            </a:r>
            <a:r>
              <a:rPr lang="cs-CZ" sz="1400" dirty="0" err="1">
                <a:solidFill>
                  <a:schemeClr val="accent1">
                    <a:lumMod val="50000"/>
                  </a:schemeClr>
                </a:solidFill>
              </a:rPr>
              <a:t>analysis</a:t>
            </a:r>
            <a:r>
              <a:rPr lang="cs-CZ" sz="1400" dirty="0">
                <a:solidFill>
                  <a:schemeClr val="accent1">
                    <a:lumMod val="50000"/>
                  </a:schemeClr>
                </a:solidFill>
              </a:rPr>
              <a:t> </a:t>
            </a:r>
            <a:r>
              <a:rPr lang="cs-CZ" sz="1400" dirty="0" err="1">
                <a:solidFill>
                  <a:schemeClr val="accent1">
                    <a:lumMod val="50000"/>
                  </a:schemeClr>
                </a:solidFill>
              </a:rPr>
              <a:t>of</a:t>
            </a:r>
            <a:r>
              <a:rPr lang="cs-CZ" sz="1400" dirty="0">
                <a:solidFill>
                  <a:schemeClr val="accent1">
                    <a:lumMod val="50000"/>
                  </a:schemeClr>
                </a:solidFill>
              </a:rPr>
              <a:t> </a:t>
            </a:r>
            <a:r>
              <a:rPr lang="cs-CZ" sz="1400" dirty="0" err="1">
                <a:solidFill>
                  <a:schemeClr val="accent1">
                    <a:lumMod val="50000"/>
                  </a:schemeClr>
                </a:solidFill>
              </a:rPr>
              <a:t>the</a:t>
            </a:r>
            <a:r>
              <a:rPr lang="cs-CZ" sz="1400" dirty="0">
                <a:solidFill>
                  <a:schemeClr val="accent1">
                    <a:lumMod val="50000"/>
                  </a:schemeClr>
                </a:solidFill>
              </a:rPr>
              <a:t> </a:t>
            </a:r>
            <a:r>
              <a:rPr lang="cs-CZ" sz="1400" dirty="0" err="1">
                <a:solidFill>
                  <a:schemeClr val="accent1">
                    <a:lumMod val="50000"/>
                  </a:schemeClr>
                </a:solidFill>
              </a:rPr>
              <a:t>sports</a:t>
            </a:r>
            <a:r>
              <a:rPr lang="cs-CZ" sz="1400" dirty="0">
                <a:solidFill>
                  <a:schemeClr val="accent1">
                    <a:lumMod val="50000"/>
                  </a:schemeClr>
                </a:solidFill>
              </a:rPr>
              <a:t> media: a </a:t>
            </a:r>
            <a:r>
              <a:rPr lang="cs-CZ" sz="1400" dirty="0" err="1">
                <a:solidFill>
                  <a:schemeClr val="accent1">
                    <a:lumMod val="50000"/>
                  </a:schemeClr>
                </a:solidFill>
              </a:rPr>
              <a:t>critical</a:t>
            </a:r>
            <a:r>
              <a:rPr lang="cs-CZ" sz="1400" dirty="0">
                <a:solidFill>
                  <a:schemeClr val="accent1">
                    <a:lumMod val="50000"/>
                  </a:schemeClr>
                </a:solidFill>
              </a:rPr>
              <a:t> </a:t>
            </a:r>
            <a:r>
              <a:rPr lang="cs-CZ" sz="1400" dirty="0" err="1">
                <a:solidFill>
                  <a:schemeClr val="accent1">
                    <a:lumMod val="50000"/>
                  </a:schemeClr>
                </a:solidFill>
              </a:rPr>
              <a:t>reflection</a:t>
            </a:r>
            <a:r>
              <a:rPr lang="cs-CZ" sz="1400" i="1" dirty="0">
                <a:solidFill>
                  <a:schemeClr val="accent1">
                    <a:lumMod val="50000"/>
                  </a:schemeClr>
                </a:solidFill>
              </a:rPr>
              <a:t>. Media, </a:t>
            </a:r>
            <a:r>
              <a:rPr lang="cs-CZ" sz="1400" i="1" dirty="0" err="1">
                <a:solidFill>
                  <a:schemeClr val="accent1">
                    <a:lumMod val="50000"/>
                  </a:schemeClr>
                </a:solidFill>
              </a:rPr>
              <a:t>Culture</a:t>
            </a:r>
            <a:r>
              <a:rPr lang="cs-CZ" sz="1400" i="1" dirty="0">
                <a:solidFill>
                  <a:schemeClr val="accent1">
                    <a:lumMod val="50000"/>
                  </a:schemeClr>
                </a:solidFill>
              </a:rPr>
              <a:t> &amp; Society, </a:t>
            </a:r>
            <a:r>
              <a:rPr lang="cs-CZ" sz="1400" dirty="0">
                <a:solidFill>
                  <a:schemeClr val="accent1">
                    <a:lumMod val="50000"/>
                  </a:schemeClr>
                </a:solidFill>
              </a:rPr>
              <a:t>32(5), 819–839. doi:10.1177/0163443710373955 :</a:t>
            </a:r>
          </a:p>
          <a:p>
            <a:r>
              <a:rPr lang="en-US" sz="1400" dirty="0">
                <a:solidFill>
                  <a:schemeClr val="accent1">
                    <a:lumMod val="50000"/>
                  </a:schemeClr>
                </a:solidFill>
              </a:rPr>
              <a:t>Nielsen, G., </a:t>
            </a:r>
            <a:r>
              <a:rPr lang="en-US" sz="1400" dirty="0" err="1">
                <a:solidFill>
                  <a:schemeClr val="accent1">
                    <a:lumMod val="50000"/>
                  </a:schemeClr>
                </a:solidFill>
              </a:rPr>
              <a:t>Grønfeldt</a:t>
            </a:r>
            <a:r>
              <a:rPr lang="en-US" sz="1400" dirty="0">
                <a:solidFill>
                  <a:schemeClr val="accent1">
                    <a:lumMod val="50000"/>
                  </a:schemeClr>
                </a:solidFill>
              </a:rPr>
              <a:t>, V., </a:t>
            </a:r>
            <a:r>
              <a:rPr lang="en-US" sz="1400" dirty="0" err="1">
                <a:solidFill>
                  <a:schemeClr val="accent1">
                    <a:lumMod val="50000"/>
                  </a:schemeClr>
                </a:solidFill>
              </a:rPr>
              <a:t>Toftegaard-Støckel</a:t>
            </a:r>
            <a:r>
              <a:rPr lang="en-US" sz="1400" dirty="0">
                <a:solidFill>
                  <a:schemeClr val="accent1">
                    <a:lumMod val="50000"/>
                  </a:schemeClr>
                </a:solidFill>
              </a:rPr>
              <a:t>, J., &amp; Andersen, L. B. (2012). Predisposed to participate? The influence of family socio-economic background on children’s sports participation and daily amount of physical activity</a:t>
            </a:r>
            <a:r>
              <a:rPr lang="en-US" sz="1400" i="1" dirty="0">
                <a:solidFill>
                  <a:schemeClr val="accent1">
                    <a:lumMod val="50000"/>
                  </a:schemeClr>
                </a:solidFill>
              </a:rPr>
              <a:t>. Sport in Society, </a:t>
            </a:r>
            <a:r>
              <a:rPr lang="en-US" sz="1400" dirty="0">
                <a:solidFill>
                  <a:schemeClr val="accent1">
                    <a:lumMod val="50000"/>
                  </a:schemeClr>
                </a:solidFill>
              </a:rPr>
              <a:t>15(1), 1–27. doi:10.1080/03031853.2011.625271</a:t>
            </a:r>
            <a:endParaRPr lang="cs-CZ" sz="1400" dirty="0">
              <a:solidFill>
                <a:schemeClr val="accent1">
                  <a:lumMod val="50000"/>
                </a:schemeClr>
              </a:solidFill>
            </a:endParaRPr>
          </a:p>
          <a:p>
            <a:r>
              <a:rPr lang="cs-CZ" sz="1400" dirty="0">
                <a:solidFill>
                  <a:schemeClr val="accent1">
                    <a:lumMod val="50000"/>
                  </a:schemeClr>
                </a:solidFill>
              </a:rPr>
              <a:t>M. </a:t>
            </a:r>
            <a:r>
              <a:rPr lang="cs-CZ" sz="1400" dirty="0" err="1">
                <a:solidFill>
                  <a:schemeClr val="accent1">
                    <a:lumMod val="50000"/>
                  </a:schemeClr>
                </a:solidFill>
              </a:rPr>
              <a:t>Yanga</a:t>
            </a:r>
            <a:r>
              <a:rPr lang="cs-CZ" sz="1400" dirty="0">
                <a:solidFill>
                  <a:schemeClr val="accent1">
                    <a:lumMod val="50000"/>
                  </a:schemeClr>
                </a:solidFill>
              </a:rPr>
              <a:t>. (2013). </a:t>
            </a:r>
            <a:r>
              <a:rPr lang="cs-CZ" sz="1400" dirty="0" err="1">
                <a:solidFill>
                  <a:schemeClr val="accent1">
                    <a:lumMod val="50000"/>
                  </a:schemeClr>
                </a:solidFill>
              </a:rPr>
              <a:t>Guilty</a:t>
            </a:r>
            <a:r>
              <a:rPr lang="cs-CZ" sz="1400" dirty="0">
                <a:solidFill>
                  <a:schemeClr val="accent1">
                    <a:lumMod val="50000"/>
                  </a:schemeClr>
                </a:solidFill>
              </a:rPr>
              <a:t> </a:t>
            </a:r>
            <a:r>
              <a:rPr lang="cs-CZ" sz="1400" dirty="0" err="1">
                <a:solidFill>
                  <a:schemeClr val="accent1">
                    <a:lumMod val="50000"/>
                  </a:schemeClr>
                </a:solidFill>
              </a:rPr>
              <a:t>without</a:t>
            </a:r>
            <a:r>
              <a:rPr lang="cs-CZ" sz="1400" dirty="0">
                <a:solidFill>
                  <a:schemeClr val="accent1">
                    <a:lumMod val="50000"/>
                  </a:schemeClr>
                </a:solidFill>
              </a:rPr>
              <a:t> trial: </a:t>
            </a:r>
            <a:r>
              <a:rPr lang="cs-CZ" sz="1400" dirty="0" err="1">
                <a:solidFill>
                  <a:schemeClr val="accent1">
                    <a:lumMod val="50000"/>
                  </a:schemeClr>
                </a:solidFill>
              </a:rPr>
              <a:t>state-sponsored</a:t>
            </a:r>
            <a:r>
              <a:rPr lang="cs-CZ" sz="1400" dirty="0">
                <a:solidFill>
                  <a:schemeClr val="accent1">
                    <a:lumMod val="50000"/>
                  </a:schemeClr>
                </a:solidFill>
              </a:rPr>
              <a:t> </a:t>
            </a:r>
            <a:r>
              <a:rPr lang="en-US" sz="1400" dirty="0">
                <a:solidFill>
                  <a:schemeClr val="accent1">
                    <a:lumMod val="50000"/>
                  </a:schemeClr>
                </a:solidFill>
              </a:rPr>
              <a:t>cheating and the 2008 Beijing Olympic</a:t>
            </a:r>
            <a:r>
              <a:rPr lang="cs-CZ" sz="1400" dirty="0">
                <a:solidFill>
                  <a:schemeClr val="accent1">
                    <a:lumMod val="50000"/>
                  </a:schemeClr>
                </a:solidFill>
              </a:rPr>
              <a:t> </a:t>
            </a:r>
            <a:r>
              <a:rPr lang="cs-CZ" sz="1400" dirty="0" err="1">
                <a:solidFill>
                  <a:schemeClr val="accent1">
                    <a:lumMod val="50000"/>
                  </a:schemeClr>
                </a:solidFill>
              </a:rPr>
              <a:t>women's</a:t>
            </a:r>
            <a:r>
              <a:rPr lang="cs-CZ" sz="1400" dirty="0">
                <a:solidFill>
                  <a:schemeClr val="accent1">
                    <a:lumMod val="50000"/>
                  </a:schemeClr>
                </a:solidFill>
              </a:rPr>
              <a:t> </a:t>
            </a:r>
            <a:r>
              <a:rPr lang="cs-CZ" sz="1400" dirty="0" err="1">
                <a:solidFill>
                  <a:schemeClr val="accent1">
                    <a:lumMod val="50000"/>
                  </a:schemeClr>
                </a:solidFill>
              </a:rPr>
              <a:t>gymnastics</a:t>
            </a:r>
            <a:r>
              <a:rPr lang="cs-CZ" sz="1400" dirty="0">
                <a:solidFill>
                  <a:schemeClr val="accent1">
                    <a:lumMod val="50000"/>
                  </a:schemeClr>
                </a:solidFill>
              </a:rPr>
              <a:t> </a:t>
            </a:r>
            <a:r>
              <a:rPr lang="cs-CZ" sz="1400" dirty="0" err="1">
                <a:solidFill>
                  <a:schemeClr val="accent1">
                    <a:lumMod val="50000"/>
                  </a:schemeClr>
                </a:solidFill>
              </a:rPr>
              <a:t>competition</a:t>
            </a:r>
            <a:r>
              <a:rPr lang="cs-CZ" sz="1400" dirty="0">
                <a:solidFill>
                  <a:schemeClr val="accent1">
                    <a:lumMod val="50000"/>
                  </a:schemeClr>
                </a:solidFill>
              </a:rPr>
              <a:t>. </a:t>
            </a:r>
            <a:r>
              <a:rPr lang="cs-CZ" sz="1400" i="1" dirty="0" err="1">
                <a:solidFill>
                  <a:schemeClr val="accent1">
                    <a:lumMod val="50000"/>
                  </a:schemeClr>
                </a:solidFill>
              </a:rPr>
              <a:t>Chinese</a:t>
            </a:r>
            <a:r>
              <a:rPr lang="cs-CZ" sz="1400" i="1" dirty="0">
                <a:solidFill>
                  <a:schemeClr val="accent1">
                    <a:lumMod val="50000"/>
                  </a:schemeClr>
                </a:solidFill>
              </a:rPr>
              <a:t> </a:t>
            </a:r>
            <a:r>
              <a:rPr lang="cs-CZ" sz="1400" i="1" dirty="0" err="1">
                <a:solidFill>
                  <a:schemeClr val="accent1">
                    <a:lumMod val="50000"/>
                  </a:schemeClr>
                </a:solidFill>
              </a:rPr>
              <a:t>Journal</a:t>
            </a:r>
            <a:r>
              <a:rPr lang="cs-CZ" sz="1400" i="1" dirty="0">
                <a:solidFill>
                  <a:schemeClr val="accent1">
                    <a:lumMod val="50000"/>
                  </a:schemeClr>
                </a:solidFill>
              </a:rPr>
              <a:t> </a:t>
            </a:r>
            <a:r>
              <a:rPr lang="cs-CZ" sz="1400" i="1" dirty="0" err="1">
                <a:solidFill>
                  <a:schemeClr val="accent1">
                    <a:lumMod val="50000"/>
                  </a:schemeClr>
                </a:solidFill>
              </a:rPr>
              <a:t>of</a:t>
            </a:r>
            <a:r>
              <a:rPr lang="cs-CZ" sz="1400" i="1" dirty="0">
                <a:solidFill>
                  <a:schemeClr val="accent1">
                    <a:lumMod val="50000"/>
                  </a:schemeClr>
                </a:solidFill>
              </a:rPr>
              <a:t> </a:t>
            </a:r>
            <a:r>
              <a:rPr lang="cs-CZ" sz="1400" i="1" dirty="0" err="1">
                <a:solidFill>
                  <a:schemeClr val="accent1">
                    <a:lumMod val="50000"/>
                  </a:schemeClr>
                </a:solidFill>
              </a:rPr>
              <a:t>Communication</a:t>
            </a:r>
            <a:r>
              <a:rPr lang="cs-CZ" sz="1400" i="1" dirty="0">
                <a:solidFill>
                  <a:schemeClr val="accent1">
                    <a:lumMod val="50000"/>
                  </a:schemeClr>
                </a:solidFill>
              </a:rPr>
              <a:t>,</a:t>
            </a:r>
            <a:r>
              <a:rPr lang="cs-CZ" sz="1400" dirty="0">
                <a:solidFill>
                  <a:schemeClr val="accent1">
                    <a:lumMod val="50000"/>
                  </a:schemeClr>
                </a:solidFill>
              </a:rPr>
              <a:t> 7(1), 80-105</a:t>
            </a:r>
          </a:p>
          <a:p>
            <a:pPr lvl="0">
              <a:defRPr/>
            </a:pPr>
            <a:r>
              <a:rPr lang="cs-CZ" sz="1400" dirty="0" err="1">
                <a:solidFill>
                  <a:schemeClr val="accent1">
                    <a:lumMod val="50000"/>
                  </a:schemeClr>
                </a:solidFill>
                <a:latin typeface="Gill Sans "/>
              </a:rPr>
              <a:t>Cosh</a:t>
            </a:r>
            <a:r>
              <a:rPr lang="cs-CZ" sz="1400" dirty="0">
                <a:solidFill>
                  <a:schemeClr val="accent1">
                    <a:lumMod val="50000"/>
                  </a:schemeClr>
                </a:solidFill>
                <a:latin typeface="Gill Sans "/>
              </a:rPr>
              <a:t>, S. </a:t>
            </a:r>
            <a:r>
              <a:rPr lang="cs-CZ" sz="1400" dirty="0" err="1">
                <a:solidFill>
                  <a:schemeClr val="accent1">
                    <a:lumMod val="50000"/>
                  </a:schemeClr>
                </a:solidFill>
                <a:latin typeface="Gill Sans "/>
              </a:rPr>
              <a:t>Crabb</a:t>
            </a:r>
            <a:r>
              <a:rPr lang="cs-CZ" sz="1400" dirty="0">
                <a:solidFill>
                  <a:schemeClr val="accent1">
                    <a:lumMod val="50000"/>
                  </a:schemeClr>
                </a:solidFill>
                <a:latin typeface="Gill Sans "/>
              </a:rPr>
              <a:t> &amp; A. </a:t>
            </a:r>
            <a:r>
              <a:rPr lang="cs-CZ" sz="1400" dirty="0" err="1">
                <a:solidFill>
                  <a:schemeClr val="accent1">
                    <a:lumMod val="50000"/>
                  </a:schemeClr>
                </a:solidFill>
                <a:latin typeface="Gill Sans "/>
              </a:rPr>
              <a:t>LeCouteur</a:t>
            </a:r>
            <a:r>
              <a:rPr lang="cs-CZ" sz="1400" dirty="0">
                <a:solidFill>
                  <a:schemeClr val="accent1">
                    <a:lumMod val="50000"/>
                  </a:schemeClr>
                </a:solidFill>
                <a:latin typeface="Gill Sans "/>
              </a:rPr>
              <a:t> (2012). </a:t>
            </a:r>
            <a:r>
              <a:rPr lang="en-US" sz="1400" dirty="0">
                <a:solidFill>
                  <a:schemeClr val="accent1">
                    <a:lumMod val="50000"/>
                  </a:schemeClr>
                </a:solidFill>
              </a:rPr>
              <a:t>Elite athletes and retirement: Identity, choice, and agency</a:t>
            </a:r>
            <a:r>
              <a:rPr lang="cs-CZ" sz="1400" dirty="0">
                <a:solidFill>
                  <a:schemeClr val="accent1">
                    <a:lumMod val="50000"/>
                  </a:schemeClr>
                </a:solidFill>
              </a:rPr>
              <a:t>. </a:t>
            </a:r>
            <a:r>
              <a:rPr lang="cs-CZ" sz="1400" i="1" dirty="0" err="1">
                <a:solidFill>
                  <a:schemeClr val="accent1">
                    <a:lumMod val="50000"/>
                  </a:schemeClr>
                </a:solidFill>
              </a:rPr>
              <a:t>Australian</a:t>
            </a:r>
            <a:r>
              <a:rPr lang="cs-CZ" sz="1400" i="1" dirty="0">
                <a:solidFill>
                  <a:schemeClr val="accent1">
                    <a:lumMod val="50000"/>
                  </a:schemeClr>
                </a:solidFill>
              </a:rPr>
              <a:t> </a:t>
            </a:r>
            <a:r>
              <a:rPr lang="cs-CZ" sz="1400" i="1" dirty="0" err="1">
                <a:solidFill>
                  <a:schemeClr val="accent1">
                    <a:lumMod val="50000"/>
                  </a:schemeClr>
                </a:solidFill>
              </a:rPr>
              <a:t>Journal</a:t>
            </a:r>
            <a:r>
              <a:rPr lang="cs-CZ" sz="1400" i="1" dirty="0">
                <a:solidFill>
                  <a:schemeClr val="accent1">
                    <a:lumMod val="50000"/>
                  </a:schemeClr>
                </a:solidFill>
              </a:rPr>
              <a:t> </a:t>
            </a:r>
            <a:r>
              <a:rPr lang="cs-CZ" sz="1400" i="1" dirty="0" err="1">
                <a:solidFill>
                  <a:schemeClr val="accent1">
                    <a:lumMod val="50000"/>
                  </a:schemeClr>
                </a:solidFill>
              </a:rPr>
              <a:t>of</a:t>
            </a:r>
            <a:r>
              <a:rPr lang="cs-CZ" sz="1400" i="1" dirty="0">
                <a:solidFill>
                  <a:schemeClr val="accent1">
                    <a:lumMod val="50000"/>
                  </a:schemeClr>
                </a:solidFill>
              </a:rPr>
              <a:t> Psychology. </a:t>
            </a:r>
            <a:r>
              <a:rPr lang="cs-CZ" sz="1400" dirty="0">
                <a:solidFill>
                  <a:schemeClr val="accent1">
                    <a:lumMod val="50000"/>
                  </a:schemeClr>
                </a:solidFill>
              </a:rPr>
              <a:t>2(65). </a:t>
            </a:r>
            <a:r>
              <a:rPr lang="en-US" sz="1400" dirty="0">
                <a:solidFill>
                  <a:schemeClr val="accent1">
                    <a:lumMod val="50000"/>
                  </a:schemeClr>
                </a:solidFill>
              </a:rPr>
              <a:t>doi.org/10.1111/j.1742-9536.2012.00060.x</a:t>
            </a:r>
          </a:p>
          <a:p>
            <a:pPr lvl="0">
              <a:defRPr/>
            </a:pPr>
            <a:r>
              <a:rPr lang="cs-CZ" sz="1400" dirty="0" err="1">
                <a:solidFill>
                  <a:schemeClr val="accent1">
                    <a:lumMod val="50000"/>
                  </a:schemeClr>
                </a:solidFill>
              </a:rPr>
              <a:t>Mael</a:t>
            </a:r>
            <a:r>
              <a:rPr lang="cs-CZ" sz="1400" dirty="0">
                <a:solidFill>
                  <a:schemeClr val="accent1">
                    <a:lumMod val="50000"/>
                  </a:schemeClr>
                </a:solidFill>
              </a:rPr>
              <a:t>, </a:t>
            </a:r>
            <a:r>
              <a:rPr lang="en-US" sz="1400" dirty="0">
                <a:solidFill>
                  <a:schemeClr val="accent1">
                    <a:lumMod val="50000"/>
                  </a:schemeClr>
                </a:solidFill>
              </a:rPr>
              <a:t>F</a:t>
            </a:r>
            <a:r>
              <a:rPr lang="cs-CZ" sz="1400" dirty="0">
                <a:solidFill>
                  <a:schemeClr val="accent1">
                    <a:lumMod val="50000"/>
                  </a:schemeClr>
                </a:solidFill>
              </a:rPr>
              <a:t>,</a:t>
            </a:r>
            <a:r>
              <a:rPr lang="en-US" sz="1400" dirty="0">
                <a:solidFill>
                  <a:schemeClr val="accent1">
                    <a:lumMod val="50000"/>
                  </a:schemeClr>
                </a:solidFill>
              </a:rPr>
              <a:t> A.</a:t>
            </a:r>
            <a:r>
              <a:rPr lang="cs-CZ" sz="1400" dirty="0">
                <a:solidFill>
                  <a:schemeClr val="accent1">
                    <a:lumMod val="50000"/>
                  </a:schemeClr>
                </a:solidFill>
              </a:rPr>
              <a:t>, &amp;</a:t>
            </a:r>
            <a:r>
              <a:rPr lang="en-US" sz="1400" dirty="0">
                <a:solidFill>
                  <a:schemeClr val="accent1">
                    <a:lumMod val="50000"/>
                  </a:schemeClr>
                </a:solidFill>
              </a:rPr>
              <a:t>  A</a:t>
            </a:r>
            <a:r>
              <a:rPr lang="cs-CZ" sz="1400" dirty="0" err="1">
                <a:solidFill>
                  <a:schemeClr val="accent1">
                    <a:lumMod val="50000"/>
                  </a:schemeClr>
                </a:solidFill>
              </a:rPr>
              <a:t>shforth</a:t>
            </a:r>
            <a:r>
              <a:rPr lang="cs-CZ" sz="1400" dirty="0">
                <a:solidFill>
                  <a:schemeClr val="accent1">
                    <a:lumMod val="50000"/>
                  </a:schemeClr>
                </a:solidFill>
              </a:rPr>
              <a:t>., B. A. (2001)</a:t>
            </a:r>
            <a:r>
              <a:rPr lang="en-US" sz="1400" dirty="0">
                <a:solidFill>
                  <a:schemeClr val="accent1">
                    <a:lumMod val="50000"/>
                  </a:schemeClr>
                </a:solidFill>
              </a:rPr>
              <a:t> Identification in Work, War, Sports, and</a:t>
            </a:r>
            <a:r>
              <a:rPr lang="cs-CZ" sz="1400" dirty="0">
                <a:solidFill>
                  <a:schemeClr val="accent1">
                    <a:lumMod val="50000"/>
                  </a:schemeClr>
                </a:solidFill>
              </a:rPr>
              <a:t> </a:t>
            </a:r>
            <a:r>
              <a:rPr lang="en-US" sz="1400" dirty="0">
                <a:solidFill>
                  <a:schemeClr val="accent1">
                    <a:lumMod val="50000"/>
                  </a:schemeClr>
                </a:solidFill>
              </a:rPr>
              <a:t>Religion: Contrasting the Benefits and Risks</a:t>
            </a:r>
            <a:r>
              <a:rPr lang="cs-CZ" sz="1400" dirty="0">
                <a:solidFill>
                  <a:schemeClr val="accent1">
                    <a:lumMod val="50000"/>
                  </a:schemeClr>
                </a:solidFill>
              </a:rPr>
              <a:t>. </a:t>
            </a:r>
            <a:r>
              <a:rPr lang="en-US" sz="1400" i="1" dirty="0">
                <a:solidFill>
                  <a:schemeClr val="accent1">
                    <a:lumMod val="50000"/>
                  </a:schemeClr>
                </a:solidFill>
              </a:rPr>
              <a:t>Journal for the Theory of Social </a:t>
            </a:r>
            <a:r>
              <a:rPr lang="en-US" sz="1400" i="1" dirty="0" err="1">
                <a:solidFill>
                  <a:schemeClr val="accent1">
                    <a:lumMod val="50000"/>
                  </a:schemeClr>
                </a:solidFill>
              </a:rPr>
              <a:t>Behaviour</a:t>
            </a:r>
            <a:r>
              <a:rPr lang="en-US" sz="1400" i="1" dirty="0">
                <a:solidFill>
                  <a:schemeClr val="accent1">
                    <a:lumMod val="50000"/>
                  </a:schemeClr>
                </a:solidFill>
              </a:rPr>
              <a:t> </a:t>
            </a:r>
            <a:r>
              <a:rPr lang="en-US" sz="1400" dirty="0">
                <a:solidFill>
                  <a:schemeClr val="accent1">
                    <a:lumMod val="50000"/>
                  </a:schemeClr>
                </a:solidFill>
              </a:rPr>
              <a:t>31:2</a:t>
            </a:r>
            <a:r>
              <a:rPr lang="cs-CZ" sz="1400" dirty="0">
                <a:solidFill>
                  <a:schemeClr val="accent1">
                    <a:lumMod val="50000"/>
                  </a:schemeClr>
                </a:solidFill>
              </a:rPr>
              <a:t>.</a:t>
            </a:r>
            <a:endParaRPr lang="en-US" sz="1400" dirty="0">
              <a:solidFill>
                <a:schemeClr val="accent1">
                  <a:lumMod val="50000"/>
                </a:schemeClr>
              </a:solidFill>
            </a:endParaRPr>
          </a:p>
        </p:txBody>
      </p:sp>
      <p:sp>
        <p:nvSpPr>
          <p:cNvPr id="9" name="TextBox 8">
            <a:extLst>
              <a:ext uri="{FF2B5EF4-FFF2-40B4-BE49-F238E27FC236}">
                <a16:creationId xmlns:a16="http://schemas.microsoft.com/office/drawing/2014/main"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8" name="Picture 7">
            <a:extLst>
              <a:ext uri="{FF2B5EF4-FFF2-40B4-BE49-F238E27FC236}">
                <a16:creationId xmlns:a16="http://schemas.microsoft.com/office/drawing/2014/main" id="{4D0ACAB8-72B7-4D93-B6A2-1AFC5F16D6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14546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4260" y="76200"/>
            <a:ext cx="2155696" cy="1912703"/>
          </a:xfrm>
          <a:prstGeom prst="rect">
            <a:avLst/>
          </a:prstGeom>
        </p:spPr>
      </p:pic>
      <p:pic>
        <p:nvPicPr>
          <p:cNvPr id="4" name="Picture 6">
            <a:extLst>
              <a:ext uri="{FF2B5EF4-FFF2-40B4-BE49-F238E27FC236}">
                <a16:creationId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5" name="Picture 11">
            <a:extLst>
              <a:ext uri="{FF2B5EF4-FFF2-40B4-BE49-F238E27FC236}">
                <a16:creationId xmlns:a16="http://schemas.microsoft.com/office/drawing/2014/main" id="{94B9C079-D4D9-4CF1-BBC4-4077642EC0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9" name="Obdélník 8">
            <a:extLst>
              <a:ext uri="{FF2B5EF4-FFF2-40B4-BE49-F238E27FC236}">
                <a16:creationId xmlns:a16="http://schemas.microsoft.com/office/drawing/2014/main" id="{58601C41-DB42-41C5-9225-95096E1F2BF6}"/>
              </a:ext>
            </a:extLst>
          </p:cNvPr>
          <p:cNvSpPr/>
          <p:nvPr/>
        </p:nvSpPr>
        <p:spPr>
          <a:xfrm>
            <a:off x="673768" y="1447540"/>
            <a:ext cx="11306724" cy="4801314"/>
          </a:xfrm>
          <a:prstGeom prst="rect">
            <a:avLst/>
          </a:prstGeom>
        </p:spPr>
        <p:txBody>
          <a:bodyPr wrap="square">
            <a:spAutoFit/>
          </a:bodyPr>
          <a:lstStyle/>
          <a:p>
            <a:r>
              <a:rPr lang="en-US" dirty="0" err="1">
                <a:solidFill>
                  <a:schemeClr val="accent1">
                    <a:lumMod val="50000"/>
                  </a:schemeClr>
                </a:solidFill>
              </a:rPr>
              <a:t>Maranise</a:t>
            </a:r>
            <a:r>
              <a:rPr lang="en-US" dirty="0">
                <a:solidFill>
                  <a:schemeClr val="accent1">
                    <a:lumMod val="50000"/>
                  </a:schemeClr>
                </a:solidFill>
              </a:rPr>
              <a:t>, A. M. J. (2013). Superstition &amp; Religious Ritual: An Examination of Their Effects and Utilization in Sport</a:t>
            </a:r>
            <a:r>
              <a:rPr lang="en-US" i="1" dirty="0">
                <a:solidFill>
                  <a:schemeClr val="accent1">
                    <a:lumMod val="50000"/>
                  </a:schemeClr>
                </a:solidFill>
              </a:rPr>
              <a:t>. The Sport Psychologist, </a:t>
            </a:r>
            <a:r>
              <a:rPr lang="en-US" dirty="0">
                <a:solidFill>
                  <a:schemeClr val="accent1">
                    <a:lumMod val="50000"/>
                  </a:schemeClr>
                </a:solidFill>
              </a:rPr>
              <a:t>27(1), 83–91. doi:10.1123/tsp.27.1.83 </a:t>
            </a:r>
            <a:endParaRPr lang="cs-CZ" b="1" dirty="0">
              <a:solidFill>
                <a:schemeClr val="accent1">
                  <a:lumMod val="50000"/>
                </a:schemeClr>
              </a:solidFill>
            </a:endParaRPr>
          </a:p>
          <a:p>
            <a:r>
              <a:rPr lang="pl-PL" dirty="0">
                <a:solidFill>
                  <a:schemeClr val="accent1">
                    <a:lumMod val="50000"/>
                  </a:schemeClr>
                </a:solidFill>
              </a:rPr>
              <a:t>N. Jona1 &amp; F. T. Okou.(2013). Sport and Religion. </a:t>
            </a:r>
            <a:r>
              <a:rPr lang="pl-PL" i="1" dirty="0">
                <a:solidFill>
                  <a:schemeClr val="accent1">
                    <a:lumMod val="50000"/>
                  </a:schemeClr>
                </a:solidFill>
              </a:rPr>
              <a:t>Asian Journal of management sciences and education.</a:t>
            </a:r>
            <a:r>
              <a:rPr lang="pl-PL" dirty="0">
                <a:solidFill>
                  <a:schemeClr val="accent1">
                    <a:lumMod val="50000"/>
                  </a:schemeClr>
                </a:solidFill>
              </a:rPr>
              <a:t> </a:t>
            </a:r>
            <a:r>
              <a:rPr lang="cs-CZ" dirty="0">
                <a:solidFill>
                  <a:schemeClr val="accent1">
                    <a:lumMod val="50000"/>
                  </a:schemeClr>
                </a:solidFill>
              </a:rPr>
              <a:t>2(1), 36-48</a:t>
            </a:r>
          </a:p>
          <a:p>
            <a:r>
              <a:rPr lang="cs-CZ" dirty="0">
                <a:solidFill>
                  <a:schemeClr val="accent1">
                    <a:lumMod val="50000"/>
                  </a:schemeClr>
                </a:solidFill>
              </a:rPr>
              <a:t>Jirásek, I. (2018). Christian </a:t>
            </a:r>
            <a:r>
              <a:rPr lang="cs-CZ" dirty="0" err="1">
                <a:solidFill>
                  <a:schemeClr val="accent1">
                    <a:lumMod val="50000"/>
                  </a:schemeClr>
                </a:solidFill>
              </a:rPr>
              <a:t>instrumentality</a:t>
            </a:r>
            <a:r>
              <a:rPr lang="cs-CZ" dirty="0">
                <a:solidFill>
                  <a:schemeClr val="accent1">
                    <a:lumMod val="50000"/>
                  </a:schemeClr>
                </a:solidFill>
              </a:rPr>
              <a:t> </a:t>
            </a:r>
            <a:r>
              <a:rPr lang="cs-CZ" dirty="0" err="1">
                <a:solidFill>
                  <a:schemeClr val="accent1">
                    <a:lumMod val="50000"/>
                  </a:schemeClr>
                </a:solidFill>
              </a:rPr>
              <a:t>of</a:t>
            </a:r>
            <a:r>
              <a:rPr lang="cs-CZ" dirty="0">
                <a:solidFill>
                  <a:schemeClr val="accent1">
                    <a:lumMod val="50000"/>
                  </a:schemeClr>
                </a:solidFill>
              </a:rPr>
              <a:t> sport as a </a:t>
            </a:r>
            <a:r>
              <a:rPr lang="cs-CZ" dirty="0" err="1">
                <a:solidFill>
                  <a:schemeClr val="accent1">
                    <a:lumMod val="50000"/>
                  </a:schemeClr>
                </a:solidFill>
              </a:rPr>
              <a:t>possible</a:t>
            </a:r>
            <a:r>
              <a:rPr lang="cs-CZ" dirty="0">
                <a:solidFill>
                  <a:schemeClr val="accent1">
                    <a:lumMod val="50000"/>
                  </a:schemeClr>
                </a:solidFill>
              </a:rPr>
              <a:t> source </a:t>
            </a:r>
            <a:r>
              <a:rPr lang="cs-CZ" dirty="0" err="1">
                <a:solidFill>
                  <a:schemeClr val="accent1">
                    <a:lumMod val="50000"/>
                  </a:schemeClr>
                </a:solidFill>
              </a:rPr>
              <a:t>of</a:t>
            </a:r>
            <a:r>
              <a:rPr lang="cs-CZ" dirty="0">
                <a:solidFill>
                  <a:schemeClr val="accent1">
                    <a:lumMod val="50000"/>
                  </a:schemeClr>
                </a:solidFill>
              </a:rPr>
              <a:t> </a:t>
            </a:r>
            <a:r>
              <a:rPr lang="cs-CZ" dirty="0" err="1">
                <a:solidFill>
                  <a:schemeClr val="accent1">
                    <a:lumMod val="50000"/>
                  </a:schemeClr>
                </a:solidFill>
              </a:rPr>
              <a:t>goodness</a:t>
            </a:r>
            <a:r>
              <a:rPr lang="cs-CZ" dirty="0">
                <a:solidFill>
                  <a:schemeClr val="accent1">
                    <a:lumMod val="50000"/>
                  </a:schemeClr>
                </a:solidFill>
              </a:rPr>
              <a:t> </a:t>
            </a:r>
            <a:r>
              <a:rPr lang="cs-CZ" dirty="0" err="1">
                <a:solidFill>
                  <a:schemeClr val="accent1">
                    <a:lumMod val="50000"/>
                  </a:schemeClr>
                </a:solidFill>
              </a:rPr>
              <a:t>for</a:t>
            </a:r>
            <a:r>
              <a:rPr lang="cs-CZ" dirty="0">
                <a:solidFill>
                  <a:schemeClr val="accent1">
                    <a:lumMod val="50000"/>
                  </a:schemeClr>
                </a:solidFill>
              </a:rPr>
              <a:t> </a:t>
            </a:r>
            <a:r>
              <a:rPr lang="cs-CZ" dirty="0" err="1">
                <a:solidFill>
                  <a:schemeClr val="accent1">
                    <a:lumMod val="50000"/>
                  </a:schemeClr>
                </a:solidFill>
              </a:rPr>
              <a:t>atheists</a:t>
            </a:r>
            <a:r>
              <a:rPr lang="cs-CZ" dirty="0">
                <a:solidFill>
                  <a:schemeClr val="accent1">
                    <a:lumMod val="50000"/>
                  </a:schemeClr>
                </a:solidFill>
              </a:rPr>
              <a:t>. </a:t>
            </a:r>
            <a:r>
              <a:rPr lang="cs-CZ" i="1" dirty="0">
                <a:solidFill>
                  <a:schemeClr val="accent1">
                    <a:lumMod val="50000"/>
                  </a:schemeClr>
                </a:solidFill>
              </a:rPr>
              <a:t>Sport, </a:t>
            </a:r>
            <a:r>
              <a:rPr lang="cs-CZ" i="1" dirty="0" err="1">
                <a:solidFill>
                  <a:schemeClr val="accent1">
                    <a:lumMod val="50000"/>
                  </a:schemeClr>
                </a:solidFill>
              </a:rPr>
              <a:t>Ethics</a:t>
            </a:r>
            <a:r>
              <a:rPr lang="cs-CZ" i="1" dirty="0">
                <a:solidFill>
                  <a:schemeClr val="accent1">
                    <a:lumMod val="50000"/>
                  </a:schemeClr>
                </a:solidFill>
              </a:rPr>
              <a:t> and </a:t>
            </a:r>
            <a:r>
              <a:rPr lang="cs-CZ" i="1" dirty="0" err="1">
                <a:solidFill>
                  <a:schemeClr val="accent1">
                    <a:lumMod val="50000"/>
                  </a:schemeClr>
                </a:solidFill>
              </a:rPr>
              <a:t>Philosophy</a:t>
            </a:r>
            <a:r>
              <a:rPr lang="cs-CZ" i="1" dirty="0">
                <a:solidFill>
                  <a:schemeClr val="accent1">
                    <a:lumMod val="50000"/>
                  </a:schemeClr>
                </a:solidFill>
              </a:rPr>
              <a:t>, </a:t>
            </a:r>
            <a:r>
              <a:rPr lang="cs-CZ" dirty="0">
                <a:solidFill>
                  <a:schemeClr val="accent1">
                    <a:lumMod val="50000"/>
                  </a:schemeClr>
                </a:solidFill>
              </a:rPr>
              <a:t>12(1), 30-49. </a:t>
            </a:r>
            <a:r>
              <a:rPr lang="cs-CZ" dirty="0" err="1">
                <a:solidFill>
                  <a:schemeClr val="accent1">
                    <a:lumMod val="50000"/>
                  </a:schemeClr>
                </a:solidFill>
              </a:rPr>
              <a:t>doi</a:t>
            </a:r>
            <a:r>
              <a:rPr lang="cs-CZ" dirty="0">
                <a:solidFill>
                  <a:schemeClr val="accent1">
                    <a:lumMod val="50000"/>
                  </a:schemeClr>
                </a:solidFill>
              </a:rPr>
              <a:t>: 10.1080/17511321.2017.1307266</a:t>
            </a:r>
          </a:p>
          <a:p>
            <a:r>
              <a:rPr lang="en-US" dirty="0" err="1">
                <a:solidFill>
                  <a:schemeClr val="accent1">
                    <a:lumMod val="50000"/>
                  </a:schemeClr>
                </a:solidFill>
              </a:rPr>
              <a:t>Beilock</a:t>
            </a:r>
            <a:r>
              <a:rPr lang="en-US" dirty="0">
                <a:solidFill>
                  <a:schemeClr val="accent1">
                    <a:lumMod val="50000"/>
                  </a:schemeClr>
                </a:solidFill>
              </a:rPr>
              <a:t>, S. L., &amp; McConnell, A. R. (2004). Stereotype Threat and Sport: Can Athletic Performance Be Threatened? </a:t>
            </a:r>
            <a:r>
              <a:rPr lang="en-US" i="1" dirty="0">
                <a:solidFill>
                  <a:schemeClr val="accent1">
                    <a:lumMod val="50000"/>
                  </a:schemeClr>
                </a:solidFill>
              </a:rPr>
              <a:t>Journal of Sport and Exercise Psychology, </a:t>
            </a:r>
            <a:r>
              <a:rPr lang="en-US" dirty="0">
                <a:solidFill>
                  <a:schemeClr val="accent1">
                    <a:lumMod val="50000"/>
                  </a:schemeClr>
                </a:solidFill>
              </a:rPr>
              <a:t>26(4), 597–609. doi:10.1123/jsep.26.4.597</a:t>
            </a:r>
            <a:endParaRPr lang="cs-CZ" dirty="0">
              <a:solidFill>
                <a:schemeClr val="accent1">
                  <a:lumMod val="50000"/>
                </a:schemeClr>
              </a:solidFill>
            </a:endParaRPr>
          </a:p>
          <a:p>
            <a:r>
              <a:rPr lang="en-US" dirty="0">
                <a:solidFill>
                  <a:schemeClr val="accent1">
                    <a:lumMod val="50000"/>
                  </a:schemeClr>
                </a:solidFill>
              </a:rPr>
              <a:t>Essays, UK. (November 2018). Effect Of Commercialization On Sporting Events Media Essay. Retrieved from https://www.ukessays.com/essays/media/effect-of-commercialization-on-sporting-events-media-essay.php?vref=1</a:t>
            </a:r>
            <a:endParaRPr lang="cs-CZ" dirty="0">
              <a:solidFill>
                <a:schemeClr val="accent1">
                  <a:lumMod val="50000"/>
                </a:schemeClr>
              </a:solidFill>
            </a:endParaRPr>
          </a:p>
          <a:p>
            <a:r>
              <a:rPr lang="en-US" dirty="0">
                <a:solidFill>
                  <a:schemeClr val="accent1">
                    <a:lumMod val="50000"/>
                  </a:schemeClr>
                </a:solidFill>
              </a:rPr>
              <a:t>To What Extent Is the Commercialization of Sport a Positive Trend?</a:t>
            </a:r>
            <a:r>
              <a:rPr lang="cs-CZ" dirty="0">
                <a:solidFill>
                  <a:schemeClr val="accent1">
                    <a:lumMod val="50000"/>
                  </a:schemeClr>
                </a:solidFill>
              </a:rPr>
              <a:t>. (2017, May28). </a:t>
            </a:r>
            <a:r>
              <a:rPr lang="cs-CZ" dirty="0" err="1">
                <a:solidFill>
                  <a:schemeClr val="accent1">
                    <a:lumMod val="50000"/>
                  </a:schemeClr>
                </a:solidFill>
              </a:rPr>
              <a:t>Retrieved</a:t>
            </a:r>
            <a:r>
              <a:rPr lang="cs-CZ" dirty="0">
                <a:solidFill>
                  <a:schemeClr val="accent1">
                    <a:lumMod val="50000"/>
                  </a:schemeClr>
                </a:solidFill>
              </a:rPr>
              <a:t> </a:t>
            </a:r>
            <a:r>
              <a:rPr lang="cs-CZ" dirty="0" err="1">
                <a:solidFill>
                  <a:schemeClr val="accent1">
                    <a:lumMod val="50000"/>
                  </a:schemeClr>
                </a:solidFill>
              </a:rPr>
              <a:t>October</a:t>
            </a:r>
            <a:r>
              <a:rPr lang="cs-CZ" dirty="0">
                <a:solidFill>
                  <a:schemeClr val="accent1">
                    <a:lumMod val="50000"/>
                  </a:schemeClr>
                </a:solidFill>
              </a:rPr>
              <a:t> 2, 2019, </a:t>
            </a:r>
            <a:r>
              <a:rPr lang="cs-CZ" dirty="0" err="1">
                <a:solidFill>
                  <a:schemeClr val="accent1">
                    <a:lumMod val="50000"/>
                  </a:schemeClr>
                </a:solidFill>
              </a:rPr>
              <a:t>from</a:t>
            </a:r>
            <a:r>
              <a:rPr lang="cs-CZ" dirty="0">
                <a:solidFill>
                  <a:schemeClr val="accent1">
                    <a:lumMod val="50000"/>
                  </a:schemeClr>
                </a:solidFill>
              </a:rPr>
              <a:t> https://https://phdessay.com/</a:t>
            </a:r>
            <a:r>
              <a:rPr lang="cs-CZ" dirty="0" err="1">
                <a:solidFill>
                  <a:schemeClr val="accent1">
                    <a:lumMod val="50000"/>
                  </a:schemeClr>
                </a:solidFill>
              </a:rPr>
              <a:t>extent</a:t>
            </a:r>
            <a:r>
              <a:rPr lang="cs-CZ" dirty="0">
                <a:solidFill>
                  <a:schemeClr val="accent1">
                    <a:lumMod val="50000"/>
                  </a:schemeClr>
                </a:solidFill>
              </a:rPr>
              <a:t>-</a:t>
            </a:r>
            <a:r>
              <a:rPr lang="cs-CZ" dirty="0" err="1">
                <a:solidFill>
                  <a:schemeClr val="accent1">
                    <a:lumMod val="50000"/>
                  </a:schemeClr>
                </a:solidFill>
              </a:rPr>
              <a:t>commercialization</a:t>
            </a:r>
            <a:r>
              <a:rPr lang="cs-CZ" dirty="0">
                <a:solidFill>
                  <a:schemeClr val="accent1">
                    <a:lumMod val="50000"/>
                  </a:schemeClr>
                </a:solidFill>
              </a:rPr>
              <a:t>-sport-positive-trend/.</a:t>
            </a:r>
          </a:p>
          <a:p>
            <a:r>
              <a:rPr lang="en-US" dirty="0" err="1">
                <a:solidFill>
                  <a:schemeClr val="accent1">
                    <a:lumMod val="50000"/>
                  </a:schemeClr>
                </a:solidFill>
              </a:rPr>
              <a:t>Camporesi</a:t>
            </a:r>
            <a:r>
              <a:rPr lang="en-US" dirty="0">
                <a:solidFill>
                  <a:schemeClr val="accent1">
                    <a:lumMod val="50000"/>
                  </a:schemeClr>
                </a:solidFill>
              </a:rPr>
              <a:t>, S., &amp; Maugeri, P. (2010). Caster Semenya: sport, categories and the creative role of ethics</a:t>
            </a:r>
            <a:r>
              <a:rPr lang="en-US" i="1" dirty="0">
                <a:solidFill>
                  <a:schemeClr val="accent1">
                    <a:lumMod val="50000"/>
                  </a:schemeClr>
                </a:solidFill>
              </a:rPr>
              <a:t>. Journal of Medical Ethics, </a:t>
            </a:r>
            <a:r>
              <a:rPr lang="en-US" dirty="0">
                <a:solidFill>
                  <a:schemeClr val="accent1">
                    <a:lumMod val="50000"/>
                  </a:schemeClr>
                </a:solidFill>
              </a:rPr>
              <a:t>36(6), 378–379. doi:10.1136/jme.2010.035634</a:t>
            </a:r>
            <a:endParaRPr lang="cs-CZ" dirty="0">
              <a:solidFill>
                <a:schemeClr val="accent1">
                  <a:lumMod val="50000"/>
                </a:schemeClr>
              </a:solidFill>
            </a:endParaRPr>
          </a:p>
          <a:p>
            <a:r>
              <a:rPr lang="cs-CZ" dirty="0" err="1">
                <a:solidFill>
                  <a:schemeClr val="accent1">
                    <a:lumMod val="50000"/>
                  </a:schemeClr>
                </a:solidFill>
              </a:rPr>
              <a:t>Krech</a:t>
            </a:r>
            <a:r>
              <a:rPr lang="cs-CZ" dirty="0">
                <a:solidFill>
                  <a:schemeClr val="accent1">
                    <a:lumMod val="50000"/>
                  </a:schemeClr>
                </a:solidFill>
              </a:rPr>
              <a:t>, M. (2016). </a:t>
            </a:r>
            <a:r>
              <a:rPr lang="en-US" dirty="0">
                <a:solidFill>
                  <a:schemeClr val="accent1">
                    <a:lumMod val="50000"/>
                  </a:schemeClr>
                </a:solidFill>
              </a:rPr>
              <a:t>To Be a Woman in the World of Sport Global Regulation of the Gender Binary in Elite Athletics</a:t>
            </a:r>
            <a:r>
              <a:rPr lang="cs-CZ" dirty="0">
                <a:solidFill>
                  <a:schemeClr val="accent1">
                    <a:lumMod val="50000"/>
                  </a:schemeClr>
                </a:solidFill>
              </a:rPr>
              <a:t>.  </a:t>
            </a:r>
            <a:r>
              <a:rPr lang="cs-CZ" i="1" dirty="0" err="1">
                <a:solidFill>
                  <a:schemeClr val="accent1">
                    <a:lumMod val="50000"/>
                  </a:schemeClr>
                </a:solidFill>
              </a:rPr>
              <a:t>Emerging</a:t>
            </a:r>
            <a:r>
              <a:rPr lang="cs-CZ" i="1" dirty="0">
                <a:solidFill>
                  <a:schemeClr val="accent1">
                    <a:lumMod val="50000"/>
                  </a:schemeClr>
                </a:solidFill>
              </a:rPr>
              <a:t> </a:t>
            </a:r>
            <a:r>
              <a:rPr lang="cs-CZ" i="1" dirty="0" err="1">
                <a:solidFill>
                  <a:schemeClr val="accent1">
                    <a:lumMod val="50000"/>
                  </a:schemeClr>
                </a:solidFill>
              </a:rPr>
              <a:t>Scholars</a:t>
            </a:r>
            <a:r>
              <a:rPr lang="cs-CZ" i="1" dirty="0">
                <a:solidFill>
                  <a:schemeClr val="accent1">
                    <a:lumMod val="50000"/>
                  </a:schemeClr>
                </a:solidFill>
              </a:rPr>
              <a:t> </a:t>
            </a:r>
            <a:r>
              <a:rPr lang="cs-CZ" i="1" dirty="0" err="1">
                <a:solidFill>
                  <a:schemeClr val="accent1">
                    <a:lumMod val="50000"/>
                  </a:schemeClr>
                </a:solidFill>
              </a:rPr>
              <a:t>Paper</a:t>
            </a:r>
            <a:r>
              <a:rPr lang="cs-CZ" i="1" dirty="0">
                <a:solidFill>
                  <a:schemeClr val="accent1">
                    <a:lumMod val="50000"/>
                  </a:schemeClr>
                </a:solidFill>
              </a:rPr>
              <a:t> 25. </a:t>
            </a:r>
            <a:r>
              <a:rPr lang="cs-CZ" dirty="0">
                <a:solidFill>
                  <a:schemeClr val="accent1">
                    <a:lumMod val="50000"/>
                  </a:schemeClr>
                </a:solidFill>
              </a:rPr>
              <a:t>N. Y. University </a:t>
            </a:r>
            <a:r>
              <a:rPr lang="cs-CZ" dirty="0" err="1">
                <a:solidFill>
                  <a:schemeClr val="accent1">
                    <a:lumMod val="50000"/>
                  </a:schemeClr>
                </a:solidFill>
              </a:rPr>
              <a:t>School</a:t>
            </a:r>
            <a:r>
              <a:rPr lang="cs-CZ" dirty="0">
                <a:solidFill>
                  <a:schemeClr val="accent1">
                    <a:lumMod val="50000"/>
                  </a:schemeClr>
                </a:solidFill>
              </a:rPr>
              <a:t> </a:t>
            </a:r>
            <a:r>
              <a:rPr lang="cs-CZ" dirty="0" err="1">
                <a:solidFill>
                  <a:schemeClr val="accent1">
                    <a:lumMod val="50000"/>
                  </a:schemeClr>
                </a:solidFill>
              </a:rPr>
              <a:t>of</a:t>
            </a:r>
            <a:r>
              <a:rPr lang="cs-CZ" dirty="0">
                <a:solidFill>
                  <a:schemeClr val="accent1">
                    <a:lumMod val="50000"/>
                  </a:schemeClr>
                </a:solidFill>
              </a:rPr>
              <a:t> </a:t>
            </a:r>
            <a:r>
              <a:rPr lang="cs-CZ" dirty="0" err="1">
                <a:solidFill>
                  <a:schemeClr val="accent1">
                    <a:lumMod val="50000"/>
                  </a:schemeClr>
                </a:solidFill>
              </a:rPr>
              <a:t>Law</a:t>
            </a:r>
            <a:r>
              <a:rPr lang="cs-CZ" dirty="0">
                <a:solidFill>
                  <a:schemeClr val="accent1">
                    <a:lumMod val="50000"/>
                  </a:schemeClr>
                </a:solidFill>
              </a:rPr>
              <a:t>. </a:t>
            </a:r>
            <a:r>
              <a:rPr lang="en-US" dirty="0">
                <a:solidFill>
                  <a:schemeClr val="accent1">
                    <a:lumMod val="50000"/>
                  </a:schemeClr>
                </a:solidFill>
              </a:rPr>
              <a:t> </a:t>
            </a:r>
            <a:endParaRPr lang="cs-CZ" dirty="0">
              <a:solidFill>
                <a:schemeClr val="accent1">
                  <a:lumMod val="50000"/>
                </a:schemeClr>
              </a:solidFill>
            </a:endParaRPr>
          </a:p>
          <a:p>
            <a:pPr lvl="0">
              <a:defRPr/>
            </a:pPr>
            <a:r>
              <a:rPr lang="en-US" dirty="0">
                <a:solidFill>
                  <a:schemeClr val="accent1">
                    <a:lumMod val="50000"/>
                  </a:schemeClr>
                </a:solidFill>
              </a:rPr>
              <a:t>Edwards, L., Davis, P., &amp; Forbes, A. (2015). Challenging sex </a:t>
            </a:r>
            <a:r>
              <a:rPr lang="en-US" dirty="0" err="1">
                <a:solidFill>
                  <a:schemeClr val="accent1">
                    <a:lumMod val="50000"/>
                  </a:schemeClr>
                </a:solidFill>
              </a:rPr>
              <a:t>segregation:A</a:t>
            </a:r>
            <a:r>
              <a:rPr lang="en-US" dirty="0">
                <a:solidFill>
                  <a:schemeClr val="accent1">
                    <a:lumMod val="50000"/>
                  </a:schemeClr>
                </a:solidFill>
              </a:rPr>
              <a:t> philosophical evaluation of the football association’s rules on mixed football. Sport, Ethics and Philosophy, 9(4), 389–400. doi:10.1080/17511321.2015.1127995</a:t>
            </a:r>
            <a:endParaRPr lang="cs-CZ" b="1" dirty="0">
              <a:solidFill>
                <a:schemeClr val="accent1">
                  <a:lumMod val="50000"/>
                </a:schemeClr>
              </a:solidFill>
              <a:latin typeface="Gill Sans "/>
            </a:endParaRPr>
          </a:p>
        </p:txBody>
      </p:sp>
    </p:spTree>
    <p:extLst>
      <p:ext uri="{BB962C8B-B14F-4D97-AF65-F5344CB8AC3E}">
        <p14:creationId xmlns:p14="http://schemas.microsoft.com/office/powerpoint/2010/main" val="729871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155032" y="2853031"/>
            <a:ext cx="2987041" cy="461665"/>
          </a:xfrm>
          <a:prstGeom prst="rect">
            <a:avLst/>
          </a:prstGeom>
          <a:noFill/>
        </p:spPr>
        <p:txBody>
          <a:bodyPr wrap="square" rtlCol="0">
            <a:spAutoFit/>
          </a:bodyPr>
          <a:lstStyle/>
          <a:p>
            <a:r>
              <a:rPr lang="cs-CZ" sz="2400" b="1" i="1" dirty="0">
                <a:solidFill>
                  <a:schemeClr val="accent1">
                    <a:lumMod val="50000"/>
                  </a:schemeClr>
                </a:solidFill>
                <a:latin typeface="+mj-lt"/>
              </a:rPr>
              <a:t>Účel a cíle </a:t>
            </a:r>
            <a:endParaRPr lang="en-GB" sz="2400" b="1" i="1" dirty="0">
              <a:solidFill>
                <a:schemeClr val="accent1">
                  <a:lumMod val="50000"/>
                </a:schemeClr>
              </a:solidFill>
              <a:latin typeface="+mj-lt"/>
            </a:endParaRPr>
          </a:p>
        </p:txBody>
      </p:sp>
      <p:sp>
        <p:nvSpPr>
          <p:cNvPr id="9" name="Rectangle 8">
            <a:extLst>
              <a:ext uri="{FF2B5EF4-FFF2-40B4-BE49-F238E27FC236}">
                <a16:creationId xmlns:a16="http://schemas.microsoft.com/office/drawing/2014/main" id="{86F84C82-0C8D-47D6-8F8B-A27812549F1C}"/>
              </a:ext>
            </a:extLst>
          </p:cNvPr>
          <p:cNvSpPr/>
          <p:nvPr/>
        </p:nvSpPr>
        <p:spPr>
          <a:xfrm>
            <a:off x="914400" y="3481984"/>
            <a:ext cx="9639300" cy="3046988"/>
          </a:xfrm>
          <a:prstGeom prst="rect">
            <a:avLst/>
          </a:prstGeom>
        </p:spPr>
        <p:txBody>
          <a:bodyPr wrap="square">
            <a:spAutoFit/>
          </a:bodyPr>
          <a:lstStyle/>
          <a:p>
            <a:pPr marL="285750" indent="-285750">
              <a:buFont typeface="Arial" panose="020B0604020202020204" pitchFamily="34" charset="0"/>
              <a:buChar char="•"/>
            </a:pPr>
            <a:r>
              <a:rPr lang="cs-CZ" sz="2400" dirty="0">
                <a:solidFill>
                  <a:schemeClr val="accent1">
                    <a:lumMod val="50000"/>
                  </a:schemeClr>
                </a:solidFill>
                <a:latin typeface="+mj-lt"/>
              </a:rPr>
              <a:t>Dozvědět se o různých etických a filozofických přístupech k rovnosti.</a:t>
            </a:r>
          </a:p>
          <a:p>
            <a:pPr marL="285750" indent="-285750">
              <a:buFont typeface="Arial" panose="020B0604020202020204" pitchFamily="34" charset="0"/>
              <a:buChar char="•"/>
            </a:pPr>
            <a:r>
              <a:rPr lang="cs-CZ" sz="2400" dirty="0">
                <a:solidFill>
                  <a:schemeClr val="accent1">
                    <a:lumMod val="50000"/>
                  </a:schemeClr>
                </a:solidFill>
                <a:latin typeface="+mj-lt"/>
              </a:rPr>
              <a:t>Eticky vyhodnotit rozdíly v příležitostech v závislosti na pohlaví, genderu, genetických předpokladech nebo socioekonomickém zázemí.</a:t>
            </a:r>
          </a:p>
          <a:p>
            <a:pPr marL="285750" indent="-285750">
              <a:buFont typeface="Arial" panose="020B0604020202020204" pitchFamily="34" charset="0"/>
              <a:buChar char="•"/>
            </a:pPr>
            <a:r>
              <a:rPr lang="cs-CZ" sz="2400" dirty="0">
                <a:solidFill>
                  <a:schemeClr val="accent1">
                    <a:lumMod val="50000"/>
                  </a:schemeClr>
                </a:solidFill>
                <a:latin typeface="+mj-lt"/>
              </a:rPr>
              <a:t>Uvědomit si problémy kategorizace u pohlaví a genderu.</a:t>
            </a:r>
          </a:p>
          <a:p>
            <a:pPr marL="285750" indent="-285750">
              <a:buFont typeface="Arial" panose="020B0604020202020204" pitchFamily="34" charset="0"/>
              <a:buChar char="•"/>
            </a:pPr>
            <a:r>
              <a:rPr lang="cs-CZ" sz="2400" dirty="0">
                <a:solidFill>
                  <a:schemeClr val="accent1">
                    <a:lumMod val="50000"/>
                  </a:schemeClr>
                </a:solidFill>
                <a:latin typeface="+mj-lt"/>
              </a:rPr>
              <a:t>Pochopit problémy související s genderem, věkem, rasou a náboženstvím ve sportu.</a:t>
            </a:r>
          </a:p>
          <a:p>
            <a:pPr marL="285750" indent="-285750">
              <a:buFont typeface="Arial" panose="020B0604020202020204" pitchFamily="34" charset="0"/>
              <a:buChar char="•"/>
            </a:pPr>
            <a:r>
              <a:rPr lang="cs-CZ" sz="2400" dirty="0">
                <a:solidFill>
                  <a:schemeClr val="accent1">
                    <a:lumMod val="50000"/>
                  </a:schemeClr>
                </a:solidFill>
                <a:latin typeface="+mj-lt"/>
              </a:rPr>
              <a:t>Kriticky přemýšlet o citlivých a emocionálních otázkách souvisejících s pojetím pravdy.</a:t>
            </a:r>
          </a:p>
        </p:txBody>
      </p:sp>
      <p:sp>
        <p:nvSpPr>
          <p:cNvPr id="10" name="TextBox 9">
            <a:extLst>
              <a:ext uri="{FF2B5EF4-FFF2-40B4-BE49-F238E27FC236}">
                <a16:creationId xmlns:a16="http://schemas.microsoft.com/office/drawing/2014/main" id="{A226122C-10AD-4380-9393-4B779A4D388B}"/>
              </a:ext>
            </a:extLst>
          </p:cNvPr>
          <p:cNvSpPr txBox="1"/>
          <p:nvPr/>
        </p:nvSpPr>
        <p:spPr>
          <a:xfrm>
            <a:off x="656303" y="2244632"/>
            <a:ext cx="11751892" cy="523220"/>
          </a:xfrm>
          <a:prstGeom prst="rect">
            <a:avLst/>
          </a:prstGeom>
          <a:noFill/>
        </p:spPr>
        <p:txBody>
          <a:bodyPr wrap="square" rtlCol="0">
            <a:spAutoFit/>
          </a:bodyPr>
          <a:lstStyle/>
          <a:p>
            <a:r>
              <a:rPr lang="cs-CZ" sz="2800" b="1" dirty="0">
                <a:solidFill>
                  <a:schemeClr val="accent1">
                    <a:lumMod val="50000"/>
                  </a:schemeClr>
                </a:solidFill>
                <a:latin typeface="+mj-lt"/>
              </a:rPr>
              <a:t>Úvod do tématu rovnost příležitostí </a:t>
            </a:r>
            <a:r>
              <a:rPr lang="en-US" sz="2800" b="1" dirty="0">
                <a:solidFill>
                  <a:schemeClr val="accent1">
                    <a:lumMod val="50000"/>
                  </a:schemeClr>
                </a:solidFill>
                <a:latin typeface="+mj-lt"/>
              </a:rPr>
              <a:t>– </a:t>
            </a:r>
            <a:r>
              <a:rPr lang="cs-CZ" sz="2800" b="1" dirty="0">
                <a:solidFill>
                  <a:schemeClr val="accent1">
                    <a:lumMod val="50000"/>
                  </a:schemeClr>
                </a:solidFill>
                <a:latin typeface="+mj-lt"/>
              </a:rPr>
              <a:t>pohlaví a gender, věk, rasa, náboženství</a:t>
            </a:r>
            <a:endParaRPr lang="en-GB" sz="2800" b="1" dirty="0">
              <a:solidFill>
                <a:schemeClr val="accent1">
                  <a:lumMod val="50000"/>
                </a:schemeClr>
              </a:solidFill>
              <a:latin typeface="+mj-lt"/>
            </a:endParaRPr>
          </a:p>
        </p:txBody>
      </p:sp>
      <p:sp>
        <p:nvSpPr>
          <p:cNvPr id="11" name="TextBox 10">
            <a:extLst>
              <a:ext uri="{FF2B5EF4-FFF2-40B4-BE49-F238E27FC236}">
                <a16:creationId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2"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586939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
        <p:nvSpPr>
          <p:cNvPr id="2" name="Nadpis 1"/>
          <p:cNvSpPr>
            <a:spLocks noGrp="1"/>
          </p:cNvSpPr>
          <p:nvPr>
            <p:ph type="title"/>
          </p:nvPr>
        </p:nvSpPr>
        <p:spPr>
          <a:xfrm>
            <a:off x="875607" y="2186326"/>
            <a:ext cx="10428767" cy="776288"/>
          </a:xfrm>
        </p:spPr>
        <p:txBody>
          <a:bodyPr/>
          <a:lstStyle/>
          <a:p>
            <a:r>
              <a:rPr lang="cs-CZ" b="1" dirty="0">
                <a:solidFill>
                  <a:schemeClr val="accent1">
                    <a:lumMod val="50000"/>
                  </a:schemeClr>
                </a:solidFill>
              </a:rPr>
              <a:t>Gender</a:t>
            </a:r>
          </a:p>
        </p:txBody>
      </p:sp>
      <p:sp>
        <p:nvSpPr>
          <p:cNvPr id="3" name="Zástupný symbol pro obsah 2"/>
          <p:cNvSpPr>
            <a:spLocks noGrp="1"/>
          </p:cNvSpPr>
          <p:nvPr>
            <p:ph idx="1"/>
          </p:nvPr>
        </p:nvSpPr>
        <p:spPr>
          <a:xfrm>
            <a:off x="875607" y="2989487"/>
            <a:ext cx="10515600" cy="2462213"/>
          </a:xfrm>
        </p:spPr>
        <p:txBody>
          <a:bodyPr>
            <a:normAutofit/>
          </a:bodyPr>
          <a:lstStyle/>
          <a:p>
            <a:r>
              <a:rPr lang="en-US" sz="2000" dirty="0">
                <a:solidFill>
                  <a:schemeClr val="accent1">
                    <a:lumMod val="50000"/>
                  </a:schemeClr>
                </a:solidFill>
              </a:rPr>
              <a:t>Gender</a:t>
            </a:r>
            <a:r>
              <a:rPr lang="cs-CZ" sz="2000" dirty="0">
                <a:solidFill>
                  <a:schemeClr val="accent1">
                    <a:lumMod val="50000"/>
                  </a:schemeClr>
                </a:solidFill>
              </a:rPr>
              <a:t> označuje sociálně konstruované charakteristiky přisuzované ženám a mužům. Patří sem normy a role týkající se žen a mužů a vztahy mezi nimi. Ty se v jednotlivých společnostech liší a mohou se měnit. Většina lidí se narodí jako muž nebo žena a následně si osvojují patřičné normy a chování včetně toho, jak mají interagovat s osobami stejného nebo opačného pohlaví  v domácnosti, komunitě či na pracovišti. Jedinci nebo skupiny osob, které „nezapadají“ do zavedených norem, jsou často předmětem stigmatizace, diskriminace a společenského vyloučení. To vše má negativní dopad na jejich zdraví. Je třeba si uvědomit, že existují různé identity, které nemusí nutně zapadat do binárních kategorií mužského a ženského pohlaví. </a:t>
            </a:r>
          </a:p>
        </p:txBody>
      </p:sp>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TextBox 6">
            <a:extLst>
              <a:ext uri="{FF2B5EF4-FFF2-40B4-BE49-F238E27FC236}">
                <a16:creationId xmlns:a16="http://schemas.microsoft.com/office/drawing/2014/main" id="{FCCE1E6F-CA46-4238-B4F4-6E9A081B12EA}"/>
              </a:ext>
            </a:extLst>
          </p:cNvPr>
          <p:cNvSpPr txBox="1"/>
          <p:nvPr/>
        </p:nvSpPr>
        <p:spPr>
          <a:xfrm>
            <a:off x="3542607" y="5573823"/>
            <a:ext cx="7848600" cy="646331"/>
          </a:xfrm>
          <a:prstGeom prst="rect">
            <a:avLst/>
          </a:prstGeom>
          <a:noFill/>
        </p:spPr>
        <p:txBody>
          <a:bodyPr wrap="square" rtlCol="0">
            <a:spAutoFit/>
          </a:bodyPr>
          <a:lstStyle/>
          <a:p>
            <a:r>
              <a:rPr lang="cs-CZ" dirty="0">
                <a:hlinkClick r:id="rId6"/>
              </a:rPr>
              <a:t>https://www.who.int/gender-equity-rights/understanding/gender-definition/en/</a:t>
            </a:r>
            <a:endParaRPr lang="cs-CZ" dirty="0"/>
          </a:p>
          <a:p>
            <a:endParaRPr lang="en-GB" dirty="0"/>
          </a:p>
        </p:txBody>
      </p:sp>
      <p:sp>
        <p:nvSpPr>
          <p:cNvPr id="8" name="TextBox 7">
            <a:extLst>
              <a:ext uri="{FF2B5EF4-FFF2-40B4-BE49-F238E27FC236}">
                <a16:creationId xmlns:a16="http://schemas.microsoft.com/office/drawing/2014/main" id="{D3C5F9B7-65FE-41F9-BB01-A79465BD8F3B}"/>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0987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1917700"/>
            <a:ext cx="10807700" cy="1698898"/>
          </a:xfrm>
        </p:spPr>
        <p:txBody>
          <a:bodyPr>
            <a:normAutofit/>
          </a:bodyPr>
          <a:lstStyle/>
          <a:p>
            <a:r>
              <a:rPr lang="cs-CZ" sz="3200" dirty="0">
                <a:solidFill>
                  <a:schemeClr val="accent1">
                    <a:lumMod val="50000"/>
                  </a:schemeClr>
                </a:solidFill>
                <a:latin typeface="Gill Sans "/>
              </a:rPr>
              <a:t>Úkol č.</a:t>
            </a:r>
            <a:r>
              <a:rPr lang="en-GB" sz="3200" dirty="0">
                <a:solidFill>
                  <a:schemeClr val="accent1">
                    <a:lumMod val="50000"/>
                  </a:schemeClr>
                </a:solidFill>
                <a:latin typeface="Gill Sans "/>
              </a:rPr>
              <a:t> 1:</a:t>
            </a:r>
            <a:br>
              <a:rPr lang="cs-CZ" sz="3200" dirty="0">
                <a:solidFill>
                  <a:schemeClr val="accent1">
                    <a:lumMod val="50000"/>
                  </a:schemeClr>
                </a:solidFill>
                <a:latin typeface="Gill Sans "/>
              </a:rPr>
            </a:br>
            <a:endParaRPr lang="cs-CZ" sz="3200" dirty="0">
              <a:solidFill>
                <a:schemeClr val="accent1">
                  <a:lumMod val="50000"/>
                </a:schemeClr>
              </a:solidFill>
              <a:latin typeface="Gill Sans "/>
            </a:endParaRPr>
          </a:p>
        </p:txBody>
      </p:sp>
      <p:sp>
        <p:nvSpPr>
          <p:cNvPr id="3" name="Zástupný symbol pro obsah 2"/>
          <p:cNvSpPr>
            <a:spLocks noGrp="1"/>
          </p:cNvSpPr>
          <p:nvPr>
            <p:ph idx="1"/>
          </p:nvPr>
        </p:nvSpPr>
        <p:spPr>
          <a:xfrm>
            <a:off x="1057275" y="3057979"/>
            <a:ext cx="9991726" cy="3203121"/>
          </a:xfrm>
        </p:spPr>
        <p:txBody>
          <a:bodyPr>
            <a:normAutofit/>
          </a:bodyPr>
          <a:lstStyle/>
          <a:p>
            <a:r>
              <a:rPr lang="cs-CZ" dirty="0">
                <a:solidFill>
                  <a:schemeClr val="accent1">
                    <a:lumMod val="50000"/>
                  </a:schemeClr>
                </a:solidFill>
                <a:latin typeface="Gill Sans "/>
              </a:rPr>
              <a:t>Pracujte ve skupinkách:</a:t>
            </a:r>
          </a:p>
          <a:p>
            <a:endParaRPr lang="cs-CZ" dirty="0">
              <a:solidFill>
                <a:schemeClr val="accent1">
                  <a:lumMod val="50000"/>
                </a:schemeClr>
              </a:solidFill>
              <a:latin typeface="Gill Sans "/>
            </a:endParaRPr>
          </a:p>
          <a:p>
            <a:pPr lvl="1"/>
            <a:r>
              <a:rPr lang="cs-CZ" dirty="0">
                <a:solidFill>
                  <a:schemeClr val="accent1">
                    <a:lumMod val="50000"/>
                  </a:schemeClr>
                </a:solidFill>
                <a:latin typeface="Gill Sans "/>
              </a:rPr>
              <a:t>Měly by se ve sportu oddělovat kategorie mužů a žen? </a:t>
            </a:r>
          </a:p>
          <a:p>
            <a:pPr marL="457200" lvl="1" indent="0">
              <a:buNone/>
            </a:pPr>
            <a:endParaRPr lang="cs-CZ" dirty="0">
              <a:solidFill>
                <a:schemeClr val="accent1">
                  <a:lumMod val="50000"/>
                </a:schemeClr>
              </a:solidFill>
              <a:latin typeface="Gill Sans "/>
            </a:endParaRPr>
          </a:p>
          <a:p>
            <a:r>
              <a:rPr lang="cs-CZ" dirty="0">
                <a:solidFill>
                  <a:schemeClr val="accent1">
                    <a:lumMod val="50000"/>
                  </a:schemeClr>
                </a:solidFill>
                <a:latin typeface="Gill Sans "/>
              </a:rPr>
              <a:t>Zamyslete se nad tím, co je to být ženou? </a:t>
            </a:r>
          </a:p>
          <a:p>
            <a:pPr marL="0" indent="0">
              <a:buNone/>
            </a:pPr>
            <a:endParaRPr lang="cs-CZ" dirty="0">
              <a:solidFill>
                <a:schemeClr val="accent1">
                  <a:lumMod val="50000"/>
                </a:schemeClr>
              </a:solidFill>
              <a:latin typeface="Gill Sans "/>
            </a:endParaRPr>
          </a:p>
          <a:p>
            <a:pPr lvl="1"/>
            <a:r>
              <a:rPr lang="cs-CZ" dirty="0">
                <a:solidFill>
                  <a:schemeClr val="accent1">
                    <a:lumMod val="50000"/>
                  </a:schemeClr>
                </a:solidFill>
                <a:latin typeface="Gill Sans "/>
              </a:rPr>
              <a:t>rovnost X rovné příležitosti</a:t>
            </a:r>
          </a:p>
          <a:p>
            <a:endParaRPr lang="cs-CZ" dirty="0">
              <a:solidFill>
                <a:schemeClr val="accent1">
                  <a:lumMod val="50000"/>
                </a:schemeClr>
              </a:solidFill>
              <a:latin typeface="Gill Sans "/>
            </a:endParaRPr>
          </a:p>
          <a:p>
            <a:endParaRPr lang="cs-CZ" dirty="0">
              <a:solidFill>
                <a:schemeClr val="accent1">
                  <a:lumMod val="50000"/>
                </a:schemeClr>
              </a:solidFill>
              <a:latin typeface="Gill Sans "/>
            </a:endParaRPr>
          </a:p>
        </p:txBody>
      </p:sp>
      <p:sp>
        <p:nvSpPr>
          <p:cNvPr id="4" name="Zaoblený obdélník 3"/>
          <p:cNvSpPr/>
          <p:nvPr/>
        </p:nvSpPr>
        <p:spPr>
          <a:xfrm>
            <a:off x="7935136" y="1906986"/>
            <a:ext cx="3710763" cy="19138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a:t>
            </a:r>
          </a:p>
          <a:p>
            <a:pPr algn="ctr"/>
            <a:r>
              <a:rPr lang="en-US" dirty="0">
                <a:solidFill>
                  <a:schemeClr val="tx1"/>
                </a:solidFill>
              </a:rPr>
              <a:t>Edwards, L., Davis, P., &amp; Forbes, A. (2015). Challenging sex </a:t>
            </a:r>
            <a:r>
              <a:rPr lang="en-US" dirty="0" err="1">
                <a:solidFill>
                  <a:schemeClr val="tx1"/>
                </a:solidFill>
              </a:rPr>
              <a:t>segregation:A</a:t>
            </a:r>
            <a:r>
              <a:rPr lang="en-US" dirty="0">
                <a:solidFill>
                  <a:schemeClr val="tx1"/>
                </a:solidFill>
              </a:rPr>
              <a:t> philosophical evaluation of the football association’s rules on mixed football</a:t>
            </a:r>
            <a:endParaRPr lang="cs-CZ" dirty="0"/>
          </a:p>
        </p:txBody>
      </p:sp>
    </p:spTree>
    <p:extLst>
      <p:ext uri="{BB962C8B-B14F-4D97-AF65-F5344CB8AC3E}">
        <p14:creationId xmlns:p14="http://schemas.microsoft.com/office/powerpoint/2010/main" val="27524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
        <p:nvSpPr>
          <p:cNvPr id="3" name="Zástupný symbol pro obsah 2"/>
          <p:cNvSpPr>
            <a:spLocks noGrp="1"/>
          </p:cNvSpPr>
          <p:nvPr>
            <p:ph idx="1"/>
          </p:nvPr>
        </p:nvSpPr>
        <p:spPr>
          <a:xfrm>
            <a:off x="838200" y="2668772"/>
            <a:ext cx="10515600" cy="3508190"/>
          </a:xfrm>
        </p:spPr>
        <p:txBody>
          <a:bodyPr/>
          <a:lstStyle/>
          <a:p>
            <a:r>
              <a:rPr lang="cs-CZ" dirty="0">
                <a:solidFill>
                  <a:schemeClr val="accent1">
                    <a:lumMod val="50000"/>
                  </a:schemeClr>
                </a:solidFill>
                <a:latin typeface="Gill Sans "/>
              </a:rPr>
              <a:t>Příběh </a:t>
            </a:r>
            <a:r>
              <a:rPr lang="cs-CZ" dirty="0" err="1">
                <a:solidFill>
                  <a:schemeClr val="accent1">
                    <a:lumMod val="50000"/>
                  </a:schemeClr>
                </a:solidFill>
                <a:latin typeface="Gill Sans "/>
              </a:rPr>
              <a:t>Caster</a:t>
            </a:r>
            <a:r>
              <a:rPr lang="cs-CZ" dirty="0">
                <a:solidFill>
                  <a:schemeClr val="accent1">
                    <a:lumMod val="50000"/>
                  </a:schemeClr>
                </a:solidFill>
                <a:latin typeface="Gill Sans "/>
              </a:rPr>
              <a:t> </a:t>
            </a:r>
            <a:r>
              <a:rPr lang="cs-CZ" dirty="0" err="1">
                <a:solidFill>
                  <a:schemeClr val="accent1">
                    <a:lumMod val="50000"/>
                  </a:schemeClr>
                </a:solidFill>
                <a:latin typeface="Gill Sans "/>
              </a:rPr>
              <a:t>Semenyaové</a:t>
            </a:r>
            <a:r>
              <a:rPr lang="cs-CZ" dirty="0">
                <a:solidFill>
                  <a:schemeClr val="accent1">
                    <a:lumMod val="50000"/>
                  </a:schemeClr>
                </a:solidFill>
                <a:latin typeface="Gill Sans "/>
              </a:rPr>
              <a:t> a </a:t>
            </a:r>
            <a:r>
              <a:rPr lang="cs-CZ" dirty="0" err="1">
                <a:solidFill>
                  <a:schemeClr val="accent1">
                    <a:lumMod val="50000"/>
                  </a:schemeClr>
                </a:solidFill>
                <a:latin typeface="Gill Sans "/>
              </a:rPr>
              <a:t>Dutee</a:t>
            </a:r>
            <a:r>
              <a:rPr lang="cs-CZ" dirty="0">
                <a:solidFill>
                  <a:schemeClr val="accent1">
                    <a:lumMod val="50000"/>
                  </a:schemeClr>
                </a:solidFill>
                <a:latin typeface="Gill Sans "/>
              </a:rPr>
              <a:t> </a:t>
            </a:r>
            <a:r>
              <a:rPr lang="cs-CZ" dirty="0" err="1">
                <a:solidFill>
                  <a:schemeClr val="accent1">
                    <a:lumMod val="50000"/>
                  </a:schemeClr>
                </a:solidFill>
                <a:latin typeface="Gill Sans "/>
              </a:rPr>
              <a:t>Chandové</a:t>
            </a:r>
            <a:r>
              <a:rPr lang="cs-CZ" dirty="0">
                <a:solidFill>
                  <a:schemeClr val="accent1">
                    <a:lumMod val="50000"/>
                  </a:schemeClr>
                </a:solidFill>
                <a:latin typeface="Gill Sans "/>
              </a:rPr>
              <a:t>.</a:t>
            </a:r>
          </a:p>
          <a:p>
            <a:r>
              <a:rPr lang="cs-CZ" dirty="0">
                <a:solidFill>
                  <a:schemeClr val="accent1">
                    <a:lumMod val="50000"/>
                  </a:schemeClr>
                </a:solidFill>
                <a:latin typeface="Gill Sans "/>
              </a:rPr>
              <a:t>Bude ženám s </a:t>
            </a:r>
            <a:r>
              <a:rPr lang="cs-CZ" dirty="0" err="1">
                <a:solidFill>
                  <a:schemeClr val="accent1">
                    <a:lumMod val="50000"/>
                  </a:schemeClr>
                </a:solidFill>
                <a:latin typeface="Gill Sans "/>
              </a:rPr>
              <a:t>hyperandrogenním</a:t>
            </a:r>
            <a:r>
              <a:rPr lang="cs-CZ" dirty="0">
                <a:solidFill>
                  <a:schemeClr val="accent1">
                    <a:lumMod val="50000"/>
                  </a:schemeClr>
                </a:solidFill>
                <a:latin typeface="Gill Sans "/>
              </a:rPr>
              <a:t> syndromem dovoleno soutěžit s ostatními ženami? </a:t>
            </a:r>
          </a:p>
          <a:p>
            <a:r>
              <a:rPr lang="cs-CZ" dirty="0">
                <a:solidFill>
                  <a:schemeClr val="accent1">
                    <a:lumMod val="50000"/>
                  </a:schemeClr>
                </a:solidFill>
                <a:latin typeface="Gill Sans "/>
              </a:rPr>
              <a:t>Co si myslíte o zákazu pro </a:t>
            </a:r>
            <a:r>
              <a:rPr lang="en-US" dirty="0">
                <a:solidFill>
                  <a:schemeClr val="accent1">
                    <a:lumMod val="50000"/>
                  </a:schemeClr>
                </a:solidFill>
                <a:latin typeface="Gill Sans "/>
              </a:rPr>
              <a:t>Caster</a:t>
            </a:r>
            <a:r>
              <a:rPr lang="cs-CZ" dirty="0">
                <a:solidFill>
                  <a:schemeClr val="accent1">
                    <a:lumMod val="50000"/>
                  </a:schemeClr>
                </a:solidFill>
                <a:latin typeface="Gill Sans "/>
              </a:rPr>
              <a:t> </a:t>
            </a:r>
            <a:r>
              <a:rPr lang="cs-CZ" dirty="0" err="1">
                <a:solidFill>
                  <a:schemeClr val="accent1">
                    <a:lumMod val="50000"/>
                  </a:schemeClr>
                </a:solidFill>
                <a:latin typeface="Gill Sans "/>
              </a:rPr>
              <a:t>Semenyaovou</a:t>
            </a:r>
            <a:r>
              <a:rPr lang="cs-CZ" dirty="0">
                <a:solidFill>
                  <a:schemeClr val="accent1">
                    <a:lumMod val="50000"/>
                  </a:schemeClr>
                </a:solidFill>
                <a:latin typeface="Gill Sans "/>
              </a:rPr>
              <a:t> startovat na mistrovství světa v Dauhá v roce 2019?</a:t>
            </a:r>
          </a:p>
        </p:txBody>
      </p:sp>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Zaoblený obdélník 6"/>
          <p:cNvSpPr/>
          <p:nvPr/>
        </p:nvSpPr>
        <p:spPr>
          <a:xfrm>
            <a:off x="5411308" y="5097199"/>
            <a:ext cx="6220046" cy="1499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a:t>
            </a:r>
          </a:p>
          <a:p>
            <a:pPr algn="ctr"/>
            <a:r>
              <a:rPr lang="en-US" dirty="0" err="1">
                <a:solidFill>
                  <a:schemeClr val="tx1"/>
                </a:solidFill>
              </a:rPr>
              <a:t>Camporesi</a:t>
            </a:r>
            <a:r>
              <a:rPr lang="en-US" dirty="0">
                <a:solidFill>
                  <a:schemeClr val="tx1"/>
                </a:solidFill>
              </a:rPr>
              <a:t>, S., &amp; Maugeri, P. (2010). </a:t>
            </a:r>
            <a:r>
              <a:rPr lang="en-US" i="1" dirty="0">
                <a:solidFill>
                  <a:schemeClr val="tx1"/>
                </a:solidFill>
              </a:rPr>
              <a:t>Caster </a:t>
            </a:r>
            <a:r>
              <a:rPr lang="en-US" i="1" dirty="0" err="1">
                <a:solidFill>
                  <a:schemeClr val="tx1"/>
                </a:solidFill>
              </a:rPr>
              <a:t>Semenya</a:t>
            </a:r>
            <a:r>
              <a:rPr lang="en-US" i="1" dirty="0">
                <a:solidFill>
                  <a:schemeClr val="tx1"/>
                </a:solidFill>
              </a:rPr>
              <a:t>: sport, categories and the creative role of ethics. </a:t>
            </a:r>
            <a:r>
              <a:rPr lang="cs-CZ" dirty="0" err="1">
                <a:solidFill>
                  <a:schemeClr val="tx1"/>
                </a:solidFill>
              </a:rPr>
              <a:t>Krech</a:t>
            </a:r>
            <a:r>
              <a:rPr lang="cs-CZ" dirty="0">
                <a:solidFill>
                  <a:schemeClr val="tx1"/>
                </a:solidFill>
              </a:rPr>
              <a:t>, M. (2016). </a:t>
            </a:r>
            <a:r>
              <a:rPr lang="en-US" dirty="0">
                <a:solidFill>
                  <a:schemeClr val="tx1"/>
                </a:solidFill>
              </a:rPr>
              <a:t>To Be a Woman in the World of Sport Global Regulation of the Gender Binary in Elite Athletics</a:t>
            </a:r>
            <a:r>
              <a:rPr lang="cs-CZ" dirty="0">
                <a:solidFill>
                  <a:schemeClr val="tx1"/>
                </a:solidFill>
              </a:rPr>
              <a:t>.</a:t>
            </a:r>
            <a:endParaRPr lang="cs-CZ" dirty="0"/>
          </a:p>
        </p:txBody>
      </p:sp>
      <p:sp>
        <p:nvSpPr>
          <p:cNvPr id="8" name="TextBox 7">
            <a:extLst>
              <a:ext uri="{FF2B5EF4-FFF2-40B4-BE49-F238E27FC236}">
                <a16:creationId xmlns:a16="http://schemas.microsoft.com/office/drawing/2014/main" id="{A0CA37AC-E424-4ACF-A107-F57D9C7185B2}"/>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1" name="Nadpis 1">
            <a:extLst>
              <a:ext uri="{FF2B5EF4-FFF2-40B4-BE49-F238E27FC236}">
                <a16:creationId xmlns:a16="http://schemas.microsoft.com/office/drawing/2014/main" id="{65F10E5B-04B1-44F7-BA37-B47AC55C2FD5}"/>
              </a:ext>
            </a:extLst>
          </p:cNvPr>
          <p:cNvSpPr txBox="1">
            <a:spLocks/>
          </p:cNvSpPr>
          <p:nvPr/>
        </p:nvSpPr>
        <p:spPr>
          <a:xfrm>
            <a:off x="838199" y="2159452"/>
            <a:ext cx="12139864" cy="6479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800" dirty="0">
                <a:solidFill>
                  <a:schemeClr val="accent1">
                    <a:lumMod val="50000"/>
                  </a:schemeClr>
                </a:solidFill>
                <a:latin typeface="Gill Sans "/>
              </a:rPr>
              <a:t>Kde jsou hranice ženství?</a:t>
            </a:r>
            <a:br>
              <a:rPr lang="cs-CZ" sz="4800" dirty="0">
                <a:solidFill>
                  <a:schemeClr val="accent1">
                    <a:lumMod val="50000"/>
                  </a:schemeClr>
                </a:solidFill>
                <a:latin typeface="Gill Sans "/>
              </a:rPr>
            </a:br>
            <a:endParaRPr lang="cs-CZ" sz="4800" dirty="0"/>
          </a:p>
        </p:txBody>
      </p:sp>
    </p:spTree>
    <p:extLst>
      <p:ext uri="{BB962C8B-B14F-4D97-AF65-F5344CB8AC3E}">
        <p14:creationId xmlns:p14="http://schemas.microsoft.com/office/powerpoint/2010/main" val="287577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2038577"/>
            <a:ext cx="10807700" cy="1066800"/>
          </a:xfrm>
        </p:spPr>
        <p:txBody>
          <a:bodyPr>
            <a:normAutofit/>
          </a:bodyPr>
          <a:lstStyle/>
          <a:p>
            <a:r>
              <a:rPr lang="cs-CZ" sz="3200" dirty="0">
                <a:solidFill>
                  <a:schemeClr val="accent1">
                    <a:lumMod val="50000"/>
                  </a:schemeClr>
                </a:solidFill>
                <a:latin typeface="Gill Sans "/>
              </a:rPr>
              <a:t>Jak image ovlivňuje hodnotu sportovního výkonu? </a:t>
            </a:r>
          </a:p>
        </p:txBody>
      </p:sp>
      <p:sp>
        <p:nvSpPr>
          <p:cNvPr id="3" name="Zástupný symbol pro obsah 2"/>
          <p:cNvSpPr>
            <a:spLocks noGrp="1"/>
          </p:cNvSpPr>
          <p:nvPr>
            <p:ph idx="1"/>
          </p:nvPr>
        </p:nvSpPr>
        <p:spPr>
          <a:xfrm>
            <a:off x="546100" y="2984501"/>
            <a:ext cx="10807700" cy="1628781"/>
          </a:xfrm>
        </p:spPr>
        <p:txBody>
          <a:bodyPr>
            <a:normAutofit/>
          </a:bodyPr>
          <a:lstStyle/>
          <a:p>
            <a:r>
              <a:rPr lang="cs-CZ" dirty="0">
                <a:solidFill>
                  <a:schemeClr val="accent1">
                    <a:lumMod val="50000"/>
                  </a:schemeClr>
                </a:solidFill>
                <a:latin typeface="Gill Sans "/>
              </a:rPr>
              <a:t>Stereotypy ve sportu</a:t>
            </a:r>
          </a:p>
          <a:p>
            <a:r>
              <a:rPr lang="cs-CZ" dirty="0">
                <a:solidFill>
                  <a:schemeClr val="accent1">
                    <a:lumMod val="50000"/>
                  </a:schemeClr>
                </a:solidFill>
                <a:latin typeface="Gill Sans "/>
              </a:rPr>
              <a:t>Dopad sociálních konstruktů jako je rasa nebo gender na hodnocení přestupků sportovců.  </a:t>
            </a:r>
          </a:p>
          <a:p>
            <a:pPr marL="0" indent="0">
              <a:buNone/>
            </a:pPr>
            <a:endParaRPr lang="en-US" dirty="0">
              <a:solidFill>
                <a:schemeClr val="accent1">
                  <a:lumMod val="50000"/>
                </a:schemeClr>
              </a:solidFill>
              <a:latin typeface="Gill Sans "/>
            </a:endParaRPr>
          </a:p>
        </p:txBody>
      </p:sp>
      <p:sp>
        <p:nvSpPr>
          <p:cNvPr id="4" name="Zaoblený obdélník 3"/>
          <p:cNvSpPr/>
          <p:nvPr/>
        </p:nvSpPr>
        <p:spPr>
          <a:xfrm>
            <a:off x="1222918" y="4921251"/>
            <a:ext cx="9693275" cy="13671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 </a:t>
            </a:r>
            <a:r>
              <a:rPr lang="en-GB" dirty="0" err="1">
                <a:solidFill>
                  <a:schemeClr val="tx1"/>
                </a:solidFill>
              </a:rPr>
              <a:t>Beilock</a:t>
            </a:r>
            <a:r>
              <a:rPr lang="en-GB" dirty="0">
                <a:solidFill>
                  <a:schemeClr val="tx1"/>
                </a:solidFill>
              </a:rPr>
              <a:t>, S. L., &amp; McConnell, A. R. (2004). Stereotype Threat and Sport: Can Athletic Performance Be Threatened? </a:t>
            </a:r>
            <a:r>
              <a:rPr lang="en-GB" i="1" dirty="0">
                <a:solidFill>
                  <a:schemeClr val="tx1"/>
                </a:solidFill>
              </a:rPr>
              <a:t>Journal of Sport and Exercise Psychology</a:t>
            </a:r>
            <a:r>
              <a:rPr lang="en-GB" dirty="0">
                <a:solidFill>
                  <a:schemeClr val="tx1"/>
                </a:solidFill>
              </a:rPr>
              <a:t>, 26(4), 597–609. doi:10.1123/jsep.26.4.597</a:t>
            </a:r>
          </a:p>
          <a:p>
            <a:pPr algn="ctr"/>
            <a:endParaRPr lang="cs-CZ" dirty="0"/>
          </a:p>
        </p:txBody>
      </p:sp>
    </p:spTree>
    <p:extLst>
      <p:ext uri="{BB962C8B-B14F-4D97-AF65-F5344CB8AC3E}">
        <p14:creationId xmlns:p14="http://schemas.microsoft.com/office/powerpoint/2010/main" val="35295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1715546"/>
            <a:ext cx="10515600" cy="1918126"/>
          </a:xfrm>
        </p:spPr>
        <p:txBody>
          <a:bodyPr/>
          <a:lstStyle/>
          <a:p>
            <a:r>
              <a:rPr lang="cs-CZ" dirty="0">
                <a:solidFill>
                  <a:schemeClr val="accent1">
                    <a:lumMod val="50000"/>
                  </a:schemeClr>
                </a:solidFill>
              </a:rPr>
              <a:t>Náboženství</a:t>
            </a:r>
          </a:p>
        </p:txBody>
      </p:sp>
      <p:sp>
        <p:nvSpPr>
          <p:cNvPr id="3" name="Zástupný symbol pro obsah 2"/>
          <p:cNvSpPr>
            <a:spLocks noGrp="1"/>
          </p:cNvSpPr>
          <p:nvPr>
            <p:ph idx="1"/>
          </p:nvPr>
        </p:nvSpPr>
        <p:spPr>
          <a:xfrm>
            <a:off x="838200" y="3189767"/>
            <a:ext cx="10515600" cy="2987196"/>
          </a:xfrm>
        </p:spPr>
        <p:txBody>
          <a:bodyPr/>
          <a:lstStyle/>
          <a:p>
            <a:r>
              <a:rPr lang="cs-CZ" dirty="0">
                <a:solidFill>
                  <a:schemeClr val="accent1">
                    <a:lumMod val="50000"/>
                  </a:schemeClr>
                </a:solidFill>
              </a:rPr>
              <a:t>Náboženství je jednotný systém víry a praktik vztahujících se k posvátným věcem, to jest k věcem odtažitým a zakázaným; systém víry a praktik, které sjednocují všechny své přívržence v jediném morálním společenství nazývaném církev. (Emil </a:t>
            </a:r>
            <a:r>
              <a:rPr lang="cs-CZ" dirty="0" err="1">
                <a:solidFill>
                  <a:schemeClr val="accent1">
                    <a:lumMod val="50000"/>
                  </a:schemeClr>
                </a:solidFill>
              </a:rPr>
              <a:t>Durkheim</a:t>
            </a:r>
            <a:r>
              <a:rPr lang="cs-CZ" dirty="0">
                <a:solidFill>
                  <a:schemeClr val="accent1">
                    <a:lumMod val="50000"/>
                  </a:schemeClr>
                </a:solidFill>
              </a:rPr>
              <a:t>)</a:t>
            </a:r>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8" name="Zaoblený obdélník 7"/>
          <p:cNvSpPr/>
          <p:nvPr/>
        </p:nvSpPr>
        <p:spPr>
          <a:xfrm>
            <a:off x="3009900" y="5189851"/>
            <a:ext cx="7829549"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 </a:t>
            </a:r>
            <a:r>
              <a:rPr lang="en-US" dirty="0" err="1">
                <a:solidFill>
                  <a:schemeClr val="tx1"/>
                </a:solidFill>
              </a:rPr>
              <a:t>Agergaard</a:t>
            </a:r>
            <a:r>
              <a:rPr lang="en-US" dirty="0">
                <a:solidFill>
                  <a:schemeClr val="tx1"/>
                </a:solidFill>
              </a:rPr>
              <a:t>, S. (2015). </a:t>
            </a:r>
            <a:r>
              <a:rPr lang="en-US" i="1" dirty="0">
                <a:solidFill>
                  <a:schemeClr val="tx1"/>
                </a:solidFill>
              </a:rPr>
              <a:t>Religious culture as a barrier? A counter-narrative of Danish Muslim girls’ participation in sports. Qualitative Research in Sport, Exercise and Health, 8(2), 213–224.</a:t>
            </a:r>
            <a:r>
              <a:rPr lang="en-US" dirty="0">
                <a:solidFill>
                  <a:schemeClr val="tx1"/>
                </a:solidFill>
              </a:rPr>
              <a:t> doi:10.1080/2159676x.2015.1121914</a:t>
            </a:r>
            <a:endParaRPr lang="cs-CZ" dirty="0"/>
          </a:p>
        </p:txBody>
      </p:sp>
      <p:sp>
        <p:nvSpPr>
          <p:cNvPr id="9" name="TextBox 8">
            <a:extLst>
              <a:ext uri="{FF2B5EF4-FFF2-40B4-BE49-F238E27FC236}">
                <a16:creationId xmlns:a16="http://schemas.microsoft.com/office/drawing/2014/main" id="{C65CB321-AD3D-4248-82E7-38862E41746C}"/>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63874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a16="http://schemas.microsoft.com/office/drawing/2014/main" id="{CD390AB9-1CE8-4A7D-91EF-C021AEFA2F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2" name="Nadpis 1"/>
          <p:cNvSpPr>
            <a:spLocks noGrp="1"/>
          </p:cNvSpPr>
          <p:nvPr>
            <p:ph type="title"/>
          </p:nvPr>
        </p:nvSpPr>
        <p:spPr>
          <a:xfrm>
            <a:off x="546100" y="2013249"/>
            <a:ext cx="10807700" cy="836132"/>
          </a:xfrm>
        </p:spPr>
        <p:txBody>
          <a:bodyPr>
            <a:normAutofit/>
          </a:bodyPr>
          <a:lstStyle/>
          <a:p>
            <a:r>
              <a:rPr lang="cs-CZ" sz="3200" dirty="0">
                <a:solidFill>
                  <a:schemeClr val="accent1">
                    <a:lumMod val="50000"/>
                  </a:schemeClr>
                </a:solidFill>
                <a:latin typeface="Gill Sans "/>
              </a:rPr>
              <a:t>Náboženství</a:t>
            </a:r>
          </a:p>
        </p:txBody>
      </p:sp>
      <p:sp>
        <p:nvSpPr>
          <p:cNvPr id="3" name="Zástupný symbol pro obsah 2"/>
          <p:cNvSpPr>
            <a:spLocks noGrp="1"/>
          </p:cNvSpPr>
          <p:nvPr>
            <p:ph idx="1"/>
          </p:nvPr>
        </p:nvSpPr>
        <p:spPr>
          <a:xfrm>
            <a:off x="546100" y="2860675"/>
            <a:ext cx="10807700" cy="3997326"/>
          </a:xfrm>
        </p:spPr>
        <p:txBody>
          <a:bodyPr/>
          <a:lstStyle/>
          <a:p>
            <a:r>
              <a:rPr lang="cs-CZ" dirty="0">
                <a:solidFill>
                  <a:schemeClr val="accent1">
                    <a:lumMod val="50000"/>
                  </a:schemeClr>
                </a:solidFill>
                <a:latin typeface="Gill Sans "/>
              </a:rPr>
              <a:t>Náboženství a sport mají hodně společného – mohou společnost rozdělovat nebo sjednocovat. </a:t>
            </a:r>
          </a:p>
          <a:p>
            <a:r>
              <a:rPr lang="cs-CZ" dirty="0">
                <a:solidFill>
                  <a:schemeClr val="accent1">
                    <a:lumMod val="50000"/>
                  </a:schemeClr>
                </a:solidFill>
                <a:latin typeface="Gill Sans "/>
              </a:rPr>
              <a:t>Historické dědictví starověkých Olympijských her v současnosti. </a:t>
            </a:r>
          </a:p>
          <a:p>
            <a:r>
              <a:rPr lang="cs-CZ" dirty="0">
                <a:solidFill>
                  <a:schemeClr val="accent1">
                    <a:lumMod val="50000"/>
                  </a:schemeClr>
                </a:solidFill>
                <a:latin typeface="Gill Sans "/>
              </a:rPr>
              <a:t>Pověry a rituály – dopad na pohodu ve sportu.</a:t>
            </a:r>
          </a:p>
          <a:p>
            <a:r>
              <a:rPr lang="cs-CZ" dirty="0">
                <a:solidFill>
                  <a:schemeClr val="accent1">
                    <a:lumMod val="50000"/>
                  </a:schemeClr>
                </a:solidFill>
                <a:latin typeface="Gill Sans "/>
              </a:rPr>
              <a:t>SEBEIDENTIFIKACE (tým)</a:t>
            </a:r>
          </a:p>
          <a:p>
            <a:pPr marL="0" indent="0">
              <a:buNone/>
            </a:pPr>
            <a:endParaRPr lang="cs-CZ" dirty="0">
              <a:solidFill>
                <a:schemeClr val="accent1">
                  <a:lumMod val="50000"/>
                </a:schemeClr>
              </a:solidFill>
              <a:latin typeface="Gill Sans "/>
            </a:endParaRPr>
          </a:p>
        </p:txBody>
      </p:sp>
      <p:sp>
        <p:nvSpPr>
          <p:cNvPr id="8" name="Zaoblený obdélník 7"/>
          <p:cNvSpPr/>
          <p:nvPr/>
        </p:nvSpPr>
        <p:spPr>
          <a:xfrm>
            <a:off x="5750442" y="5263254"/>
            <a:ext cx="5603358" cy="1201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Zajímavý článek k tématu: </a:t>
            </a:r>
            <a:r>
              <a:rPr lang="cs-CZ" dirty="0" err="1">
                <a:solidFill>
                  <a:schemeClr val="tx1"/>
                </a:solidFill>
              </a:rPr>
              <a:t>Mael</a:t>
            </a:r>
            <a:r>
              <a:rPr lang="cs-CZ" dirty="0">
                <a:solidFill>
                  <a:schemeClr val="tx1"/>
                </a:solidFill>
              </a:rPr>
              <a:t>, </a:t>
            </a:r>
            <a:r>
              <a:rPr lang="en-US" dirty="0">
                <a:solidFill>
                  <a:schemeClr val="tx1"/>
                </a:solidFill>
              </a:rPr>
              <a:t>F</a:t>
            </a:r>
            <a:r>
              <a:rPr lang="cs-CZ" dirty="0">
                <a:solidFill>
                  <a:schemeClr val="tx1"/>
                </a:solidFill>
              </a:rPr>
              <a:t>,</a:t>
            </a:r>
            <a:r>
              <a:rPr lang="en-US" dirty="0">
                <a:solidFill>
                  <a:schemeClr val="tx1"/>
                </a:solidFill>
              </a:rPr>
              <a:t> A.</a:t>
            </a:r>
            <a:r>
              <a:rPr lang="cs-CZ" dirty="0">
                <a:solidFill>
                  <a:schemeClr val="tx1"/>
                </a:solidFill>
              </a:rPr>
              <a:t>, &amp;</a:t>
            </a:r>
            <a:r>
              <a:rPr lang="en-US" dirty="0">
                <a:solidFill>
                  <a:schemeClr val="tx1"/>
                </a:solidFill>
              </a:rPr>
              <a:t>  A</a:t>
            </a:r>
            <a:r>
              <a:rPr lang="cs-CZ" dirty="0" err="1">
                <a:solidFill>
                  <a:schemeClr val="tx1"/>
                </a:solidFill>
              </a:rPr>
              <a:t>shforth</a:t>
            </a:r>
            <a:r>
              <a:rPr lang="cs-CZ" dirty="0">
                <a:solidFill>
                  <a:schemeClr val="tx1"/>
                </a:solidFill>
              </a:rPr>
              <a:t>., B. A. (2001)</a:t>
            </a:r>
            <a:r>
              <a:rPr lang="en-US" dirty="0">
                <a:solidFill>
                  <a:schemeClr val="tx1"/>
                </a:solidFill>
              </a:rPr>
              <a:t> Identification in Work, War, Sports, and</a:t>
            </a:r>
            <a:r>
              <a:rPr lang="cs-CZ" dirty="0">
                <a:solidFill>
                  <a:schemeClr val="tx1"/>
                </a:solidFill>
              </a:rPr>
              <a:t> </a:t>
            </a:r>
            <a:r>
              <a:rPr lang="en-US" dirty="0">
                <a:solidFill>
                  <a:schemeClr val="tx1"/>
                </a:solidFill>
              </a:rPr>
              <a:t>Religion: Contrasting the Benefits and Risks</a:t>
            </a:r>
            <a:r>
              <a:rPr lang="cs-CZ" dirty="0">
                <a:solidFill>
                  <a:schemeClr val="tx1"/>
                </a:solidFill>
              </a:rPr>
              <a:t>. </a:t>
            </a:r>
            <a:endParaRPr lang="cs-CZ" dirty="0"/>
          </a:p>
        </p:txBody>
      </p:sp>
    </p:spTree>
    <p:extLst>
      <p:ext uri="{BB962C8B-B14F-4D97-AF65-F5344CB8AC3E}">
        <p14:creationId xmlns:p14="http://schemas.microsoft.com/office/powerpoint/2010/main" val="207221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1935790"/>
            <a:ext cx="10515600" cy="1127051"/>
          </a:xfrm>
        </p:spPr>
        <p:txBody>
          <a:bodyPr/>
          <a:lstStyle/>
          <a:p>
            <a:r>
              <a:rPr lang="cs-CZ" dirty="0">
                <a:solidFill>
                  <a:schemeClr val="accent1">
                    <a:lumMod val="50000"/>
                  </a:schemeClr>
                </a:solidFill>
              </a:rPr>
              <a:t>Věk</a:t>
            </a:r>
          </a:p>
        </p:txBody>
      </p:sp>
      <p:sp>
        <p:nvSpPr>
          <p:cNvPr id="3" name="Zástupný symbol pro obsah 2"/>
          <p:cNvSpPr>
            <a:spLocks noGrp="1"/>
          </p:cNvSpPr>
          <p:nvPr>
            <p:ph idx="1"/>
          </p:nvPr>
        </p:nvSpPr>
        <p:spPr>
          <a:xfrm>
            <a:off x="838200" y="2977115"/>
            <a:ext cx="10515600" cy="3199847"/>
          </a:xfrm>
        </p:spPr>
        <p:txBody>
          <a:bodyPr/>
          <a:lstStyle/>
          <a:p>
            <a:r>
              <a:rPr lang="cs-CZ" dirty="0">
                <a:solidFill>
                  <a:schemeClr val="accent1">
                    <a:lumMod val="50000"/>
                  </a:schemeClr>
                </a:solidFill>
              </a:rPr>
              <a:t>Období lidského života měřené v letech od narození, které je většinou vymezeno určitou fází nebo stupněm duševního a fyzického vývoje a právní odpovědností a způsobilostí.  </a:t>
            </a:r>
          </a:p>
          <a:p>
            <a:pPr marL="0" indent="0">
              <a:buNone/>
            </a:pPr>
            <a:endParaRPr lang="cs-CZ" dirty="0">
              <a:solidFill>
                <a:schemeClr val="accent1">
                  <a:lumMod val="50000"/>
                </a:schemeClr>
              </a:solidFill>
            </a:endParaRPr>
          </a:p>
        </p:txBody>
      </p:sp>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5"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pic>
        <p:nvPicPr>
          <p:cNvPr id="6" name="Picture 11">
            <a:extLst>
              <a:ext uri="{FF2B5EF4-FFF2-40B4-BE49-F238E27FC236}">
                <a16:creationId xmlns:a16="http://schemas.microsoft.com/office/drawing/2014/main" id="{94B9C079-D4D9-4CF1-BBC4-4077642EC01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7" name="TextBox 6">
            <a:extLst>
              <a:ext uri="{FF2B5EF4-FFF2-40B4-BE49-F238E27FC236}">
                <a16:creationId xmlns:a16="http://schemas.microsoft.com/office/drawing/2014/main" id="{02BB4581-2C34-4D73-A9CD-F047662B18C3}"/>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8350109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TotalTime>
  <Words>2699</Words>
  <Application>Microsoft Office PowerPoint</Application>
  <PresentationFormat>Širokoúhlá obrazovka</PresentationFormat>
  <Paragraphs>158</Paragraphs>
  <Slides>16</Slides>
  <Notes>14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Calibri Light</vt:lpstr>
      <vt:lpstr>Gill Sans </vt:lpstr>
      <vt:lpstr>GillSans</vt:lpstr>
      <vt:lpstr>Motiv Office</vt:lpstr>
      <vt:lpstr>Prezentace aplikace PowerPoint</vt:lpstr>
      <vt:lpstr>Prezentace aplikace PowerPoint</vt:lpstr>
      <vt:lpstr>Gender</vt:lpstr>
      <vt:lpstr>Úkol č. 1: </vt:lpstr>
      <vt:lpstr>Prezentace aplikace PowerPoint</vt:lpstr>
      <vt:lpstr>Jak image ovlivňuje hodnotu sportovního výkonu? </vt:lpstr>
      <vt:lpstr>Náboženství</vt:lpstr>
      <vt:lpstr>Náboženství</vt:lpstr>
      <vt:lpstr>Věk</vt:lpstr>
      <vt:lpstr>Věk </vt:lpstr>
      <vt:lpstr>Socioekonomické zázemí</vt:lpstr>
      <vt:lpstr>Rasa</vt:lpstr>
      <vt:lpstr>Rasa</vt:lpstr>
      <vt:lpstr>Na prahu nové éry</vt:lpstr>
      <vt:lpstr>Prezentace aplikace PowerPoint</vt:lpstr>
      <vt:lpstr>Prezentace aplikace PowerPoint</vt:lpstr>
    </vt:vector>
  </TitlesOfParts>
  <Company>UP Olomouc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Home</dc:creator>
  <cp:lastModifiedBy>Jean</cp:lastModifiedBy>
  <cp:revision>69</cp:revision>
  <dcterms:created xsi:type="dcterms:W3CDTF">2019-09-25T11:36:18Z</dcterms:created>
  <dcterms:modified xsi:type="dcterms:W3CDTF">2020-02-21T07:05:00Z</dcterms:modified>
</cp:coreProperties>
</file>