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68" r:id="rId6"/>
    <p:sldId id="269" r:id="rId7"/>
    <p:sldId id="270" r:id="rId8"/>
    <p:sldId id="261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" initials="JD" lastIdx="1" clrIdx="0">
    <p:extLst>
      <p:ext uri="{19B8F6BF-5375-455C-9EA6-DF929625EA0E}">
        <p15:presenceInfo xmlns:p15="http://schemas.microsoft.com/office/powerpoint/2012/main" userId="Je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dx.doi.org/10.1007/s40279-013-0037-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x.doi.org/10.1136/bjsm.2007.035733" TargetMode="External"/><Relationship Id="rId5" Type="http://schemas.openxmlformats.org/officeDocument/2006/relationships/hyperlink" Target="https://doi.org/10.1111/sms.12068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da-ama.org/sites/default/files/prohibited_list_2018_en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hyperlink" Target="https://www.google.ro/url?sa=i&amp;rct=j&amp;q=&amp;esrc=s&amp;source=images&amp;cd=&amp;cad=rja&amp;uact=8&amp;ved=2ahUKEwilh7CJvcDgAhXIsaQKHRmNAWIQjRx6BAgBEAU&amp;url=https://addictionresource.com/drugs-in-sports/&amp;psig=AOvVaw3CT_g1xdC614pvxfC2Uv8i&amp;ust=155041416621472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hyperlink" Target="https://cpb-us-e1.wpmucdn.com/sites.psu.edu/dist/7/19789/files/2014/10/sportsenhancement_products.gif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72044" y="168524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Zdroje / Další četba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3428" y="2352438"/>
            <a:ext cx="1204514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Elbe, A. M., &amp; Brand, R. (2016). The effect of an ethical decision-making training on young athletes’ attitudes toward doping.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Ethics &amp; Behavior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26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(1), 32-44. DOI:10.1080/10508422.2014.976864</a:t>
            </a: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Barkoukis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V.,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Lazuras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L.,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Tsorbatzoudis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H., &amp;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Rodafinos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A. (2013). Motivational and social cognitive predictors of doping intentions in elite sports: An integrated approach.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Scandinavian journal of medicine &amp; science in sports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23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(5), 330-340.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hlinkClick r:id="rId5"/>
              </a:rPr>
              <a:t>https://doi.org/10.1111/sms.12068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GillSans"/>
              <a:ea typeface="Times New Roman"/>
            </a:endParaRP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Barkoukis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V.,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Lazuras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L., &amp; Harris, P. R. (2015). The effects of self-affirmation manipulation on decision making about doping use in elite athletes.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Psychology of Sport and Exercise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16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175-181.</a:t>
            </a: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Laure, P. &amp;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Binsinger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C. (2007). Doping Prevalence among Preadolescent Athletes: A 4-Year Follow-Up.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British Journal of Sports Medicine, 41,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 660-663.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hlinkClick r:id="rId6"/>
              </a:rPr>
              <a:t>http://dx.doi.org/10.1136/bjsm.2007.035733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GillSans"/>
              <a:ea typeface="Times New Roman"/>
            </a:endParaRP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Lazuras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L.,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Barkoukis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V.,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Rodafinos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A., &amp;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Tzorbatzoudis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H. (2010). Predictors of doping intentions in elite-level athletes: a social cognition approach.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Journal of Sport and Exercise Psychology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32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(5), 694-710.</a:t>
            </a: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Lazuras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L.,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Barkoukis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V., &amp;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Tsorbatzoudis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H. (2015). Toward an integrative model of doping use: an empirical study with adolescent athletes.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Journal of Sport and Exercise Psychology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37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(1), 37-50.</a:t>
            </a: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Morente-Sánchez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J. and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Zabala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M. (2013) Doping in Sport: A Review of Elite Athletes’ Attitudes, Beliefs, and Knowledge.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Sports Medicine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43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395-411.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hlinkClick r:id="rId7"/>
              </a:rPr>
              <a:t>http://dx.doi.org/10.1007/s40279-013-0037-x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GillSans"/>
              <a:ea typeface="Times New Roman"/>
            </a:endParaRP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Ntoumanis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N., Ng, J. Y.,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Barkoukis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V., &amp; Backhouse, S. (2014). Personal and psychosocial predictors of doping use in physical activity settings: a meta-analysis. </a:t>
            </a:r>
            <a:r>
              <a:rPr lang="en-GB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Sports Medicine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, </a:t>
            </a:r>
            <a:r>
              <a:rPr lang="en-GB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44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</a:rPr>
              <a:t>(11), 1603-1624.</a:t>
            </a:r>
          </a:p>
          <a:p>
            <a:pPr>
              <a:spcAft>
                <a:spcPts val="0"/>
              </a:spcAft>
            </a:pPr>
            <a:endParaRPr lang="el-GR" sz="12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cs typeface="Times New Roman"/>
              </a:rPr>
              <a:t>Psouni, S., Zourbanos, N., &amp; Theodorakis, Y. (2015). Attitudes and intentions of Greek athletes and coaches regarding doping.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cs typeface="Times New Roman"/>
              </a:rPr>
              <a:t>Health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cs typeface="Times New Roman"/>
              </a:rPr>
              <a:t>,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cs typeface="Times New Roman"/>
              </a:rPr>
              <a:t>7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ea typeface="Times New Roman"/>
                <a:cs typeface="Times New Roman"/>
              </a:rPr>
              <a:t>(09), 1224-1233. http://dx.doi.org/10.4236/health.2015.79137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D2054-733B-4FB8-AAA1-33B68700F5D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041412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Účel a cíle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1902820" y="3723386"/>
            <a:ext cx="83341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Díky přednášce budou studenti schopni: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definovat doping a jeho druhy,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rozumět důvodům, proč sportovci dopují,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popsat účinky dopingu,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rozebrat etické otázky související s dopingem,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navrhnout </a:t>
            </a:r>
            <a:r>
              <a:rPr lang="fr-FR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protidopingov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á opatření a vzdělávací programy,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dělat etická rozhodnutí týkající se dilemat souvisejících s dopingem.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554873" y="2064257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Doping ve sportu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Ve skupinkách diskutujte o dopingu a navrhněte definici dopingu.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Podívejte se na následující slide a poté prodiskutujte znaky a typy dopingu.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033704" y="1744650"/>
            <a:ext cx="105809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Typy dopingu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Látky a metody, které jsou vždy zakázány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Zakázané látky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: 1.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neschválené látky,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peptidové hormony, růstové faktory a příbuzné látky a mimetika, </a:t>
            </a:r>
            <a:br>
              <a:rPr lang="cs-CZ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3. beta-2 agonist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é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4.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hormonové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metabolické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modulátory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5.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diuretika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maskovací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látky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Zakázané metody: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1.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manipulace s krví a krevními komponentami,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chemické a fyzikální manipulace, </a:t>
            </a:r>
            <a:br>
              <a:rPr lang="cs-CZ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genový doping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B.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Látky a metody zakázané při soutěži </a:t>
            </a:r>
          </a:p>
          <a:p>
            <a:pPr lvl="0"/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   Zakázané látky: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6.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stimulancia,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narkotika,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8.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kanabinoidy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9.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glukokortikoidy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C.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Látky zakázané v určitých sportech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: 1. Beta-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blo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kátory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lukostřelba, automobilový sport, billiard, šipky, golf, střelba, lyžování a snowboarding,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skoky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a U-rampa,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snowboarding -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U-rampa a „big air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“, podvodní sporty)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Oficiální seznam zakázaných látek a metod je uložen u WADA a je publikován v angličtině  a francouzštině. </a:t>
            </a:r>
            <a:br>
              <a:rPr lang="cs-CZ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 případě rozporu mezi anglickou a francouzskou verzí se použije verze anglická.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https://www.wada-ama.org/sites/default/files/prohibited_list_2018_en.pdf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D2CBA4-AE57-4850-AD0C-4EAAE5C966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71E122-5199-4FBF-BE98-C308760308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Imagini pentru Health consequences of dopi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2522483"/>
            <a:ext cx="5144202" cy="398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0"/>
            <a:ext cx="2347913" cy="2083253"/>
          </a:xfrm>
          <a:prstGeom prst="rect">
            <a:avLst/>
          </a:prstGeom>
        </p:spPr>
      </p:pic>
      <p:pic>
        <p:nvPicPr>
          <p:cNvPr id="5" name="Picture 13" descr="sportsenhancement_products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220" y="2522483"/>
            <a:ext cx="5836911" cy="39882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TextBox"/>
          <p:cNvSpPr txBox="1"/>
          <p:nvPr/>
        </p:nvSpPr>
        <p:spPr>
          <a:xfrm>
            <a:off x="665018" y="1924302"/>
            <a:ext cx="10208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3: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Vyhodnoťte následující informace a prodiskutujte prevalenci dopingu a proč sportovci tyto látky užívají.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4950E-8057-449A-B2A4-98B244CA93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C077AA-3876-4737-B8E9-6BC37FE473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329456" y="3429000"/>
            <a:ext cx="3606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4: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Prostudujte tuto tabulku a prodiskutujte dopady doping na zdraví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619" y="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BB6DF3-68B5-409F-8816-7B75D37E0A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16BB40-9B90-49BA-AA98-0D3F10A7B1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E757DCE8-E1E3-48C7-A15B-597724888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62523"/>
              </p:ext>
            </p:extLst>
          </p:nvPr>
        </p:nvGraphicFramePr>
        <p:xfrm>
          <a:off x="4935691" y="2083253"/>
          <a:ext cx="7090055" cy="4144962"/>
        </p:xfrm>
        <a:graphic>
          <a:graphicData uri="http://schemas.openxmlformats.org/drawingml/2006/table">
            <a:tbl>
              <a:tblPr firstRow="1" firstCol="1" bandRow="1"/>
              <a:tblGrid>
                <a:gridCol w="2081727">
                  <a:extLst>
                    <a:ext uri="{9D8B030D-6E8A-4147-A177-3AD203B41FA5}">
                      <a16:colId xmlns:a16="http://schemas.microsoft.com/office/drawing/2014/main" val="358464435"/>
                    </a:ext>
                  </a:extLst>
                </a:gridCol>
                <a:gridCol w="1897335">
                  <a:extLst>
                    <a:ext uri="{9D8B030D-6E8A-4147-A177-3AD203B41FA5}">
                      <a16:colId xmlns:a16="http://schemas.microsoft.com/office/drawing/2014/main" val="3380242021"/>
                    </a:ext>
                  </a:extLst>
                </a:gridCol>
                <a:gridCol w="3110993">
                  <a:extLst>
                    <a:ext uri="{9D8B030D-6E8A-4147-A177-3AD203B41FA5}">
                      <a16:colId xmlns:a16="http://schemas.microsoft.com/office/drawing/2014/main" val="3563725213"/>
                    </a:ext>
                  </a:extLst>
                </a:gridCol>
              </a:tblGrid>
              <a:tr h="349161">
                <a:tc gridSpan="3"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Tabulka 21.1    Látky zvyšující výkonnost. Příklady zakázaných látek zvyšujících výkonnost, kvůli nimž bylo sportovcům zakázáno účastnit se soutěží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857683"/>
                  </a:ext>
                </a:extLst>
              </a:tr>
              <a:tr h="205278"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Název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Účinek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Vedlejší účinky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44653"/>
                  </a:ext>
                </a:extLst>
              </a:tr>
              <a:tr h="704377"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Anabolické androgenní steroidy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Zvýšený růst svalů, zvýšená tvorba červených krvinek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Snížení endogenních pohlavních hormonů, akné, dočasná neplodnost, zvýšená agresivita, hypertrofie srdečních komor, poškození jater, virilizace u žen, atrofie varlat a gynekomastie u mužů, zvýšené riziko rakoviny prostaty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662083"/>
                  </a:ext>
                </a:extLst>
              </a:tr>
              <a:tr h="881985"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Erytropoetiny (EPO)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Zvýšená tvorba červených krvinek (zvýšení výkonů ve vytrvalostních sportech)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 velmi vysokých dávkách může nebezpečně zvýšit viskozitu krve, zvýšené riziko infarktu a mrtvice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991040"/>
                  </a:ext>
                </a:extLst>
              </a:tr>
              <a:tr h="1059593"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Některá stimulancia - </a:t>
                      </a:r>
                      <a:r>
                        <a:rPr lang="cs-CZ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mezokarb</a:t>
                      </a: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bromantan</a:t>
                      </a: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etylefrin</a:t>
                      </a: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amfetamin, efedrin, kokain, adrenalin (přidán v roce 2006)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Lepší pozornost a reaktivita, lepší výdrž, větší sebevědomí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kardiovaskulární stres, zvýšené riziko psychózy (amfetamin), srdeční arytmie, nespavost, snížení/zvýšení srdeční frekvence, anorexie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625214"/>
                  </a:ext>
                </a:extLst>
              </a:tr>
              <a:tr h="417799">
                <a:tc>
                  <a:txBody>
                    <a:bodyPr/>
                    <a:lstStyle/>
                    <a:p>
                      <a:pPr marR="1765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Posílení přenosu kyslíku – krevní doping, perfluorochemikálie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Zvýšený objem červených krvinek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Rizika obdobná jako u EPO nebo hypoxický trénink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356688"/>
                  </a:ext>
                </a:extLst>
              </a:tr>
              <a:tr h="526769">
                <a:tc>
                  <a:txBody>
                    <a:bodyPr/>
                    <a:lstStyle/>
                    <a:p>
                      <a:pPr marR="1765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Kanabinoidy jako je THC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Neznámé – pravděpodobně snižují výkon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496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Neznámé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616424" y="1895284"/>
            <a:ext cx="1095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5: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„Proč nedopovat?“ Jaké etické otázky jsou s dopingem spojeny?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6424" y="2661421"/>
            <a:ext cx="109591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Doping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je podvádění a porušení fair-play.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Doping představuje zdravotní rizika.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 souvislosti s dopingem byli do světa sportu zapojeni právníci. Sportovec, který je (opodstatněně) obviněn z dopingu často vyhledá právní pomoc, aby se vyhnul zákazu soutěžit a s tím související ztrátě cti, práce (pokud je to profesionální sportovec) a peněz. Nevinný sportovec, který byl obviněn z dopingu, potřebuje právní pomoc, aby prokázal svou nevinu. Držení a užívání látek považovaných za doping je zakázáno vnitrostátní právní úpravou a může za ně hrozit peněžitý trest nebo trest odnětí svobody.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Vědecké studie prováděné ve sportovních střediscích a srovnávající různé tréninkové metody mohou být nepoužitelné, pokud někteří sportovci užívají doping během trvání dané studie.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Doping ničí image sportu, který je tradičně spojován s motem „ve zdravém těle zdravý duch“. Image je zvlášť důležitá pro naše děti a mladé sportovce. Můžeme se vyrovnat s tím, že nás naše dospívající ratolest porazí po letním kurzu v tenise, ale ne za cenu nové extrémní svalové hmoty, drsného  hlasu a rychle rostoucím vousům. </a:t>
            </a:r>
          </a:p>
          <a:p>
            <a:pPr algn="r"/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C. </a:t>
            </a:r>
            <a:r>
              <a:rPr lang="en-GB" i="1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Ehrnborg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T. </a:t>
            </a:r>
            <a:r>
              <a:rPr lang="en-GB" i="1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Rosén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/ Growth Hormone &amp; IGF Research 19 (2009) 285–287</a:t>
            </a:r>
            <a:endParaRPr lang="el-GR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278" y="0"/>
            <a:ext cx="2347913" cy="20832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272575-C209-439E-9683-3B3F0B124D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21A69D-0085-469D-93B6-5C6AC8A651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431289" y="3358406"/>
            <a:ext cx="10998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Přestavte si, že jste trenér špičkového sportovce, který má vysoké šance účastnit se příštích olympijských her. Několik měsíců před olympijskými hrami se sportovec vážně zraní a lékař navrhne použít zakázané steroidy (doping) jako jediný možný způsob pro </a:t>
            </a: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rychlé uzdravení a zajištění vítězného výsledku. Lékař se vás snaží přesvědčit, že látka nebude případnými antidopingovými testy zjištěna a že sportovci nehrozí žádné zdravotní následky.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431289" y="2428746"/>
            <a:ext cx="11329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6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Popřemýšlejte a prodiskutujte toto dilema související s dopingem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330690" y="2105592"/>
            <a:ext cx="11480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7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Prodiskutujte způsoby jako bojovat proti dopingu. Použijte informace uvedené níže pro zahájení diskuze a reflexe. </a:t>
            </a:r>
            <a:endParaRPr lang="el-G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322996" y="2805490"/>
            <a:ext cx="1154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Světová antidopingová agentury (WADA) byla založená v roce 1999 a její práce vyústila v roce 2003 v návrh Světového antidopingového kodexu. Od té doby WADA každý rok zveřejňuje seznam zakázaných látek a zakázaných metod. Většina sportovců a sportovních řídicích orgánů se těmito pravidly řídí. 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92756" y="3540996"/>
            <a:ext cx="1154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Scarpino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et al. (1990) –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21 % lékařů se domnívá, že doping může zlepšit sportovní výkonnost; 20 % techniků (včetně vzorku lékařů) se domnívá, že špičkoví sportovci používají často anabolické steroidy. 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65174" y="4152577"/>
            <a:ext cx="11546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Greenway and Greenway (1997)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– 18 % buď předepsalo nebo byli požádáni, aby předepsali, anabolické steroidy pro zlepšení výkonnosti nebo vzhledu těla.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92756" y="4626603"/>
            <a:ext cx="1154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Dle studií používajících </a:t>
            </a:r>
            <a:r>
              <a:rPr lang="cs-CZ" sz="1400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self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-report metodu se zdravotní pracovníci shodují na tom, že hrají roli v prevenci dopingu. Konkrétně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92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%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respektive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89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%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(Laure et al., 2003; Woods &amp; Moynihan, 2009)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praktických lékařů a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91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%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lékárníků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(Laure &amp;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Kriebitzsch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-Lejeune, 2000)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 tímto tvrzením souhlasí. 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55761" y="5380672"/>
            <a:ext cx="11546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Olympijskou přísahu by měli skládat také trenéři a další pracovníky ve sportu a měla by zahrnovat dodržování integrity, etiky a fair play ve sportu. Preventivní a vzdělávací kampaně budou častější a budou se zaměřovat především na mládež, sportovce a jejich okolí. Měla by být zajištěna naprostá transparentnost ve všech činnostech v oblasti boje proti dopingu, s výjimkou zachování důvěrnosti informací, která je nutná pro ochranu základních práv sportovců. V rámci antidopingových kampaní by měla být navazována partnerství s médii. </a:t>
            </a:r>
          </a:p>
          <a:p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The University Anti-Doping Textbook:  Anti-Doping Learning Hub, ttp://www.antidopinglearninghub.org/sites/default/files/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A92CE9-20B1-4D08-93A2-907AEBCC0E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1572</Words>
  <Application>Microsoft Office PowerPoint</Application>
  <PresentationFormat>Širokoúhlá obrazovka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GillSans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University of Gloucestershire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Jean</cp:lastModifiedBy>
  <cp:revision>69</cp:revision>
  <dcterms:created xsi:type="dcterms:W3CDTF">2019-01-08T15:51:19Z</dcterms:created>
  <dcterms:modified xsi:type="dcterms:W3CDTF">2020-02-24T03:44:06Z</dcterms:modified>
</cp:coreProperties>
</file>