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56" r:id="rId5"/>
    <p:sldId id="268" r:id="rId6"/>
    <p:sldId id="257" r:id="rId7"/>
    <p:sldId id="261" r:id="rId8"/>
    <p:sldId id="265" r:id="rId9"/>
    <p:sldId id="266" r:id="rId10"/>
    <p:sldId id="267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1" autoAdjust="0"/>
    <p:restoredTop sz="86397" autoAdjust="0"/>
  </p:normalViewPr>
  <p:slideViewPr>
    <p:cSldViewPr snapToGrid="0">
      <p:cViewPr varScale="1">
        <p:scale>
          <a:sx n="59" d="100"/>
          <a:sy n="59" d="100"/>
        </p:scale>
        <p:origin x="300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24/02/2020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608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24/02/2020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238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24/02/2020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283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24/02/2020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872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24/02/2020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395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24/02/2020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206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24/02/2020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24/02/2020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62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24/02/2020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52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24/02/2020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946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F557-61A9-4AAF-8A09-CC2AA3C6AB83}" type="datetimeFigureOut">
              <a:rPr lang="en-GB" smtClean="0"/>
              <a:pPr/>
              <a:t>24/02/2020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077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3F557-61A9-4AAF-8A09-CC2AA3C6AB83}" type="datetimeFigureOut">
              <a:rPr lang="en-GB" smtClean="0"/>
              <a:pPr/>
              <a:t>24/02/2020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3FA3F-4B33-4BB2-B5FD-740B26A41B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99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iteseerx.ist.psu.edu/viewdoc/download?doi=10.1.1.693.196&amp;rep=rep1&amp;type=pdf" TargetMode="External"/><Relationship Id="rId5" Type="http://schemas.openxmlformats.org/officeDocument/2006/relationships/hyperlink" Target="https://research.birmingham.ac.uk/portal/files/10893310/1997_Tenenbaum_Stewart_Singer_Duda._Aggression_and_Violence_in_Sport_An_ISSP_Position_Stand.pdf" TargetMode="Externa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youtube.com/watch?v=-_2rjocv-Jo" TargetMode="Externa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F155B60-25EC-4394-846B-177BE7A52F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286" y="4968484"/>
            <a:ext cx="6829426" cy="18895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16C0F6E-1236-4143-BA2B-E2CC3FD60A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487" y="0"/>
            <a:ext cx="5915025" cy="52482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BF28FFF-5A68-4ACC-AEED-387BD11C158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6875" y="0"/>
            <a:ext cx="2905125" cy="63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749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D84F92-2093-414D-A090-A8E926919E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0"/>
            <a:ext cx="3048000" cy="6700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A4CEDB3-C854-4781-BE94-41EA42C6F460}"/>
              </a:ext>
            </a:extLst>
          </p:cNvPr>
          <p:cNvSpPr txBox="1"/>
          <p:nvPr/>
        </p:nvSpPr>
        <p:spPr>
          <a:xfrm>
            <a:off x="272688" y="2753349"/>
            <a:ext cx="11484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GillSans"/>
                <a:hlinkClick r:id="rId5"/>
              </a:rPr>
              <a:t>https://research.birmingham.ac.uk/portal/files/10893310/1997_Tenenbaum_Stewart_Singer_Duda._Aggression_and_Violence_in_Sport_An_ISSP_Position_Stand.pdf</a:t>
            </a:r>
            <a:endParaRPr lang="el-GR" sz="1200" dirty="0"/>
          </a:p>
        </p:txBody>
      </p:sp>
      <p:sp>
        <p:nvSpPr>
          <p:cNvPr id="18" name="TextBox 4"/>
          <p:cNvSpPr txBox="1"/>
          <p:nvPr/>
        </p:nvSpPr>
        <p:spPr>
          <a:xfrm>
            <a:off x="242114" y="2159453"/>
            <a:ext cx="11484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Úkol č.</a:t>
            </a:r>
            <a:r>
              <a:rPr lang="en-GB" sz="1600" b="1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 7</a:t>
            </a:r>
            <a:r>
              <a:rPr lang="en-GB" sz="16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: </a:t>
            </a:r>
            <a:r>
              <a:rPr lang="cs-CZ" sz="16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Mezinárodní společnost pro psychologii sportu vydala několik doporučení pro snížení násilí a agresivního chování ve sportovním prostředí. Použijte dokument v tomto odkazu a ve skupinkách tato  doporučení prodiskutujte</a:t>
            </a:r>
            <a:r>
              <a:rPr lang="en-GB" sz="16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.</a:t>
            </a:r>
            <a:endParaRPr lang="el-GR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9A4CEDB3-C854-4781-BE94-41EA42C6F460}"/>
              </a:ext>
            </a:extLst>
          </p:cNvPr>
          <p:cNvSpPr txBox="1"/>
          <p:nvPr/>
        </p:nvSpPr>
        <p:spPr>
          <a:xfrm>
            <a:off x="242114" y="3213410"/>
            <a:ext cx="1154600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Strategie, které sportovcům pomůžou ovládat emoce.</a:t>
            </a:r>
            <a:endParaRPr lang="el-GR" sz="16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Naučte sportovce vyrovnávat se s neúspěchem. Soupeře, který říká strašné věci o rodině nebo týmu hráče, je třeba ignorovat.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Naučte sportovce, jak reagovat na chybné rozhodnutí rozhodčího.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Používejte tzv. </a:t>
            </a:r>
            <a:r>
              <a:rPr lang="cs-CZ" sz="1600" dirty="0" err="1">
                <a:solidFill>
                  <a:schemeClr val="accent1">
                    <a:lumMod val="50000"/>
                  </a:schemeClr>
                </a:solidFill>
                <a:latin typeface="GillSans"/>
              </a:rPr>
              <a:t>self</a:t>
            </a:r>
            <a:r>
              <a:rPr lang="cs-CZ" sz="16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-talk (mluvení sama k sobě) „uklidni se, nech to být, ovládej se“.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Naučte sportovce používat představivost pro ovládání emocí a zachování klidné hlavy.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Dechová cvičení: pomalu se nadechujte a vydechujte, kdykoli se potřebujete uklidnit nebo před výkonem. Vědomě se oprostěte od jakéhokoli zbytečného stresu, pochyb nebo obav. Nechte je odplynout jako vodu, která klidně odtéká po proudu. </a:t>
            </a:r>
          </a:p>
          <a:p>
            <a:r>
              <a:rPr lang="cs-CZ" sz="16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Pro detailní informace o emocích a jejich souvislosti se sportovními výkony si můžete přečíst tento článek: </a:t>
            </a:r>
          </a:p>
          <a:p>
            <a:r>
              <a:rPr lang="en-GB" sz="16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 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Jones, M. V. (2003). Controlling emotions in sport. </a:t>
            </a:r>
            <a:r>
              <a:rPr lang="en-US" sz="1600" i="1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The Sport Psychologist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, </a:t>
            </a:r>
            <a:r>
              <a:rPr lang="en-US" sz="1600" i="1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17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(4), 471-486. </a:t>
            </a:r>
            <a:r>
              <a:rPr lang="en-GB" sz="1600" u="sng" dirty="0">
                <a:solidFill>
                  <a:schemeClr val="accent1">
                    <a:lumMod val="50000"/>
                  </a:schemeClr>
                </a:solidFill>
                <a:latin typeface="GillSans"/>
                <a:hlinkClick r:id="rId6"/>
              </a:rPr>
              <a:t>http://citeseerx.ist.psu.edu/viewdoc/download?doi=10.1.1.693.196&amp;rep=rep1&amp;type=pdf</a:t>
            </a:r>
            <a:r>
              <a:rPr lang="en-GB" sz="1600" u="sng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 </a:t>
            </a:r>
          </a:p>
          <a:p>
            <a:endParaRPr lang="cs-CZ" sz="1600" dirty="0">
              <a:solidFill>
                <a:schemeClr val="accent1">
                  <a:lumMod val="50000"/>
                </a:schemeClr>
              </a:solidFill>
              <a:latin typeface="GillSans"/>
            </a:endParaRPr>
          </a:p>
          <a:p>
            <a:r>
              <a:rPr lang="cs-CZ" sz="16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V tomto článku je popsáno několik technik, jako ovládat emoce, včetně tzv. změny tvrzení o sobě samém</a:t>
            </a:r>
            <a:r>
              <a:rPr lang="en-GB" sz="16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 </a:t>
            </a:r>
            <a:r>
              <a:rPr lang="cs-CZ" sz="16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(</a:t>
            </a:r>
            <a:r>
              <a:rPr lang="en-GB" sz="16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self-statement modification</a:t>
            </a:r>
            <a:r>
              <a:rPr lang="cs-CZ" sz="16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), použití představivosti, sokratovský dialog, korektivní zkušenosti, sebe-analýza, didaktický přístup, metafory z příběhů a poezie, přenastavení rámce</a:t>
            </a:r>
            <a:r>
              <a:rPr lang="en-GB" sz="16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, </a:t>
            </a:r>
            <a:r>
              <a:rPr lang="cs-CZ" sz="16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kognitivní paradox a použití dovedností pro řešení problémů.</a:t>
            </a:r>
            <a:endParaRPr lang="el-GR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C14501-B68C-42A7-BAA8-9B2DC2D76C59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</p:spTree>
    <p:extLst>
      <p:ext uri="{BB962C8B-B14F-4D97-AF65-F5344CB8AC3E}">
        <p14:creationId xmlns:p14="http://schemas.microsoft.com/office/powerpoint/2010/main" val="312565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D84F92-2093-414D-A090-A8E926919E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0"/>
            <a:ext cx="3048000" cy="6700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226122C-10AD-4380-9393-4B779A4D388B}"/>
              </a:ext>
            </a:extLst>
          </p:cNvPr>
          <p:cNvSpPr txBox="1"/>
          <p:nvPr/>
        </p:nvSpPr>
        <p:spPr>
          <a:xfrm>
            <a:off x="696686" y="1757701"/>
            <a:ext cx="8334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Zdroje</a:t>
            </a:r>
            <a:r>
              <a:rPr lang="en-GB" sz="32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/ </a:t>
            </a:r>
            <a:r>
              <a:rPr lang="cs-CZ" sz="320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další četba</a:t>
            </a:r>
            <a:r>
              <a:rPr lang="en-GB" sz="320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:</a:t>
            </a:r>
            <a:endParaRPr lang="en-GB" sz="32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47C91A-CC71-46E9-B26A-9B9B76C753C2}"/>
              </a:ext>
            </a:extLst>
          </p:cNvPr>
          <p:cNvSpPr/>
          <p:nvPr/>
        </p:nvSpPr>
        <p:spPr>
          <a:xfrm>
            <a:off x="709747" y="2380595"/>
            <a:ext cx="1077250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Fields, S. K., Collins, C. L., &amp; Comstock, R. D. (2007). Conflict on the courts: A review of sports-related violence literature. </a:t>
            </a:r>
            <a:r>
              <a:rPr lang="en-US" sz="16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Trauma, Violence, &amp; Abuse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, 8(4), 359-369.</a:t>
            </a:r>
          </a:p>
          <a:p>
            <a:pPr lvl="0"/>
            <a:endParaRPr lang="en-US" sz="16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lvl="0"/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Loeber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, R., &amp; Hay, D. (1997). Key issues in the development of aggression and violence from childhood to early adulthood. </a:t>
            </a:r>
            <a:r>
              <a:rPr lang="en-US" sz="16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Annual review of psychology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, 48(1), 371-410.</a:t>
            </a:r>
          </a:p>
          <a:p>
            <a:pPr lvl="0"/>
            <a:endParaRPr lang="en-US" sz="16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lvl="0"/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Nucci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, C., &amp; Young-Shim, K. (2005). Improving socialization through sport: An analytic review of literature on aggression and sportsmanship. </a:t>
            </a:r>
            <a:r>
              <a:rPr lang="en-US" sz="16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Physical Educator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, 62(3), 123.</a:t>
            </a:r>
          </a:p>
          <a:p>
            <a:pPr lvl="0"/>
            <a:endParaRPr lang="en-US" sz="16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lvl="0"/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Sønderlund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, A. L., O’Brien, K., Kremer, P., Rowland, B., De 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Groot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, F., 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Staiger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, P., ... &amp; Miller, P. G. (2014). The association between sports participation, alcohol use and aggression and violence: A systematic review. </a:t>
            </a:r>
            <a:r>
              <a:rPr lang="en-US" sz="16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Journal of science and medicine in sport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, 17(1), 2-7.</a:t>
            </a:r>
          </a:p>
          <a:p>
            <a:pPr lvl="0"/>
            <a:endParaRPr lang="en-US" sz="16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lvl="0"/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Tenenbaum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, G., Singer, R. N., Stewart, E., &amp; 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Duda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, J. (1997). Aggression and violence in sport: An ISSP position stand. </a:t>
            </a:r>
            <a:r>
              <a:rPr lang="en-US" sz="16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The sport psychologist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, 11(1), 1-7.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AD2054-733B-4FB8-AAA1-33B68700F5D4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</p:spTree>
    <p:extLst>
      <p:ext uri="{BB962C8B-B14F-4D97-AF65-F5344CB8AC3E}">
        <p14:creationId xmlns:p14="http://schemas.microsoft.com/office/powerpoint/2010/main" val="157753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D84F92-2093-414D-A090-A8E926919E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0"/>
            <a:ext cx="3048000" cy="6700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DA12FC3-1747-45E5-94AA-4FBD500EE963}"/>
              </a:ext>
            </a:extLst>
          </p:cNvPr>
          <p:cNvSpPr txBox="1"/>
          <p:nvPr/>
        </p:nvSpPr>
        <p:spPr>
          <a:xfrm>
            <a:off x="1928947" y="3198167"/>
            <a:ext cx="2886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Účel a cíle</a:t>
            </a:r>
            <a:endParaRPr lang="en-GB" sz="2400" i="1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F84C82-0C8D-47D6-8F8B-A27812549F1C}"/>
              </a:ext>
            </a:extLst>
          </p:cNvPr>
          <p:cNvSpPr/>
          <p:nvPr/>
        </p:nvSpPr>
        <p:spPr>
          <a:xfrm>
            <a:off x="1902820" y="3723386"/>
            <a:ext cx="96795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/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Díky této přednášce, semináři a samostatné práci budou studenti schopni: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definovat násilí a agresivitu,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vysvětlit příčiny násilí a agresivity ve sportovním prostředí,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rozebrat teoretické přístupy vysvětlující násilí a agresivitu a faktory, které s nimi souvisí,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rozebrat morální otázky týkající se násilí a agresivity,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poskytnout doporučení pro snížení násilí a agresivity ve sportovním prostředí.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26122C-10AD-4380-9393-4B779A4D388B}"/>
              </a:ext>
            </a:extLst>
          </p:cNvPr>
          <p:cNvSpPr txBox="1"/>
          <p:nvPr/>
        </p:nvSpPr>
        <p:spPr>
          <a:xfrm>
            <a:off x="1902819" y="2146386"/>
            <a:ext cx="8334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Násilí a agresivní chování</a:t>
            </a:r>
            <a:endParaRPr lang="en-GB" sz="32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A5C3BB-D2CD-4270-841A-2B8DC38534B4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</p:spTree>
    <p:extLst>
      <p:ext uri="{BB962C8B-B14F-4D97-AF65-F5344CB8AC3E}">
        <p14:creationId xmlns:p14="http://schemas.microsoft.com/office/powerpoint/2010/main" val="2279231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D84F92-2093-414D-A090-A8E926919E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0"/>
            <a:ext cx="3048000" cy="6700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DA12FC3-1747-45E5-94AA-4FBD500EE963}"/>
              </a:ext>
            </a:extLst>
          </p:cNvPr>
          <p:cNvSpPr txBox="1"/>
          <p:nvPr/>
        </p:nvSpPr>
        <p:spPr>
          <a:xfrm>
            <a:off x="1928946" y="3198167"/>
            <a:ext cx="8334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Úkol č.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1: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F84C82-0C8D-47D6-8F8B-A27812549F1C}"/>
              </a:ext>
            </a:extLst>
          </p:cNvPr>
          <p:cNvSpPr/>
          <p:nvPr/>
        </p:nvSpPr>
        <p:spPr>
          <a:xfrm>
            <a:off x="2717074" y="3836840"/>
            <a:ext cx="75459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Ve skupinkách prodiskutujte definici násilí a agrese.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26122C-10AD-4380-9393-4B779A4D388B}"/>
              </a:ext>
            </a:extLst>
          </p:cNvPr>
          <p:cNvSpPr txBox="1"/>
          <p:nvPr/>
        </p:nvSpPr>
        <p:spPr>
          <a:xfrm>
            <a:off x="1928946" y="2236329"/>
            <a:ext cx="8334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Násilí a agresivní chování</a:t>
            </a:r>
            <a:endParaRPr lang="en-GB" sz="32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0EA06B2-4E54-4FCA-9501-2681E7F52579}"/>
              </a:ext>
            </a:extLst>
          </p:cNvPr>
          <p:cNvSpPr txBox="1"/>
          <p:nvPr/>
        </p:nvSpPr>
        <p:spPr>
          <a:xfrm>
            <a:off x="1928948" y="4413958"/>
            <a:ext cx="8334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Úkol č.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2: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47C91A-CC71-46E9-B26A-9B9B76C753C2}"/>
              </a:ext>
            </a:extLst>
          </p:cNvPr>
          <p:cNvSpPr/>
          <p:nvPr/>
        </p:nvSpPr>
        <p:spPr>
          <a:xfrm>
            <a:off x="2717076" y="5052631"/>
            <a:ext cx="75459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Podívejte se na následující definici násilí a agresivního chování (následující slide). Poté prodiskutujte znaky agresivního chování.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247826-0C46-4994-AEF3-C21D02EBF9F5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</p:spTree>
    <p:extLst>
      <p:ext uri="{BB962C8B-B14F-4D97-AF65-F5344CB8AC3E}">
        <p14:creationId xmlns:p14="http://schemas.microsoft.com/office/powerpoint/2010/main" val="1013006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510638" y="1471351"/>
            <a:ext cx="111707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Definice agresivního chování a násilí</a:t>
            </a:r>
          </a:p>
          <a:p>
            <a:endParaRPr lang="en-GB" b="1" dirty="0">
              <a:solidFill>
                <a:schemeClr val="accent1">
                  <a:lumMod val="50000"/>
                </a:schemeClr>
              </a:solidFill>
              <a:latin typeface="GillSans"/>
            </a:endParaRPr>
          </a:p>
          <a:p>
            <a:endParaRPr lang="cs-CZ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Agresivní chování a násilí jsou výrazy, které se často zaměňují. Nicméně je mezi nimi rozdíl.</a:t>
            </a:r>
          </a:p>
          <a:p>
            <a:endParaRPr lang="el-GR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V sociální psychologii se agresivní chování většinou definuje jako chování, jehož cílem je ublížit jiné osobě, která se snaží této újmě vyhnout 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(Bushman  &amp; 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GillSans"/>
              </a:rPr>
              <a:t>Huesmann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,  2010;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GillSans"/>
              </a:rPr>
              <a:t>DeWall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, Anderson, &amp; Bushman, 2012).</a:t>
            </a:r>
          </a:p>
          <a:p>
            <a:endParaRPr lang="cs-CZ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Nejběžnější definice násilí je krajní forma agresivního chování, jejímž cílem je způsobit vážnou fyzickou újmu (například vážné zranění nebo smrt)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(Anderson  &amp;  Bushman,  2002;  Bushman  &amp; 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GillSans"/>
              </a:rPr>
              <a:t>Huesmann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, 2010;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GillSans"/>
              </a:rPr>
              <a:t>Huesmann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 &amp; Taylor, 2006).</a:t>
            </a:r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510638" y="4743676"/>
            <a:ext cx="1080852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Znaky agresivního chování</a:t>
            </a: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:</a:t>
            </a:r>
            <a:endParaRPr lang="el-GR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Jakákoli forma chování, jehož cílem je ublížit nebo zranit jiného člověka.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Agresivní chování je jednání, nikoli postoj nebo emoce.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Zahrnuje újmu nebo zranění / fyzické nebo psychologické.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Je namířeno proti živému organismu.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Zahrnuje úmysl. Náhodné ublížení není agresivní chování, pokud osoba nezamýšlela někomu ublížit. </a:t>
            </a:r>
          </a:p>
          <a:p>
            <a:endParaRPr lang="el-G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0DD2E7-1296-49B4-84CF-0D752D2CAC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0"/>
            <a:ext cx="3048000" cy="6700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29BD9C-FDCB-46FB-AAC5-B17B9D54A4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12B8323-4A7B-4CDD-9910-E506378DB06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224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D84F92-2093-414D-A090-A8E926919E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0"/>
            <a:ext cx="3048000" cy="6700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DA12FC3-1747-45E5-94AA-4FBD500EE963}"/>
              </a:ext>
            </a:extLst>
          </p:cNvPr>
          <p:cNvSpPr txBox="1"/>
          <p:nvPr/>
        </p:nvSpPr>
        <p:spPr>
          <a:xfrm>
            <a:off x="1928946" y="3198167"/>
            <a:ext cx="8334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Úkol č.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3: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F84C82-0C8D-47D6-8F8B-A27812549F1C}"/>
              </a:ext>
            </a:extLst>
          </p:cNvPr>
          <p:cNvSpPr/>
          <p:nvPr/>
        </p:nvSpPr>
        <p:spPr>
          <a:xfrm>
            <a:off x="2717074" y="3836840"/>
            <a:ext cx="75459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Vyhodnoťte tři teoretické přístupy na následujícím slidu, které vysvětlují násilí a agresivní chování.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O jaká fakta (důkazy) se opírají?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26122C-10AD-4380-9393-4B779A4D388B}"/>
              </a:ext>
            </a:extLst>
          </p:cNvPr>
          <p:cNvSpPr txBox="1"/>
          <p:nvPr/>
        </p:nvSpPr>
        <p:spPr>
          <a:xfrm>
            <a:off x="1928946" y="2236329"/>
            <a:ext cx="8334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Násilí a agresivní chování</a:t>
            </a:r>
            <a:endParaRPr lang="en-GB" sz="32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247826-0C46-4994-AEF3-C21D02EBF9F5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</p:spTree>
    <p:extLst>
      <p:ext uri="{BB962C8B-B14F-4D97-AF65-F5344CB8AC3E}">
        <p14:creationId xmlns:p14="http://schemas.microsoft.com/office/powerpoint/2010/main" val="930134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6F27890-A546-4501-90DB-A585FD506A7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0"/>
            <a:ext cx="3048000" cy="67009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1DBF324-9D9D-4028-9682-29A77EC651E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9657664-0A8E-4F9A-A603-1BD51347A9D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9" name="8 - TextBox"/>
          <p:cNvSpPr txBox="1"/>
          <p:nvPr/>
        </p:nvSpPr>
        <p:spPr>
          <a:xfrm>
            <a:off x="267640" y="1966187"/>
            <a:ext cx="1170883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Podle </a:t>
            </a:r>
            <a:r>
              <a:rPr lang="cs-CZ" sz="1400" b="1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teorie pudu </a:t>
            </a:r>
            <a:r>
              <a:rPr lang="cs-CZ" sz="14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„je agresivní chování instinktem a agrese se hromadí, dokud ji nemůžeme nějakým způsobem vybít“. Tato agresivita je většinou vybita ve sportu nebo jiným společensky přijatelným způsobem. Nicméně může dojít k tomu, že si ji vybijete na jiné bytosti. Například pokud hrajete ve fotbale ve středu pole, nikdy se nedostanete k míči včas a zároveň vám soupeři neustále okopávají kotníky...při příští příležitosti...se neudržíte a budete u míče první, i kdyby to znamenalo, že při tom protihráče faulujete.  Aspoň se naučí, že to příště nemají dělat. Hodně trenérů tvrdí, že první přetahování o míč, nebo první souboj je klíčový. Pokud tento první souboj vyhrajete, vytvořili jste si pozici pro zbytek zápasu. Jste vždy krok před protihráči a ukázali jste jim, co ve vás je.</a:t>
            </a:r>
            <a:endParaRPr lang="cs-CZ" sz="1400" dirty="0"/>
          </a:p>
        </p:txBody>
      </p:sp>
      <p:sp>
        <p:nvSpPr>
          <p:cNvPr id="10" name="9 - TextBox"/>
          <p:cNvSpPr txBox="1"/>
          <p:nvPr/>
        </p:nvSpPr>
        <p:spPr>
          <a:xfrm>
            <a:off x="215526" y="2936577"/>
            <a:ext cx="1168685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b="1" dirty="0">
              <a:solidFill>
                <a:schemeClr val="accent1">
                  <a:lumMod val="50000"/>
                </a:schemeClr>
              </a:solidFill>
              <a:latin typeface="GillSans"/>
            </a:endParaRPr>
          </a:p>
          <a:p>
            <a:r>
              <a:rPr lang="cs-CZ" sz="1400" b="1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Teorie agrese z frustrace </a:t>
            </a:r>
            <a:r>
              <a:rPr lang="cs-CZ" sz="14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tvrdí, že „agresivita se objevuje ve chvíli, kdy jste frustrovaní tím, že nejste schopni dosáhnout svého cíle nebo když vám je cesta k cíli znemožněna“. Tato teorie se neopírá o mnoho faktů a důkazů, protože pokud je člověk frustrován, existují způsoby, jak reakci kontrolovat, než dojde k agresivnímu chování. Existuje revidovaná verze této teorie, která tvrdí to samé, ale doplňuje vymezení agrese o teorii sociálního učení a tvrdí, že agresivní chování se objevuje v některých situacích, v nichž člověk může být frustrován. Pokud nejste schopni tuto frustraci a pocity, které ji doprovázejí (hněv, nabuzení), ovládat, je pravděpodobné, že dojde k agresivnímu chování. „Podle této teorie je pravděpodobnější, že člověk bude agresivní, pouze pokud je takové agresivní chování podporováno.“ </a:t>
            </a:r>
          </a:p>
        </p:txBody>
      </p:sp>
      <p:sp>
        <p:nvSpPr>
          <p:cNvPr id="11" name="10 - TextBox"/>
          <p:cNvSpPr txBox="1"/>
          <p:nvPr/>
        </p:nvSpPr>
        <p:spPr>
          <a:xfrm>
            <a:off x="245660" y="4707276"/>
            <a:ext cx="117141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Teorie sociálního učení </a:t>
            </a:r>
            <a:r>
              <a:rPr lang="cs-CZ" sz="1400" dirty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</a:rPr>
              <a:t>tvrdí, že „agresivní chování je chování, které jsem se naučili pozorováním jiných a tím, že v nás takové chování bylo posilováno“. Pokud jste svědky agresivního chování, je pravděpodobné, že se u vás objeví stejné chování. U pozorovatele je větší pravděpodobnost, že se dopustí agresivního chování, pokud agresor byl za agresivní chování odměněn, nikoli potrestán. Například pokud 10 leté dítě sleduje se svými přáteli a rodinou v televizi svého oblíbeného hráče, pokud tento hráč surově napadne protihráče, obehraje ho o míč a nedostane žlutou nebo červenou kartu, a pokud ho přátelé a rodiče ještě vychvalují, pak je větší pravděpodobnost, že toto chování dítě bude opakovat, až si bude hrát s kamarády v parku. Podle teorie sociálního učení  je příčinou našeho agresivního chování při sportu nebo jiné činnosti skutečnost, že jsme viděli svého idola nebo sportovního hrdinu chovat se stejně a toto chování bylo oceněno přáteli, rodinou nebo jinými lidmi. Proto se domníváme, že takové chování je přijatelné nebo správné. Teorie sociálního učení má poměrně silnou oporu ve vědeckých faktech.  </a:t>
            </a:r>
            <a:endParaRPr lang="en-GB" sz="1400" dirty="0">
              <a:solidFill>
                <a:schemeClr val="accent1">
                  <a:lumMod val="50000"/>
                </a:schemeClr>
              </a:solidFill>
              <a:latin typeface="GillSans"/>
            </a:endParaRPr>
          </a:p>
        </p:txBody>
      </p:sp>
    </p:spTree>
    <p:extLst>
      <p:ext uri="{BB962C8B-B14F-4D97-AF65-F5344CB8AC3E}">
        <p14:creationId xmlns:p14="http://schemas.microsoft.com/office/powerpoint/2010/main" val="2766016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D84F92-2093-414D-A090-A8E926919E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0"/>
            <a:ext cx="3048000" cy="6700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A4CEDB3-C854-4781-BE94-41EA42C6F460}"/>
              </a:ext>
            </a:extLst>
          </p:cNvPr>
          <p:cNvSpPr txBox="1"/>
          <p:nvPr/>
        </p:nvSpPr>
        <p:spPr>
          <a:xfrm>
            <a:off x="368490" y="2934933"/>
            <a:ext cx="1154600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i="1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Nepřátelská agrese: </a:t>
            </a:r>
            <a:r>
              <a:rPr lang="cs-CZ" sz="16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Agresivní jednání plynoucí z pocitu hněvu a </a:t>
            </a:r>
            <a:r>
              <a:rPr lang="cs-CZ" sz="1600" i="1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jehož úmyslem je způsobit bolest nebo újmu </a:t>
            </a:r>
            <a:r>
              <a:rPr lang="cs-CZ" sz="16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(například pokud si hráč myslí, že soupeř fauloval, může se rozčílit a soupeři ublížit, i když kvůli tomu musí udělat nezamýšlený manévr a i když to nezvýší jeho šanci napadnout hráče s míčem). </a:t>
            </a:r>
            <a:endParaRPr lang="cs-CZ" sz="1600" b="1" i="1" dirty="0">
              <a:solidFill>
                <a:schemeClr val="accent1">
                  <a:lumMod val="50000"/>
                </a:schemeClr>
              </a:solidFill>
              <a:latin typeface="GillSans"/>
            </a:endParaRPr>
          </a:p>
          <a:p>
            <a:endParaRPr lang="en-US" sz="1600" i="1" dirty="0">
              <a:solidFill>
                <a:schemeClr val="accent1">
                  <a:lumMod val="50000"/>
                </a:schemeClr>
              </a:solidFill>
              <a:latin typeface="GillSans"/>
            </a:endParaRPr>
          </a:p>
          <a:p>
            <a:r>
              <a:rPr lang="cs-CZ" sz="1600" b="1" i="1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Účelová agrese: </a:t>
            </a:r>
            <a:r>
              <a:rPr lang="cs-CZ" sz="16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Agresivní jednání, jehož cílem je někomu ublížit, ale </a:t>
            </a:r>
            <a:r>
              <a:rPr lang="cs-CZ" sz="1600" i="1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jako prostředek pro dosažení jiného cíle, než je způsobení bolesti  - </a:t>
            </a:r>
            <a:r>
              <a:rPr lang="cs-CZ" sz="1600" i="1" u="sng" strike="sngStrike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 </a:t>
            </a:r>
            <a:r>
              <a:rPr lang="cs-CZ" sz="16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například ve fotbale obránce udělá cokoli, aby se zbavil soupeře (který ho blokuje) a mohl napadnout hráče s míčem. To často znamená úmyslně způsobit soupeři bolest, pokud je to užitečné, aby se ho zbavil a mohl se dostat k hráči s míčem. </a:t>
            </a:r>
            <a:endParaRPr lang="cs-CZ" sz="1600" b="1" i="1" dirty="0">
              <a:solidFill>
                <a:schemeClr val="accent1">
                  <a:lumMod val="50000"/>
                </a:schemeClr>
              </a:solidFill>
              <a:latin typeface="GillSans"/>
            </a:endParaRPr>
          </a:p>
          <a:p>
            <a:endParaRPr lang="en-US" sz="1600" i="1" dirty="0">
              <a:solidFill>
                <a:schemeClr val="accent1">
                  <a:lumMod val="50000"/>
                </a:schemeClr>
              </a:solidFill>
              <a:latin typeface="GillSans"/>
            </a:endParaRPr>
          </a:p>
          <a:p>
            <a:r>
              <a:rPr lang="cs-CZ" sz="1600" b="1" i="1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Asertivní chování: </a:t>
            </a:r>
            <a:r>
              <a:rPr lang="cs-CZ" sz="16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se liší od agresivního chování tím, že nejsou porušena pravidla hry. Asertivní chování je spojováno se čtyřmi hlavními kritérii: </a:t>
            </a:r>
            <a:endParaRPr lang="cs-CZ" sz="1600" b="1" i="1" dirty="0">
              <a:solidFill>
                <a:schemeClr val="accent1">
                  <a:lumMod val="50000"/>
                </a:schemeClr>
              </a:solidFill>
              <a:latin typeface="GillSans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směřuje k určitému cíli,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jeho úmyslem není újma nebo ublížení,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používá pouze povolenou sílu (přestože mimo prostředí sportu nebo hry by taková síla mohl být považována za agresi),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neporušuje žádná pravidla hry.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60A13F1-A41D-4553-8A3D-5F7C0E80F3F8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sp>
        <p:nvSpPr>
          <p:cNvPr id="18" name="TextBox 4"/>
          <p:cNvSpPr txBox="1"/>
          <p:nvPr/>
        </p:nvSpPr>
        <p:spPr>
          <a:xfrm>
            <a:off x="368489" y="2347138"/>
            <a:ext cx="99476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Úkol č. </a:t>
            </a: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4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: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Prodiskutujte typy agresivního chování a navrhněte další příklady, které je ilustrují.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GillSans"/>
            </a:endParaRPr>
          </a:p>
        </p:txBody>
      </p:sp>
    </p:spTree>
    <p:extLst>
      <p:ext uri="{BB962C8B-B14F-4D97-AF65-F5344CB8AC3E}">
        <p14:creationId xmlns:p14="http://schemas.microsoft.com/office/powerpoint/2010/main" val="312565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D84F92-2093-414D-A090-A8E926919E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0"/>
            <a:ext cx="3048000" cy="6700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A4CEDB3-C854-4781-BE94-41EA42C6F460}"/>
              </a:ext>
            </a:extLst>
          </p:cNvPr>
          <p:cNvSpPr txBox="1"/>
          <p:nvPr/>
        </p:nvSpPr>
        <p:spPr>
          <a:xfrm>
            <a:off x="286603" y="4135936"/>
            <a:ext cx="11546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https://www.youtube.com/watch?v=6hxxf4ztTpI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60A13F1-A41D-4553-8A3D-5F7C0E80F3F8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sp>
        <p:nvSpPr>
          <p:cNvPr id="18" name="TextBox 4"/>
          <p:cNvSpPr txBox="1"/>
          <p:nvPr/>
        </p:nvSpPr>
        <p:spPr>
          <a:xfrm>
            <a:off x="856355" y="2921062"/>
            <a:ext cx="107325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Úkol č.</a:t>
            </a: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 5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: </a:t>
            </a:r>
          </a:p>
        </p:txBody>
      </p:sp>
      <p:sp>
        <p:nvSpPr>
          <p:cNvPr id="8" name="TextBox 4"/>
          <p:cNvSpPr txBox="1"/>
          <p:nvPr/>
        </p:nvSpPr>
        <p:spPr>
          <a:xfrm>
            <a:off x="499527" y="2059983"/>
            <a:ext cx="107325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accent1">
                    <a:lumMod val="50000"/>
                  </a:schemeClr>
                </a:solidFill>
              </a:rPr>
              <a:t>Agresivní v. asertivní chování</a:t>
            </a:r>
            <a:endParaRPr lang="en-GB" sz="1600" b="1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C06166-0F64-4C35-8631-A81B661FA027}"/>
              </a:ext>
            </a:extLst>
          </p:cNvPr>
          <p:cNvSpPr/>
          <p:nvPr/>
        </p:nvSpPr>
        <p:spPr>
          <a:xfrm>
            <a:off x="1874042" y="2910814"/>
            <a:ext cx="81095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  Použijte video v tomto odkazu pro diskuzi ohledně rozdílu mezi agresivním a asertivním chováním. Jaké jsou rozdíly mezi různými typy agresivního chování?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65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D84F92-2093-414D-A090-A8E926919E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0"/>
            <a:ext cx="3048000" cy="6700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A4CEDB3-C854-4781-BE94-41EA42C6F460}"/>
              </a:ext>
            </a:extLst>
          </p:cNvPr>
          <p:cNvSpPr txBox="1"/>
          <p:nvPr/>
        </p:nvSpPr>
        <p:spPr>
          <a:xfrm>
            <a:off x="286603" y="4135936"/>
            <a:ext cx="11546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 </a:t>
            </a:r>
            <a:r>
              <a:rPr lang="en-GB" sz="2800" u="sng" dirty="0">
                <a:latin typeface="GillSans"/>
                <a:hlinkClick r:id="rId5"/>
              </a:rPr>
              <a:t>https://www.youtube.com/watch?v=-_2rjocv-Jo</a:t>
            </a:r>
            <a:endParaRPr lang="el-GR" sz="28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60A13F1-A41D-4553-8A3D-5F7C0E80F3F8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sp>
        <p:nvSpPr>
          <p:cNvPr id="18" name="TextBox 4"/>
          <p:cNvSpPr txBox="1"/>
          <p:nvPr/>
        </p:nvSpPr>
        <p:spPr>
          <a:xfrm>
            <a:off x="1679314" y="2828835"/>
            <a:ext cx="10732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Úkol č. </a:t>
            </a: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 6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: </a:t>
            </a:r>
            <a:endParaRPr lang="el-G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D9C0FD1-B7EE-4A67-9BFD-1081499D580A}"/>
              </a:ext>
            </a:extLst>
          </p:cNvPr>
          <p:cNvSpPr/>
          <p:nvPr/>
        </p:nvSpPr>
        <p:spPr>
          <a:xfrm>
            <a:off x="2889888" y="2828835"/>
            <a:ext cx="83114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Použijte případ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33: ITF v 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hráč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 P 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  <a:latin typeface="GillSans"/>
              </a:rPr>
              <a:t>jako podklad pro diskuzi se studenty o nedovoleném chování a vyhrožování rozhodčím během zápasu. Pro zevrubnou diskuzi můžete použít video v tomto odkazu:</a:t>
            </a:r>
          </a:p>
        </p:txBody>
      </p:sp>
    </p:spTree>
    <p:extLst>
      <p:ext uri="{BB962C8B-B14F-4D97-AF65-F5344CB8AC3E}">
        <p14:creationId xmlns:p14="http://schemas.microsoft.com/office/powerpoint/2010/main" val="312565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1704</Words>
  <Application>Microsoft Office PowerPoint</Application>
  <PresentationFormat>Širokoúhlá obrazovka</PresentationFormat>
  <Paragraphs>82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Gill Sans MT</vt:lpstr>
      <vt:lpstr>GillSans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University of Gloucestershire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RYALL, Emily (Dr)</dc:creator>
  <cp:lastModifiedBy>Jean</cp:lastModifiedBy>
  <cp:revision>60</cp:revision>
  <dcterms:created xsi:type="dcterms:W3CDTF">2019-01-08T15:51:19Z</dcterms:created>
  <dcterms:modified xsi:type="dcterms:W3CDTF">2020-02-24T04:02:02Z</dcterms:modified>
</cp:coreProperties>
</file>