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80" r:id="rId4"/>
    <p:sldId id="289" r:id="rId5"/>
    <p:sldId id="286" r:id="rId6"/>
    <p:sldId id="302" r:id="rId7"/>
    <p:sldId id="295" r:id="rId8"/>
    <p:sldId id="297" r:id="rId9"/>
    <p:sldId id="298" r:id="rId10"/>
    <p:sldId id="300" r:id="rId11"/>
    <p:sldId id="301" r:id="rId12"/>
    <p:sldId id="303" r:id="rId13"/>
    <p:sldId id="304" r:id="rId14"/>
    <p:sldId id="305" r:id="rId15"/>
    <p:sldId id="306" r:id="rId16"/>
    <p:sldId id="307" r:id="rId17"/>
    <p:sldId id="308" r:id="rId18"/>
    <p:sldId id="290" r:id="rId19"/>
    <p:sldId id="299" r:id="rId20"/>
    <p:sldId id="283"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291" autoAdjust="0"/>
  </p:normalViewPr>
  <p:slideViewPr>
    <p:cSldViewPr snapToGrid="0">
      <p:cViewPr varScale="1">
        <p:scale>
          <a:sx n="69" d="100"/>
          <a:sy n="69" d="100"/>
        </p:scale>
        <p:origin x="492" y="60"/>
      </p:cViewPr>
      <p:guideLst/>
    </p:cSldViewPr>
  </p:slideViewPr>
  <p:outlineViewPr>
    <p:cViewPr>
      <p:scale>
        <a:sx n="33" d="100"/>
        <a:sy n="33" d="100"/>
      </p:scale>
      <p:origin x="0" y="-1116"/>
    </p:cViewPr>
  </p:outlineViewPr>
  <p:notesTextViewPr>
    <p:cViewPr>
      <p:scale>
        <a:sx n="1" d="1"/>
        <a:sy n="1" d="1"/>
      </p:scale>
      <p:origin x="0" y="0"/>
    </p:cViewPr>
  </p:notesTextViewPr>
  <p:notesViewPr>
    <p:cSldViewPr snapToGrid="0">
      <p:cViewPr varScale="1">
        <p:scale>
          <a:sx n="53" d="100"/>
          <a:sy n="53" d="100"/>
        </p:scale>
        <p:origin x="284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9657-36CB-4279-B913-9CDB87E52674}" type="datetimeFigureOut">
              <a:rPr lang="cs-CZ" smtClean="0"/>
              <a:t>02.03.2020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2A2F3-953E-47B7-8FB4-02DD69C07B4B}" type="slidenum">
              <a:rPr lang="cs-CZ" smtClean="0"/>
              <a:t>‹#›</a:t>
            </a:fld>
            <a:endParaRPr lang="cs-CZ"/>
          </a:p>
        </p:txBody>
      </p:sp>
    </p:spTree>
    <p:extLst>
      <p:ext uri="{BB962C8B-B14F-4D97-AF65-F5344CB8AC3E}">
        <p14:creationId xmlns:p14="http://schemas.microsoft.com/office/powerpoint/2010/main" val="105538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s://en.wikipedia.org/wiki/American_Anthropological_Association" TargetMode="External"/><Relationship Id="rId18" Type="http://schemas.openxmlformats.org/officeDocument/2006/relationships/hyperlink" Target="https://en.wikipedia.org/wiki/Nation" TargetMode="External"/><Relationship Id="rId26" Type="http://schemas.openxmlformats.org/officeDocument/2006/relationships/hyperlink" Target="https://www.worldcat.org/issn/1728-4457" TargetMode="External"/><Relationship Id="rId39" Type="http://schemas.openxmlformats.org/officeDocument/2006/relationships/hyperlink" Target="https://en.wikipedia.org/wiki/Race_and_intelligence#cite_note-FOOTNOTEJackson2005-10" TargetMode="External"/><Relationship Id="rId3" Type="http://schemas.openxmlformats.org/officeDocument/2006/relationships/hyperlink" Target="https://en.wikipedia.org/wiki/Digital_object_identifier" TargetMode="External"/><Relationship Id="rId21" Type="http://schemas.openxmlformats.org/officeDocument/2006/relationships/hyperlink" Target="https://en.wikipedia.org/wiki/Identity_(social_science)" TargetMode="External"/><Relationship Id="rId34" Type="http://schemas.openxmlformats.org/officeDocument/2006/relationships/hyperlink" Target="https://en.wikipedia.org/wiki/White_supremacy" TargetMode="External"/><Relationship Id="rId42" Type="http://schemas.openxmlformats.org/officeDocument/2006/relationships/hyperlink" Target="https://en.wikipedia.org/wiki/Arthur_Jensen" TargetMode="External"/><Relationship Id="rId47" Type="http://schemas.openxmlformats.org/officeDocument/2006/relationships/hyperlink" Target="https://en.wikipedia.org/wiki/Race_and_intelligence#cite_note-FOOTNOTEWooldridge1995-13" TargetMode="External"/><Relationship Id="rId7" Type="http://schemas.openxmlformats.org/officeDocument/2006/relationships/hyperlink" Target="https://en.wikipedia.org/wiki/Race_and_intelligence#cite_note-FOOTNOTEDaleyOnwuegbuzie2011294-34" TargetMode="External"/><Relationship Id="rId12" Type="http://schemas.openxmlformats.org/officeDocument/2006/relationships/hyperlink" Target="https://en.wikipedia.org/wiki/Race_and_intelligence#cite_note-Sternberg,_Grigorenko_&amp;_Kidd_2005-32" TargetMode="External"/><Relationship Id="rId17" Type="http://schemas.openxmlformats.org/officeDocument/2006/relationships/hyperlink" Target="https://en.wikipedia.org/wiki/Language" TargetMode="External"/><Relationship Id="rId25" Type="http://schemas.openxmlformats.org/officeDocument/2006/relationships/hyperlink" Target="https://en.wikipedia.org/wiki/International_Standard_Serial_Number" TargetMode="External"/><Relationship Id="rId33" Type="http://schemas.openxmlformats.org/officeDocument/2006/relationships/hyperlink" Target="https://en.wikipedia.org/wiki/Arthur_de_Gobineau" TargetMode="External"/><Relationship Id="rId38" Type="http://schemas.openxmlformats.org/officeDocument/2006/relationships/hyperlink" Target="https://en.wikipedia.org/wiki/Pioneer_fund" TargetMode="External"/><Relationship Id="rId46" Type="http://schemas.openxmlformats.org/officeDocument/2006/relationships/hyperlink" Target="https://en.wikipedia.org/wiki/Race_and_intelligence#cite_note-FOOTNOTETucker2002-9" TargetMode="External"/><Relationship Id="rId2" Type="http://schemas.openxmlformats.org/officeDocument/2006/relationships/slide" Target="../slides/slide12.xml"/><Relationship Id="rId16" Type="http://schemas.openxmlformats.org/officeDocument/2006/relationships/hyperlink" Target="https://en.wikipedia.org/wiki/Race_(human_categorization)#cite_note-Barnshaw-1" TargetMode="External"/><Relationship Id="rId20" Type="http://schemas.openxmlformats.org/officeDocument/2006/relationships/hyperlink" Target="https://en.wikipedia.org/wiki/Social_construct" TargetMode="External"/><Relationship Id="rId29" Type="http://schemas.openxmlformats.org/officeDocument/2006/relationships/hyperlink" Target="https://en.wikipedia.org/wiki/Slavery" TargetMode="External"/><Relationship Id="rId41" Type="http://schemas.openxmlformats.org/officeDocument/2006/relationships/hyperlink" Target="https://en.wikipedia.org/wiki/Race_and_intelligence#cite_note-FOOTNOTEShurkin2006-11" TargetMode="External"/><Relationship Id="rId1" Type="http://schemas.openxmlformats.org/officeDocument/2006/relationships/notesMaster" Target="../notesMasters/notesMaster1.xml"/><Relationship Id="rId6" Type="http://schemas.openxmlformats.org/officeDocument/2006/relationships/hyperlink" Target="https://www.ncbi.nlm.nih.gov/pubmed/15508002" TargetMode="External"/><Relationship Id="rId11" Type="http://schemas.openxmlformats.org/officeDocument/2006/relationships/hyperlink" Target="https://en.wikipedia.org/wiki/Race_and_intelligence#CITEREFSternbergGrigorenkoKidd2005" TargetMode="External"/><Relationship Id="rId24" Type="http://schemas.openxmlformats.org/officeDocument/2006/relationships/hyperlink" Target="https://doi.org/10.1111%2Fj.1728-4457.2004.00021.x" TargetMode="External"/><Relationship Id="rId32" Type="http://schemas.openxmlformats.org/officeDocument/2006/relationships/hyperlink" Target="https://en.wikipedia.org/wiki/Eugenic" TargetMode="External"/><Relationship Id="rId37" Type="http://schemas.openxmlformats.org/officeDocument/2006/relationships/hyperlink" Target="https://en.wikipedia.org/wiki/Audrey_Shuey" TargetMode="External"/><Relationship Id="rId40" Type="http://schemas.openxmlformats.org/officeDocument/2006/relationships/hyperlink" Target="https://en.wikipedia.org/wiki/William_Shockley" TargetMode="External"/><Relationship Id="rId45" Type="http://schemas.openxmlformats.org/officeDocument/2006/relationships/hyperlink" Target="https://en.wikipedia.org/wiki/Race_and_intelligence#cite_note-FOOTNOTEJensen196982-12" TargetMode="External"/><Relationship Id="rId5" Type="http://schemas.openxmlformats.org/officeDocument/2006/relationships/hyperlink" Target="https://en.wikipedia.org/wiki/PubMed_Identifier" TargetMode="External"/><Relationship Id="rId15" Type="http://schemas.openxmlformats.org/officeDocument/2006/relationships/hyperlink" Target="https://en.wikipedia.org/wiki/Human" TargetMode="External"/><Relationship Id="rId23" Type="http://schemas.openxmlformats.org/officeDocument/2006/relationships/hyperlink" Target="https://en.wikipedia.org/wiki/Race_and_intelligence" TargetMode="External"/><Relationship Id="rId28" Type="http://schemas.openxmlformats.org/officeDocument/2006/relationships/hyperlink" Target="https://en.wikipedia.org/wiki/Colonialism" TargetMode="External"/><Relationship Id="rId36" Type="http://schemas.openxmlformats.org/officeDocument/2006/relationships/hyperlink" Target="https://en.wikipedia.org/wiki/Race_and_intelligence#cite_note-FOOTNOTEJacksonWeidman200423-1" TargetMode="External"/><Relationship Id="rId49" Type="http://schemas.openxmlformats.org/officeDocument/2006/relationships/hyperlink" Target="https://en.wikipedia.org/wiki/Race_and_intelligence#cite_note-FOOTNOTEAlland200279%E2%80%9380-15" TargetMode="External"/><Relationship Id="rId10" Type="http://schemas.openxmlformats.org/officeDocument/2006/relationships/hyperlink" Target="https://en.wikipedia.org/wiki/Race_and_intelligence#cite_note-37" TargetMode="External"/><Relationship Id="rId19" Type="http://schemas.openxmlformats.org/officeDocument/2006/relationships/hyperlink" Target="https://en.wikipedia.org/wiki/Phenotypical" TargetMode="External"/><Relationship Id="rId31" Type="http://schemas.openxmlformats.org/officeDocument/2006/relationships/hyperlink" Target="https://en.wikipedia.org/wiki/Social_Darwinism" TargetMode="External"/><Relationship Id="rId44" Type="http://schemas.openxmlformats.org/officeDocument/2006/relationships/hyperlink" Target="https://en.wikipedia.org/wiki/How_Much_Can_We_Boost_IQ_and_Scholastic_Achievement%3F" TargetMode="External"/><Relationship Id="rId4" Type="http://schemas.openxmlformats.org/officeDocument/2006/relationships/hyperlink" Target="https://doi.org/10.1038%2Fng1439" TargetMode="External"/><Relationship Id="rId9" Type="http://schemas.openxmlformats.org/officeDocument/2006/relationships/hyperlink" Target="https://en.wikipedia.org/wiki/Race_and_intelligence#cite_note-36" TargetMode="External"/><Relationship Id="rId14" Type="http://schemas.openxmlformats.org/officeDocument/2006/relationships/hyperlink" Target="https://en.wikipedia.org/wiki/Race_and_intelligence#cite_note-AAA-38" TargetMode="External"/><Relationship Id="rId22" Type="http://schemas.openxmlformats.org/officeDocument/2006/relationships/hyperlink" Target="https://en.wikipedia.org/wiki/Race_(human_categorization)#cite_note-Britannica-2" TargetMode="External"/><Relationship Id="rId27" Type="http://schemas.openxmlformats.org/officeDocument/2006/relationships/hyperlink" Target="https://en.wikipedia.org/wiki/The_Bell_Curve" TargetMode="External"/><Relationship Id="rId30" Type="http://schemas.openxmlformats.org/officeDocument/2006/relationships/hyperlink" Target="https://en.wikipedia.org/wiki/Racism" TargetMode="External"/><Relationship Id="rId35" Type="http://schemas.openxmlformats.org/officeDocument/2006/relationships/hyperlink" Target="https://en.wikipedia.org/wiki/Thomas_Jefferson" TargetMode="External"/><Relationship Id="rId43" Type="http://schemas.openxmlformats.org/officeDocument/2006/relationships/hyperlink" Target="https://en.wikipedia.org/wiki/Harvard_Educational_Review" TargetMode="External"/><Relationship Id="rId48" Type="http://schemas.openxmlformats.org/officeDocument/2006/relationships/hyperlink" Target="https://en.wikipedia.org/wiki/Race_and_intelligence#cite_note-14" TargetMode="External"/><Relationship Id="rId8" Type="http://schemas.openxmlformats.org/officeDocument/2006/relationships/hyperlink" Target="https://en.wikipedia.org/wiki/Race_and_intelligence#cite_note-FOOTNOTESmayArmelagos2000-35"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Mesut_%C3%96zil" TargetMode="External"/><Relationship Id="rId13" Type="http://schemas.openxmlformats.org/officeDocument/2006/relationships/hyperlink" Target="https://en.wikipedia.org/wiki/Juventus_F.C." TargetMode="External"/><Relationship Id="rId18" Type="http://schemas.openxmlformats.org/officeDocument/2006/relationships/hyperlink" Target="https://en.wikipedia.org/wiki/Spain_national_football_team" TargetMode="External"/><Relationship Id="rId3" Type="http://schemas.openxmlformats.org/officeDocument/2006/relationships/hyperlink" Target="https://en.wikipedia.org/wiki/Germany" TargetMode="External"/><Relationship Id="rId21" Type="http://schemas.openxmlformats.org/officeDocument/2006/relationships/hyperlink" Target="https://en.wikipedia.org/wiki/A.C._Milan" TargetMode="External"/><Relationship Id="rId7" Type="http://schemas.openxmlformats.org/officeDocument/2006/relationships/hyperlink" Target="https://en.wikipedia.org/wiki/Association_football" TargetMode="External"/><Relationship Id="rId12" Type="http://schemas.openxmlformats.org/officeDocument/2006/relationships/hyperlink" Target="https://en.wikipedia.org/wiki/Mario_Balotelli" TargetMode="External"/><Relationship Id="rId17" Type="http://schemas.openxmlformats.org/officeDocument/2006/relationships/hyperlink" Target="https://en.wikipedia.org/wiki/Italy_national_football_team" TargetMode="External"/><Relationship Id="rId2" Type="http://schemas.openxmlformats.org/officeDocument/2006/relationships/slide" Target="../slides/slide13.xml"/><Relationship Id="rId16" Type="http://schemas.openxmlformats.org/officeDocument/2006/relationships/hyperlink" Target="https://en.wikipedia.org/wiki/UEFA_Euro_2012" TargetMode="External"/><Relationship Id="rId20" Type="http://schemas.openxmlformats.org/officeDocument/2006/relationships/hyperlink" Target="https://en.wikipedia.org/wiki/Racism_in_association_football#cite_note-83" TargetMode="External"/><Relationship Id="rId1" Type="http://schemas.openxmlformats.org/officeDocument/2006/relationships/notesMaster" Target="../notesMasters/notesMaster1.xml"/><Relationship Id="rId6" Type="http://schemas.openxmlformats.org/officeDocument/2006/relationships/hyperlink" Target="https://en.wikipedia.org/wiki/Christlich_Demokratische_Union_Deutschlands" TargetMode="External"/><Relationship Id="rId11" Type="http://schemas.openxmlformats.org/officeDocument/2006/relationships/hyperlink" Target="https://en.wikipedia.org/wiki/Racism_in_association_football#cite_note-78" TargetMode="External"/><Relationship Id="rId5" Type="http://schemas.openxmlformats.org/officeDocument/2006/relationships/hyperlink" Target="https://en.wikipedia.org/wiki/Politician" TargetMode="External"/><Relationship Id="rId15" Type="http://schemas.openxmlformats.org/officeDocument/2006/relationships/hyperlink" Target="https://en.wikipedia.org/wiki/Racism_in_association_football#cite_note-81" TargetMode="External"/><Relationship Id="rId23" Type="http://schemas.openxmlformats.org/officeDocument/2006/relationships/hyperlink" Target="https://en.wikipedia.org/wiki/Racism_in_association_football#cite_note-84" TargetMode="External"/><Relationship Id="rId10" Type="http://schemas.openxmlformats.org/officeDocument/2006/relationships/hyperlink" Target="https://en.wikipedia.org/wiki/Recep_Tayyip_Erdo%C4%9Fan" TargetMode="External"/><Relationship Id="rId19" Type="http://schemas.openxmlformats.org/officeDocument/2006/relationships/hyperlink" Target="https://en.wikipedia.org/wiki/Racism_in_association_football#cite_note-82" TargetMode="External"/><Relationship Id="rId4" Type="http://schemas.openxmlformats.org/officeDocument/2006/relationships/hyperlink" Target="https://en.wikipedia.org/wiki/Journalist" TargetMode="External"/><Relationship Id="rId9" Type="http://schemas.openxmlformats.org/officeDocument/2006/relationships/hyperlink" Target="https://en.wikipedia.org/wiki/Racism_in_association_football#cite_note-77" TargetMode="External"/><Relationship Id="rId14" Type="http://schemas.openxmlformats.org/officeDocument/2006/relationships/hyperlink" Target="https://en.wikipedia.org/wiki/Racism_in_association_football#cite_note-80" TargetMode="External"/><Relationship Id="rId22" Type="http://schemas.openxmlformats.org/officeDocument/2006/relationships/hyperlink" Target="https://en.wikipedia.org/wiki/Liverpool_F.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The_Football_Association" TargetMode="External"/><Relationship Id="rId13" Type="http://schemas.openxmlformats.org/officeDocument/2006/relationships/hyperlink" Target="https://en.wikipedia.org/wiki/European_Commission" TargetMode="External"/><Relationship Id="rId18" Type="http://schemas.openxmlformats.org/officeDocument/2006/relationships/hyperlink" Target="https://en.wikipedia.org/wiki/Kick_It_Out_(organisation)#cite_note-2" TargetMode="External"/><Relationship Id="rId3" Type="http://schemas.openxmlformats.org/officeDocument/2006/relationships/hyperlink" Target="https://www.youtube.com/watch?v=Yd9C46ygmdo" TargetMode="External"/><Relationship Id="rId21" Type="http://schemas.openxmlformats.org/officeDocument/2006/relationships/hyperlink" Target="https://en.wikipedia.org/wiki/Fare_network#cite_note-2" TargetMode="External"/><Relationship Id="rId7" Type="http://schemas.openxmlformats.org/officeDocument/2006/relationships/hyperlink" Target="https://en.wikipedia.org/wiki/Premier_League" TargetMode="External"/><Relationship Id="rId12" Type="http://schemas.openxmlformats.org/officeDocument/2006/relationships/hyperlink" Target="https://en.wikipedia.org/wiki/Council_of_Europe" TargetMode="External"/><Relationship Id="rId17" Type="http://schemas.openxmlformats.org/officeDocument/2006/relationships/hyperlink" Target="https://en.wikipedia.org/wiki/Richard_Rufus" TargetMode="External"/><Relationship Id="rId2" Type="http://schemas.openxmlformats.org/officeDocument/2006/relationships/slide" Target="../slides/slide17.xml"/><Relationship Id="rId16" Type="http://schemas.openxmlformats.org/officeDocument/2006/relationships/hyperlink" Target="https://en.wikipedia.org/wiki/Paul_Elliott_(footballer)" TargetMode="External"/><Relationship Id="rId20" Type="http://schemas.openxmlformats.org/officeDocument/2006/relationships/hyperlink" Target="https://en.wikipedia.org/wiki/Fare_network#cite_note-1" TargetMode="External"/><Relationship Id="rId1" Type="http://schemas.openxmlformats.org/officeDocument/2006/relationships/notesMaster" Target="../notesMasters/notesMaster1.xml"/><Relationship Id="rId6" Type="http://schemas.openxmlformats.org/officeDocument/2006/relationships/hyperlink" Target="https://en.wikipedia.org/wiki/Professional_Footballers%27_Association" TargetMode="External"/><Relationship Id="rId11" Type="http://schemas.openxmlformats.org/officeDocument/2006/relationships/hyperlink" Target="https://en.wikipedia.org/wiki/FIFA" TargetMode="External"/><Relationship Id="rId5" Type="http://schemas.openxmlformats.org/officeDocument/2006/relationships/hyperlink" Target="https://www.theredcard.org/shop" TargetMode="External"/><Relationship Id="rId15" Type="http://schemas.openxmlformats.org/officeDocument/2006/relationships/hyperlink" Target="https://en.wikipedia.org/wiki/Kick_It_Out_(organisation)#cite_note-1" TargetMode="External"/><Relationship Id="rId23" Type="http://schemas.openxmlformats.org/officeDocument/2006/relationships/hyperlink" Target="https://en.wikipedia.org/wiki/Austria" TargetMode="External"/><Relationship Id="rId10" Type="http://schemas.openxmlformats.org/officeDocument/2006/relationships/hyperlink" Target="https://en.wikipedia.org/wiki/UEFA" TargetMode="External"/><Relationship Id="rId19" Type="http://schemas.openxmlformats.org/officeDocument/2006/relationships/hyperlink" Target="https://en.wikipedia.org/wiki/Kick_It_Out_(organisation)#cite_note-3" TargetMode="External"/><Relationship Id="rId4" Type="http://schemas.openxmlformats.org/officeDocument/2006/relationships/hyperlink" Target="https://www.theredcard.org/resources-and-activities" TargetMode="External"/><Relationship Id="rId9" Type="http://schemas.openxmlformats.org/officeDocument/2006/relationships/hyperlink" Target="https://en.wikipedia.org/wiki/Football_Against_Racism_in_Europe" TargetMode="External"/><Relationship Id="rId14" Type="http://schemas.openxmlformats.org/officeDocument/2006/relationships/hyperlink" Target="https://en.wikipedia.org/wiki/British_Council" TargetMode="External"/><Relationship Id="rId22" Type="http://schemas.openxmlformats.org/officeDocument/2006/relationships/hyperlink" Target="https://en.wikipedia.org/wiki/Vienn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inkprogress.org/this-is-discrimination-top-athletes-demand-an-immediate-end-to-hijab-ban-in-basketball-fb6d89bb156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2</a:t>
            </a:fld>
            <a:endParaRPr lang="cs-CZ"/>
          </a:p>
        </p:txBody>
      </p:sp>
    </p:spTree>
    <p:extLst>
      <p:ext uri="{BB962C8B-B14F-4D97-AF65-F5344CB8AC3E}">
        <p14:creationId xmlns:p14="http://schemas.microsoft.com/office/powerpoint/2010/main" val="271549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https://www.thesportster.com/soccer/soccer-stars-different-birth-country-world-cup/</a:t>
            </a:r>
          </a:p>
          <a:p>
            <a:r>
              <a:rPr lang="cs-CZ" dirty="0"/>
              <a:t>www.fifa.org</a:t>
            </a:r>
          </a:p>
          <a:p>
            <a:r>
              <a:rPr lang="cs-CZ" dirty="0"/>
              <a:t>https://www.tandfonline.com/doi/abs/10.1080/17430430701388798</a:t>
            </a:r>
          </a:p>
          <a:p>
            <a:r>
              <a:rPr lang="cs-CZ" sz="1200" kern="1200" dirty="0" err="1">
                <a:solidFill>
                  <a:schemeClr val="tx1"/>
                </a:solidFill>
                <a:effectLst/>
                <a:latin typeface="+mn-lt"/>
                <a:ea typeface="+mn-ea"/>
                <a:cs typeface="+mn-cs"/>
              </a:rPr>
              <a:t>Moorhouse</a:t>
            </a:r>
            <a:r>
              <a:rPr lang="cs-CZ" sz="1200" kern="1200" dirty="0">
                <a:solidFill>
                  <a:schemeClr val="tx1"/>
                </a:solidFill>
                <a:effectLst/>
                <a:latin typeface="+mn-lt"/>
                <a:ea typeface="+mn-ea"/>
                <a:cs typeface="+mn-cs"/>
              </a:rPr>
              <a:t>, H. F. (1995). </a:t>
            </a:r>
            <a:r>
              <a:rPr lang="cs-CZ" sz="1200" kern="1200" dirty="0" err="1">
                <a:solidFill>
                  <a:schemeClr val="tx1"/>
                </a:solidFill>
                <a:effectLst/>
                <a:latin typeface="+mn-lt"/>
                <a:ea typeface="+mn-ea"/>
                <a:cs typeface="+mn-cs"/>
              </a:rPr>
              <a:t>One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state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several</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countries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Soccer</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nationality</a:t>
            </a:r>
            <a:r>
              <a:rPr lang="cs-CZ" sz="1200" kern="1200" dirty="0">
                <a:solidFill>
                  <a:schemeClr val="tx1"/>
                </a:solidFill>
                <a:effectLst/>
                <a:latin typeface="+mn-lt"/>
                <a:ea typeface="+mn-ea"/>
                <a:cs typeface="+mn-cs"/>
              </a:rPr>
              <a:t> in a ‘</a:t>
            </a:r>
            <a:r>
              <a:rPr lang="cs-CZ" sz="1200" kern="1200" dirty="0" err="1">
                <a:solidFill>
                  <a:schemeClr val="tx1"/>
                </a:solidFill>
                <a:effectLst/>
                <a:latin typeface="+mn-lt"/>
                <a:ea typeface="+mn-ea"/>
                <a:cs typeface="+mn-cs"/>
              </a:rPr>
              <a:t>United’Kingdom</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International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History</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Sport</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12</a:t>
            </a:r>
            <a:r>
              <a:rPr lang="cs-CZ" sz="1200" kern="1200" dirty="0">
                <a:solidFill>
                  <a:schemeClr val="tx1"/>
                </a:solidFill>
                <a:effectLst/>
                <a:latin typeface="+mn-lt"/>
                <a:ea typeface="+mn-ea"/>
                <a:cs typeface="+mn-cs"/>
              </a:rPr>
              <a:t>(2), 55–74.</a:t>
            </a:r>
          </a:p>
          <a:p>
            <a:r>
              <a:rPr lang="cs-CZ" sz="1200" kern="1200" dirty="0">
                <a:solidFill>
                  <a:schemeClr val="tx1"/>
                </a:solidFill>
                <a:effectLst/>
                <a:latin typeface="+mn-lt"/>
                <a:ea typeface="+mn-ea"/>
                <a:cs typeface="+mn-cs"/>
              </a:rPr>
              <a:t>Poli, R. (2007).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denationalization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sport: De-</a:t>
            </a:r>
            <a:r>
              <a:rPr lang="cs-CZ" sz="1200" kern="1200" dirty="0" err="1">
                <a:solidFill>
                  <a:schemeClr val="tx1"/>
                </a:solidFill>
                <a:effectLst/>
                <a:latin typeface="+mn-lt"/>
                <a:ea typeface="+mn-ea"/>
                <a:cs typeface="+mn-cs"/>
              </a:rPr>
              <a:t>ethnicization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nation</a:t>
            </a:r>
            <a:r>
              <a:rPr lang="cs-CZ" sz="1200" kern="1200" dirty="0">
                <a:solidFill>
                  <a:schemeClr val="tx1"/>
                </a:solidFill>
                <a:effectLst/>
                <a:latin typeface="+mn-lt"/>
                <a:ea typeface="+mn-ea"/>
                <a:cs typeface="+mn-cs"/>
              </a:rPr>
              <a:t> and identity </a:t>
            </a:r>
            <a:r>
              <a:rPr lang="cs-CZ" sz="1200" kern="1200" dirty="0" err="1">
                <a:solidFill>
                  <a:schemeClr val="tx1"/>
                </a:solidFill>
                <a:effectLst/>
                <a:latin typeface="+mn-lt"/>
                <a:ea typeface="+mn-ea"/>
                <a:cs typeface="+mn-cs"/>
              </a:rPr>
              <a:t>deterritorialization</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Sport in society</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10</a:t>
            </a:r>
            <a:r>
              <a:rPr lang="cs-CZ" sz="1200" kern="1200" dirty="0">
                <a:solidFill>
                  <a:schemeClr val="tx1"/>
                </a:solidFill>
                <a:effectLst/>
                <a:latin typeface="+mn-lt"/>
                <a:ea typeface="+mn-ea"/>
                <a:cs typeface="+mn-cs"/>
              </a:rPr>
              <a:t>(4), 646–661.</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Siekmann</a:t>
            </a:r>
            <a:r>
              <a:rPr lang="cs-CZ" sz="1200" kern="1200" dirty="0">
                <a:solidFill>
                  <a:schemeClr val="tx1"/>
                </a:solidFill>
                <a:effectLst/>
                <a:latin typeface="+mn-lt"/>
                <a:ea typeface="+mn-ea"/>
                <a:cs typeface="+mn-cs"/>
              </a:rPr>
              <a:t>, R. (2006). </a:t>
            </a:r>
            <a:r>
              <a:rPr lang="cs-CZ" sz="1200" kern="1200" dirty="0" err="1">
                <a:solidFill>
                  <a:schemeClr val="tx1"/>
                </a:solidFill>
                <a:effectLst/>
                <a:latin typeface="+mn-lt"/>
                <a:ea typeface="+mn-ea"/>
                <a:cs typeface="+mn-cs"/>
              </a:rPr>
              <a:t>Nationality</a:t>
            </a:r>
            <a:r>
              <a:rPr lang="cs-CZ" sz="1200" kern="1200" dirty="0">
                <a:solidFill>
                  <a:schemeClr val="tx1"/>
                </a:solidFill>
                <a:effectLst/>
                <a:latin typeface="+mn-lt"/>
                <a:ea typeface="+mn-ea"/>
                <a:cs typeface="+mn-cs"/>
              </a:rPr>
              <a:t> and sport.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International </a:t>
            </a:r>
            <a:r>
              <a:rPr lang="cs-CZ" sz="1200" i="1" kern="1200" dirty="0" err="1">
                <a:solidFill>
                  <a:schemeClr val="tx1"/>
                </a:solidFill>
                <a:effectLst/>
                <a:latin typeface="+mn-lt"/>
                <a:ea typeface="+mn-ea"/>
                <a:cs typeface="+mn-cs"/>
              </a:rPr>
              <a:t>Sports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Law</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Journal</a:t>
            </a:r>
            <a:r>
              <a:rPr lang="cs-CZ" sz="1200" kern="1200" dirty="0">
                <a:solidFill>
                  <a:schemeClr val="tx1"/>
                </a:solidFill>
                <a:effectLst/>
                <a:latin typeface="+mn-lt"/>
                <a:ea typeface="+mn-ea"/>
                <a:cs typeface="+mn-cs"/>
              </a:rPr>
              <a:t>, (1–2), 122–124.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Duke</a:t>
            </a:r>
            <a:r>
              <a:rPr lang="cs-CZ" sz="1200" kern="1200" dirty="0">
                <a:solidFill>
                  <a:schemeClr val="tx1"/>
                </a:solidFill>
                <a:effectLst/>
                <a:latin typeface="+mn-lt"/>
                <a:ea typeface="+mn-ea"/>
                <a:cs typeface="+mn-cs"/>
              </a:rPr>
              <a:t>, V., &amp; </a:t>
            </a:r>
            <a:r>
              <a:rPr lang="cs-CZ" sz="1200" kern="1200" dirty="0" err="1">
                <a:solidFill>
                  <a:schemeClr val="tx1"/>
                </a:solidFill>
                <a:effectLst/>
                <a:latin typeface="+mn-lt"/>
                <a:ea typeface="+mn-ea"/>
                <a:cs typeface="+mn-cs"/>
              </a:rPr>
              <a:t>Crolley</a:t>
            </a:r>
            <a:r>
              <a:rPr lang="cs-CZ" sz="1200" kern="1200" dirty="0">
                <a:solidFill>
                  <a:schemeClr val="tx1"/>
                </a:solidFill>
                <a:effectLst/>
                <a:latin typeface="+mn-lt"/>
                <a:ea typeface="+mn-ea"/>
                <a:cs typeface="+mn-cs"/>
              </a:rPr>
              <a:t>, L. (2014). </a:t>
            </a:r>
            <a:r>
              <a:rPr lang="cs-CZ" sz="1200" i="1" kern="1200" dirty="0" err="1">
                <a:solidFill>
                  <a:schemeClr val="tx1"/>
                </a:solidFill>
                <a:effectLst/>
                <a:latin typeface="+mn-lt"/>
                <a:ea typeface="+mn-ea"/>
                <a:cs typeface="+mn-cs"/>
              </a:rPr>
              <a:t>Football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nationality</a:t>
            </a:r>
            <a:r>
              <a:rPr lang="cs-CZ" sz="1200" i="1" kern="1200" dirty="0">
                <a:solidFill>
                  <a:schemeClr val="tx1"/>
                </a:solidFill>
                <a:effectLst/>
                <a:latin typeface="+mn-lt"/>
                <a:ea typeface="+mn-ea"/>
                <a:cs typeface="+mn-cs"/>
              </a:rPr>
              <a:t> and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state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Routledge</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11</a:t>
            </a:fld>
            <a:endParaRPr lang="cs-CZ"/>
          </a:p>
        </p:txBody>
      </p:sp>
    </p:spTree>
    <p:extLst>
      <p:ext uri="{BB962C8B-B14F-4D97-AF65-F5344CB8AC3E}">
        <p14:creationId xmlns:p14="http://schemas.microsoft.com/office/powerpoint/2010/main" val="107598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Rotimi</a:t>
            </a:r>
            <a:r>
              <a:rPr lang="en-US" sz="1200" b="0" i="1" kern="1200" dirty="0">
                <a:solidFill>
                  <a:schemeClr val="tx1"/>
                </a:solidFill>
                <a:effectLst/>
                <a:latin typeface="+mn-lt"/>
                <a:ea typeface="+mn-ea"/>
                <a:cs typeface="+mn-cs"/>
              </a:rPr>
              <a:t>, Charles N. (2004). "Are medical and nonmedical uses of large-scale genomic markers conflating genetics and 'race'?". Nature Genetics. </a:t>
            </a:r>
            <a:r>
              <a:rPr lang="en-US" sz="1200" b="1" i="1" kern="1200" dirty="0">
                <a:solidFill>
                  <a:schemeClr val="tx1"/>
                </a:solidFill>
                <a:effectLst/>
                <a:latin typeface="+mn-lt"/>
                <a:ea typeface="+mn-ea"/>
                <a:cs typeface="+mn-cs"/>
              </a:rPr>
              <a:t>36</a:t>
            </a:r>
            <a:r>
              <a:rPr lang="en-US" sz="1200" b="0" i="1" kern="1200" dirty="0">
                <a:solidFill>
                  <a:schemeClr val="tx1"/>
                </a:solidFill>
                <a:effectLst/>
                <a:latin typeface="+mn-lt"/>
                <a:ea typeface="+mn-ea"/>
                <a:cs typeface="+mn-cs"/>
              </a:rPr>
              <a:t> (11 </a:t>
            </a:r>
            <a:r>
              <a:rPr lang="en-US" sz="1200" b="0" i="1" kern="1200" dirty="0" err="1">
                <a:solidFill>
                  <a:schemeClr val="tx1"/>
                </a:solidFill>
                <a:effectLst/>
                <a:latin typeface="+mn-lt"/>
                <a:ea typeface="+mn-ea"/>
                <a:cs typeface="+mn-cs"/>
              </a:rPr>
              <a:t>Suppl</a:t>
            </a:r>
            <a:r>
              <a:rPr lang="en-US" sz="1200" b="0" i="1" kern="1200" dirty="0">
                <a:solidFill>
                  <a:schemeClr val="tx1"/>
                </a:solidFill>
                <a:effectLst/>
                <a:latin typeface="+mn-lt"/>
                <a:ea typeface="+mn-ea"/>
                <a:cs typeface="+mn-cs"/>
              </a:rPr>
              <a:t>): 43–47. </a:t>
            </a:r>
            <a:r>
              <a:rPr lang="en-US" sz="1200" b="0" i="1" u="none" strike="noStrike" kern="1200" dirty="0">
                <a:solidFill>
                  <a:schemeClr val="tx1"/>
                </a:solidFill>
                <a:effectLst/>
                <a:latin typeface="+mn-lt"/>
                <a:ea typeface="+mn-ea"/>
                <a:cs typeface="+mn-cs"/>
                <a:hlinkClick r:id="rId3" tooltip="Digital object identifier"/>
              </a:rPr>
              <a:t>doi</a:t>
            </a:r>
            <a:r>
              <a:rPr lang="en-US" sz="1200" b="0" i="1"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hlinkClick r:id="rId4"/>
              </a:rPr>
              <a:t>10.1038/ng1439</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5" tooltip="PubMed Identifier"/>
              </a:rPr>
              <a:t>PMID</a:t>
            </a:r>
            <a:r>
              <a:rPr lang="en-US" sz="1200" b="0" i="1"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6"/>
              </a:rPr>
              <a:t>15508002</a:t>
            </a:r>
            <a:r>
              <a:rPr lang="en-US" sz="1200" b="0" i="1" kern="1200" dirty="0">
                <a:solidFill>
                  <a:schemeClr val="tx1"/>
                </a:solidFill>
                <a:effectLst/>
                <a:latin typeface="+mn-lt"/>
                <a:ea typeface="+mn-ea"/>
                <a:cs typeface="+mn-cs"/>
              </a:rPr>
              <a:t>. Two facts are relevant: (</a:t>
            </a:r>
            <a:r>
              <a:rPr lang="en-US" sz="1200" b="0" i="1" kern="1200" dirty="0" err="1">
                <a:solidFill>
                  <a:schemeClr val="tx1"/>
                </a:solidFill>
                <a:effectLst/>
                <a:latin typeface="+mn-lt"/>
                <a:ea typeface="+mn-ea"/>
                <a:cs typeface="+mn-cs"/>
              </a:rPr>
              <a:t>i</a:t>
            </a:r>
            <a:r>
              <a:rPr lang="en-US" sz="1200" b="0" i="1" kern="1200" dirty="0">
                <a:solidFill>
                  <a:schemeClr val="tx1"/>
                </a:solidFill>
                <a:effectLst/>
                <a:latin typeface="+mn-lt"/>
                <a:ea typeface="+mn-ea"/>
                <a:cs typeface="+mn-cs"/>
              </a:rPr>
              <a:t>) as a result of different evolutionary forces, including natural selection, there are geographical patterns of genetic variations that correspond, for the most part, to continental origin; and (ii) observed patterns of geographical differences in genetic information do not correspond to our notion of social identities, including 'race' and 'ethnicity</a:t>
            </a:r>
            <a:endParaRPr lang="cs-CZ" sz="1200" b="0" i="1" kern="1200" dirty="0">
              <a:solidFill>
                <a:schemeClr val="tx1"/>
              </a:solidFill>
              <a:effectLst/>
              <a:latin typeface="+mn-lt"/>
              <a:ea typeface="+mn-ea"/>
              <a:cs typeface="+mn-cs"/>
            </a:endParaRPr>
          </a:p>
          <a:p>
            <a:endParaRPr lang="cs-CZ" sz="1200" b="0" i="1" kern="1200" dirty="0">
              <a:solidFill>
                <a:schemeClr val="tx1"/>
              </a:solidFill>
              <a:effectLst/>
              <a:latin typeface="+mn-lt"/>
              <a:ea typeface="+mn-ea"/>
              <a:cs typeface="+mn-cs"/>
            </a:endParaRPr>
          </a:p>
          <a:p>
            <a:r>
              <a:rPr lang="cs-CZ" sz="1200" b="0" i="0" u="none" strike="noStrike" kern="1200" dirty="0" err="1">
                <a:solidFill>
                  <a:schemeClr val="tx1"/>
                </a:solidFill>
                <a:effectLst/>
                <a:latin typeface="+mn-lt"/>
                <a:ea typeface="+mn-ea"/>
                <a:cs typeface="+mn-cs"/>
              </a:rPr>
              <a:t>Sternberg</a:t>
            </a:r>
            <a:r>
              <a:rPr lang="cs-CZ" sz="1200" b="0" i="0" u="none" strike="noStrike" kern="1200" dirty="0">
                <a:solidFill>
                  <a:schemeClr val="tx1"/>
                </a:solidFill>
                <a:effectLst/>
                <a:latin typeface="+mn-lt"/>
                <a:ea typeface="+mn-ea"/>
                <a:cs typeface="+mn-cs"/>
              </a:rPr>
              <a:t>, </a:t>
            </a:r>
            <a:r>
              <a:rPr lang="cs-CZ" sz="1200" b="0" i="0" u="none" strike="noStrike" kern="1200" dirty="0" err="1">
                <a:solidFill>
                  <a:schemeClr val="tx1"/>
                </a:solidFill>
                <a:effectLst/>
                <a:latin typeface="+mn-lt"/>
                <a:ea typeface="+mn-ea"/>
                <a:cs typeface="+mn-cs"/>
              </a:rPr>
              <a:t>Grigorenko</a:t>
            </a:r>
            <a:r>
              <a:rPr lang="cs-CZ" sz="1200" b="0" i="0" u="none" strike="noStrike" kern="1200" dirty="0">
                <a:solidFill>
                  <a:schemeClr val="tx1"/>
                </a:solidFill>
                <a:effectLst/>
                <a:latin typeface="+mn-lt"/>
                <a:ea typeface="+mn-ea"/>
                <a:cs typeface="+mn-cs"/>
              </a:rPr>
              <a:t> &amp; </a:t>
            </a:r>
            <a:r>
              <a:rPr lang="cs-CZ" sz="1200" b="0" i="0" u="none" strike="noStrike" kern="1200" dirty="0" err="1">
                <a:solidFill>
                  <a:schemeClr val="tx1"/>
                </a:solidFill>
                <a:effectLst/>
                <a:latin typeface="+mn-lt"/>
                <a:ea typeface="+mn-ea"/>
                <a:cs typeface="+mn-cs"/>
              </a:rPr>
              <a:t>Kidd</a:t>
            </a:r>
            <a:r>
              <a:rPr lang="cs-CZ" sz="1200" b="0" i="0" u="none" strike="noStrike" kern="1200" dirty="0">
                <a:solidFill>
                  <a:schemeClr val="tx1"/>
                </a:solidFill>
                <a:effectLst/>
                <a:latin typeface="+mn-lt"/>
                <a:ea typeface="+mn-ea"/>
                <a:cs typeface="+mn-cs"/>
              </a:rPr>
              <a:t> 2005</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majority of anthropologists today consider race to be a sociopolitical phenomenon rather than a biological </a:t>
            </a:r>
            <a:r>
              <a:rPr lang="en-US" sz="1200" b="1" i="0" kern="1200" dirty="0">
                <a:solidFill>
                  <a:schemeClr val="tx1"/>
                </a:solidFill>
                <a:effectLst/>
                <a:latin typeface="+mn-lt"/>
                <a:ea typeface="+mn-ea"/>
                <a:cs typeface="+mn-cs"/>
              </a:rPr>
              <a:t>one,</a:t>
            </a:r>
            <a:r>
              <a:rPr lang="en-US" sz="1200" b="1" i="0" u="none" strike="noStrike" kern="1200" baseline="30000" dirty="0">
                <a:solidFill>
                  <a:schemeClr val="tx1"/>
                </a:solidFill>
                <a:effectLst/>
                <a:latin typeface="+mn-lt"/>
                <a:ea typeface="+mn-ea"/>
                <a:cs typeface="+mn-cs"/>
                <a:hlinkClick r:id="rId7"/>
              </a:rPr>
              <a:t>[34]</a:t>
            </a:r>
            <a:r>
              <a:rPr lang="en-US" sz="1200" b="0" i="0" kern="1200" dirty="0">
                <a:solidFill>
                  <a:schemeClr val="tx1"/>
                </a:solidFill>
                <a:effectLst/>
                <a:latin typeface="+mn-lt"/>
                <a:ea typeface="+mn-ea"/>
                <a:cs typeface="+mn-cs"/>
              </a:rPr>
              <a:t> a view supported by considerable genetics research.</a:t>
            </a:r>
            <a:r>
              <a:rPr lang="en-US" sz="1200" b="0" i="0" u="none" strike="noStrike" kern="1200" baseline="30000" dirty="0">
                <a:solidFill>
                  <a:schemeClr val="tx1"/>
                </a:solidFill>
                <a:effectLst/>
                <a:latin typeface="+mn-lt"/>
                <a:ea typeface="+mn-ea"/>
                <a:cs typeface="+mn-cs"/>
                <a:hlinkClick r:id="rId8"/>
              </a:rPr>
              <a:t>[35]</a:t>
            </a:r>
            <a:r>
              <a:rPr lang="en-US" sz="1200" b="0" i="0" u="none" strike="noStrike" kern="1200" baseline="30000" dirty="0">
                <a:solidFill>
                  <a:schemeClr val="tx1"/>
                </a:solidFill>
                <a:effectLst/>
                <a:latin typeface="+mn-lt"/>
                <a:ea typeface="+mn-ea"/>
                <a:cs typeface="+mn-cs"/>
                <a:hlinkClick r:id="rId9"/>
              </a:rPr>
              <a:t>[36]</a:t>
            </a:r>
            <a:r>
              <a:rPr lang="en-US" sz="1200" b="0" i="0" kern="1200" dirty="0">
                <a:solidFill>
                  <a:schemeClr val="tx1"/>
                </a:solidFill>
                <a:effectLst/>
                <a:latin typeface="+mn-lt"/>
                <a:ea typeface="+mn-ea"/>
                <a:cs typeface="+mn-cs"/>
              </a:rPr>
              <a:t> The current mainstream view in the social sciences and biology is that race is a social construction based on folk ideologies that construct groups based on social disparities and superficial physical characteristics.</a:t>
            </a:r>
            <a:r>
              <a:rPr lang="en-US" sz="1200" b="0" i="0" u="none" strike="noStrike" kern="1200" baseline="30000" dirty="0">
                <a:solidFill>
                  <a:schemeClr val="tx1"/>
                </a:solidFill>
                <a:effectLst/>
                <a:latin typeface="+mn-lt"/>
                <a:ea typeface="+mn-ea"/>
                <a:cs typeface="+mn-cs"/>
                <a:hlinkClick r:id="rId10"/>
              </a:rPr>
              <a:t>[37]</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a:rPr>
              <a:t>Sternberg, </a:t>
            </a:r>
            <a:r>
              <a:rPr lang="en-US" sz="1200" b="0" i="0" u="none" strike="noStrike" kern="1200" dirty="0" err="1">
                <a:solidFill>
                  <a:schemeClr val="tx1"/>
                </a:solidFill>
                <a:effectLst/>
                <a:latin typeface="+mn-lt"/>
                <a:ea typeface="+mn-ea"/>
                <a:cs typeface="+mn-cs"/>
                <a:hlinkClick r:id="rId11"/>
              </a:rPr>
              <a:t>Grigorenko</a:t>
            </a:r>
            <a:r>
              <a:rPr lang="en-US" sz="1200" b="0" i="0" u="none" strike="noStrike" kern="1200" dirty="0">
                <a:solidFill>
                  <a:schemeClr val="tx1"/>
                </a:solidFill>
                <a:effectLst/>
                <a:latin typeface="+mn-lt"/>
                <a:ea typeface="+mn-ea"/>
                <a:cs typeface="+mn-cs"/>
                <a:hlinkClick r:id="rId11"/>
              </a:rPr>
              <a:t> &amp; Kidd (2005)</a:t>
            </a:r>
            <a:r>
              <a:rPr lang="en-US" sz="1200" b="0" i="0" kern="1200" dirty="0">
                <a:solidFill>
                  <a:schemeClr val="tx1"/>
                </a:solidFill>
                <a:effectLst/>
                <a:latin typeface="+mn-lt"/>
                <a:ea typeface="+mn-ea"/>
                <a:cs typeface="+mn-cs"/>
              </a:rPr>
              <a:t> state, "</a:t>
            </a:r>
            <a:r>
              <a:rPr lang="en-US" sz="1200" b="1" i="0" kern="1200" dirty="0">
                <a:solidFill>
                  <a:schemeClr val="tx1"/>
                </a:solidFill>
                <a:effectLst/>
                <a:latin typeface="+mn-lt"/>
                <a:ea typeface="+mn-ea"/>
                <a:cs typeface="+mn-cs"/>
              </a:rPr>
              <a:t>Race is a socially constructed concept, not a biological one. It derives from people's desire to classify."</a:t>
            </a:r>
            <a:r>
              <a:rPr lang="en-US" sz="1200" b="1" i="0" u="none" strike="noStrike" kern="1200" baseline="30000" dirty="0">
                <a:solidFill>
                  <a:schemeClr val="tx1"/>
                </a:solidFill>
                <a:effectLst/>
                <a:latin typeface="+mn-lt"/>
                <a:ea typeface="+mn-ea"/>
                <a:cs typeface="+mn-cs"/>
                <a:hlinkClick r:id="rId12"/>
              </a:rPr>
              <a:t>[32]</a:t>
            </a:r>
            <a:r>
              <a:rPr lang="en-US" sz="1200" b="1" i="0" kern="1200" dirty="0">
                <a:solidFill>
                  <a:schemeClr val="tx1"/>
                </a:solidFill>
                <a:effectLst/>
                <a:latin typeface="+mn-lt"/>
                <a:ea typeface="+mn-ea"/>
                <a:cs typeface="+mn-cs"/>
              </a:rPr>
              <a:t> The concept of human "races" as natural and separate divisions within the human species has also been rejected by the </a:t>
            </a:r>
            <a:r>
              <a:rPr lang="en-US" sz="1200" b="1" i="0" u="none" strike="noStrike" kern="1200" dirty="0">
                <a:solidFill>
                  <a:schemeClr val="tx1"/>
                </a:solidFill>
                <a:effectLst/>
                <a:latin typeface="+mn-lt"/>
                <a:ea typeface="+mn-ea"/>
                <a:cs typeface="+mn-cs"/>
                <a:hlinkClick r:id="rId13" tooltip="American Anthropological Association"/>
              </a:rPr>
              <a:t>American Anthropological Association</a:t>
            </a:r>
            <a:r>
              <a:rPr lang="en-US" sz="1200" b="1" i="0" kern="1200" dirty="0">
                <a:solidFill>
                  <a:schemeClr val="tx1"/>
                </a:solidFill>
                <a:effectLst/>
                <a:latin typeface="+mn-lt"/>
                <a:ea typeface="+mn-ea"/>
                <a:cs typeface="+mn-cs"/>
              </a:rPr>
              <a:t>. The official position of the AAA, adopted in 1998, is that advances in scientific </a:t>
            </a:r>
            <a:r>
              <a:rPr lang="en-US" sz="1200" b="0" i="0" kern="1200" dirty="0">
                <a:solidFill>
                  <a:schemeClr val="tx1"/>
                </a:solidFill>
                <a:effectLst/>
                <a:latin typeface="+mn-lt"/>
                <a:ea typeface="+mn-ea"/>
                <a:cs typeface="+mn-cs"/>
              </a:rPr>
              <a:t>knowledge have made it "clear that human populations are not unambiguous, clearly demarcated, biologically distinct groups" and that "any attempt to establish lines of division among biological populations [is] both arbitrary and subjective."</a:t>
            </a:r>
            <a:r>
              <a:rPr lang="en-US" sz="1200" b="0" i="0" u="none" strike="noStrike" kern="1200" baseline="30000" dirty="0">
                <a:solidFill>
                  <a:schemeClr val="tx1"/>
                </a:solidFill>
                <a:effectLst/>
                <a:latin typeface="+mn-lt"/>
                <a:ea typeface="+mn-ea"/>
                <a:cs typeface="+mn-cs"/>
                <a:hlinkClick r:id="rId14"/>
              </a:rPr>
              <a:t>[38]</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race</a:t>
            </a:r>
            <a:r>
              <a:rPr lang="en-US" sz="1200" b="0" i="0" kern="1200" dirty="0">
                <a:solidFill>
                  <a:schemeClr val="tx1"/>
                </a:solidFill>
                <a:effectLst/>
                <a:latin typeface="+mn-lt"/>
                <a:ea typeface="+mn-ea"/>
                <a:cs typeface="+mn-cs"/>
              </a:rPr>
              <a:t> is a grouping of </a:t>
            </a:r>
            <a:r>
              <a:rPr lang="en-US" sz="1200" b="0" i="0" u="none" strike="noStrike" kern="1200" dirty="0">
                <a:solidFill>
                  <a:schemeClr val="tx1"/>
                </a:solidFill>
                <a:effectLst/>
                <a:latin typeface="+mn-lt"/>
                <a:ea typeface="+mn-ea"/>
                <a:cs typeface="+mn-cs"/>
                <a:hlinkClick r:id="rId15" tooltip="Human"/>
              </a:rPr>
              <a:t>humans</a:t>
            </a:r>
            <a:r>
              <a:rPr lang="en-US" sz="1200" b="0" i="0" kern="1200" dirty="0">
                <a:solidFill>
                  <a:schemeClr val="tx1"/>
                </a:solidFill>
                <a:effectLst/>
                <a:latin typeface="+mn-lt"/>
                <a:ea typeface="+mn-ea"/>
                <a:cs typeface="+mn-cs"/>
              </a:rPr>
              <a:t> based on shared physical or social qualities into categories generally viewed as distinct by society.</a:t>
            </a:r>
            <a:r>
              <a:rPr lang="en-US" sz="1200" b="0" i="0" u="none" strike="noStrike" kern="1200" baseline="30000" dirty="0">
                <a:solidFill>
                  <a:schemeClr val="tx1"/>
                </a:solidFill>
                <a:effectLst/>
                <a:latin typeface="+mn-lt"/>
                <a:ea typeface="+mn-ea"/>
                <a:cs typeface="+mn-cs"/>
                <a:hlinkClick r:id="rId16"/>
              </a:rPr>
              <a:t>[1]</a:t>
            </a:r>
            <a:r>
              <a:rPr lang="en-US" sz="1200" b="0" i="0" kern="1200" dirty="0">
                <a:solidFill>
                  <a:schemeClr val="tx1"/>
                </a:solidFill>
                <a:effectLst/>
                <a:latin typeface="+mn-lt"/>
                <a:ea typeface="+mn-ea"/>
                <a:cs typeface="+mn-cs"/>
              </a:rPr>
              <a:t> The term was first used to refer to speakers of a common </a:t>
            </a:r>
            <a:r>
              <a:rPr lang="en-US" sz="1200" b="0" i="0" u="none" strike="noStrike" kern="1200" dirty="0">
                <a:solidFill>
                  <a:schemeClr val="tx1"/>
                </a:solidFill>
                <a:effectLst/>
                <a:latin typeface="+mn-lt"/>
                <a:ea typeface="+mn-ea"/>
                <a:cs typeface="+mn-cs"/>
                <a:hlinkClick r:id="rId17" tooltip="Language"/>
              </a:rPr>
              <a:t>language</a:t>
            </a:r>
            <a:r>
              <a:rPr lang="en-US" sz="1200" b="0" i="0" kern="1200" dirty="0">
                <a:solidFill>
                  <a:schemeClr val="tx1"/>
                </a:solidFill>
                <a:effectLst/>
                <a:latin typeface="+mn-lt"/>
                <a:ea typeface="+mn-ea"/>
                <a:cs typeface="+mn-cs"/>
              </a:rPr>
              <a:t> and then to denote </a:t>
            </a:r>
            <a:r>
              <a:rPr lang="en-US" sz="1200" b="0" i="0" u="none" strike="noStrike" kern="1200" dirty="0">
                <a:solidFill>
                  <a:schemeClr val="tx1"/>
                </a:solidFill>
                <a:effectLst/>
                <a:latin typeface="+mn-lt"/>
                <a:ea typeface="+mn-ea"/>
                <a:cs typeface="+mn-cs"/>
                <a:hlinkClick r:id="rId18" tooltip="Nation"/>
              </a:rPr>
              <a:t>national</a:t>
            </a:r>
            <a:r>
              <a:rPr lang="en-US" sz="1200" b="0" i="0" kern="1200" dirty="0">
                <a:solidFill>
                  <a:schemeClr val="tx1"/>
                </a:solidFill>
                <a:effectLst/>
                <a:latin typeface="+mn-lt"/>
                <a:ea typeface="+mn-ea"/>
                <a:cs typeface="+mn-cs"/>
              </a:rPr>
              <a:t> affiliations. By the 17th century the term began to refer to physical (</a:t>
            </a:r>
            <a:r>
              <a:rPr lang="en-US" sz="1200" b="0" i="0" u="none" strike="noStrike" kern="1200" dirty="0">
                <a:solidFill>
                  <a:schemeClr val="tx1"/>
                </a:solidFill>
                <a:effectLst/>
                <a:latin typeface="+mn-lt"/>
                <a:ea typeface="+mn-ea"/>
                <a:cs typeface="+mn-cs"/>
                <a:hlinkClick r:id="rId19" tooltip="Phenotypical"/>
              </a:rPr>
              <a:t>phenotypical</a:t>
            </a:r>
            <a:r>
              <a:rPr lang="en-US" sz="1200" b="0" i="0" kern="1200" dirty="0">
                <a:solidFill>
                  <a:schemeClr val="tx1"/>
                </a:solidFill>
                <a:effectLst/>
                <a:latin typeface="+mn-lt"/>
                <a:ea typeface="+mn-ea"/>
                <a:cs typeface="+mn-cs"/>
              </a:rPr>
              <a:t>) traits. Modern scholarship regards race as a </a:t>
            </a:r>
            <a:r>
              <a:rPr lang="en-US" sz="1200" b="0" i="0" u="none" strike="noStrike" kern="1200" dirty="0">
                <a:solidFill>
                  <a:schemeClr val="tx1"/>
                </a:solidFill>
                <a:effectLst/>
                <a:latin typeface="+mn-lt"/>
                <a:ea typeface="+mn-ea"/>
                <a:cs typeface="+mn-cs"/>
                <a:hlinkClick r:id="rId20" tooltip="Social construct"/>
              </a:rPr>
              <a:t>social construct</a:t>
            </a:r>
            <a:r>
              <a:rPr lang="en-US" sz="1200" b="0" i="0" kern="1200" dirty="0">
                <a:solidFill>
                  <a:schemeClr val="tx1"/>
                </a:solidFill>
                <a:effectLst/>
                <a:latin typeface="+mn-lt"/>
                <a:ea typeface="+mn-ea"/>
                <a:cs typeface="+mn-cs"/>
              </a:rPr>
              <a:t>, an </a:t>
            </a:r>
            <a:r>
              <a:rPr lang="en-US" sz="1200" b="0" i="0" u="none" strike="noStrike" kern="1200" dirty="0">
                <a:solidFill>
                  <a:schemeClr val="tx1"/>
                </a:solidFill>
                <a:effectLst/>
                <a:latin typeface="+mn-lt"/>
                <a:ea typeface="+mn-ea"/>
                <a:cs typeface="+mn-cs"/>
                <a:hlinkClick r:id="rId21" tooltip="Identity (social science)"/>
              </a:rPr>
              <a:t>identity</a:t>
            </a:r>
            <a:r>
              <a:rPr lang="en-US" sz="1200" b="0" i="0" kern="1200" dirty="0">
                <a:solidFill>
                  <a:schemeClr val="tx1"/>
                </a:solidFill>
                <a:effectLst/>
                <a:latin typeface="+mn-lt"/>
                <a:ea typeface="+mn-ea"/>
                <a:cs typeface="+mn-cs"/>
              </a:rPr>
              <a:t> which is assigned based on rules made by society. While partially based on physical similarities within groups, race does not have an inherent physical or biological meaning.</a:t>
            </a:r>
            <a:r>
              <a:rPr lang="en-US" sz="1200" b="0" i="0" u="none" strike="noStrike" kern="1200" baseline="30000" dirty="0">
                <a:solidFill>
                  <a:schemeClr val="tx1"/>
                </a:solidFill>
                <a:effectLst/>
                <a:latin typeface="+mn-lt"/>
                <a:ea typeface="+mn-ea"/>
                <a:cs typeface="+mn-cs"/>
                <a:hlinkClick r:id="rId16"/>
              </a:rPr>
              <a:t>[1]</a:t>
            </a:r>
            <a:r>
              <a:rPr lang="en-US" sz="1200" b="0" i="0" u="none" strike="noStrike" kern="1200" baseline="30000" dirty="0">
                <a:solidFill>
                  <a:schemeClr val="tx1"/>
                </a:solidFill>
                <a:effectLst/>
                <a:latin typeface="+mn-lt"/>
                <a:ea typeface="+mn-ea"/>
                <a:cs typeface="+mn-cs"/>
                <a:hlinkClick r:id="rId22"/>
              </a:rPr>
              <a:t>[2]</a:t>
            </a:r>
            <a:endParaRPr lang="cs-CZ" dirty="0">
              <a:hlinkClick r:id="rId23"/>
            </a:endParaRPr>
          </a:p>
          <a:p>
            <a:r>
              <a:rPr lang="en-US" sz="1200" b="0" i="0" kern="1200" dirty="0">
                <a:solidFill>
                  <a:schemeClr val="tx1"/>
                </a:solidFill>
                <a:effectLst/>
                <a:latin typeface="+mn-lt"/>
                <a:ea typeface="+mn-ea"/>
                <a:cs typeface="+mn-cs"/>
              </a:rPr>
              <a:t>Hirschman, Charles (2004). "The Origins and Demise of the Concept of Race". </a:t>
            </a:r>
            <a:r>
              <a:rPr lang="en-US" sz="1200" b="0" i="1" kern="1200" dirty="0">
                <a:solidFill>
                  <a:schemeClr val="tx1"/>
                </a:solidFill>
                <a:effectLst/>
                <a:latin typeface="+mn-lt"/>
                <a:ea typeface="+mn-ea"/>
                <a:cs typeface="+mn-cs"/>
              </a:rPr>
              <a:t>Population and Development Review</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30</a:t>
            </a:r>
            <a:r>
              <a:rPr lang="en-US" sz="1200" b="0" i="0" kern="1200" dirty="0">
                <a:solidFill>
                  <a:schemeClr val="tx1"/>
                </a:solidFill>
                <a:effectLst/>
                <a:latin typeface="+mn-lt"/>
                <a:ea typeface="+mn-ea"/>
                <a:cs typeface="+mn-cs"/>
              </a:rPr>
              <a:t> (3): 385–415. </a:t>
            </a:r>
            <a:r>
              <a:rPr lang="en-US" sz="1200" b="0" i="0" u="none" strike="noStrike" kern="1200" dirty="0">
                <a:solidFill>
                  <a:schemeClr val="tx1"/>
                </a:solidFill>
                <a:effectLst/>
                <a:latin typeface="+mn-lt"/>
                <a:ea typeface="+mn-ea"/>
                <a:cs typeface="+mn-cs"/>
                <a:hlinkClick r:id="rId3" tooltip="Digital object identifier"/>
              </a:rPr>
              <a:t>doi</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24"/>
              </a:rPr>
              <a:t>10.1111/j.1728-4457.2004.00021.x</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25" tooltip="International Standard Serial Number"/>
              </a:rPr>
              <a:t>ISSN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26"/>
              </a:rPr>
              <a:t>1728-4457</a:t>
            </a:r>
            <a:r>
              <a:rPr lang="en-US" sz="1200" b="0" i="0" kern="1200" dirty="0">
                <a:solidFill>
                  <a:schemeClr val="tx1"/>
                </a:solidFill>
                <a:effectLst/>
                <a:latin typeface="+mn-lt"/>
                <a:ea typeface="+mn-ea"/>
                <a:cs typeface="+mn-cs"/>
              </a:rPr>
              <a:t>.</a:t>
            </a:r>
            <a:endParaRPr lang="cs-CZ" dirty="0">
              <a:hlinkClick r:id="" action="ppaction://noaction"/>
            </a:endParaRPr>
          </a:p>
          <a:p>
            <a:endParaRPr lang="cs-CZ" dirty="0">
              <a:hlinkClick r:id="" action="ppaction://noaction"/>
            </a:endParaRPr>
          </a:p>
          <a:p>
            <a:r>
              <a:rPr lang="cs-CZ" dirty="0">
                <a:hlinkClick r:id="" action="ppaction://noaction"/>
              </a:rPr>
              <a:t>https://en.wikipedia.org/wiki/Race_and_intelligence</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In 1994, the book </a:t>
            </a:r>
            <a:r>
              <a:rPr lang="en-US" sz="1200" b="0" i="1" u="none" strike="noStrike" kern="1200" dirty="0">
                <a:solidFill>
                  <a:schemeClr val="tx1"/>
                </a:solidFill>
                <a:effectLst/>
                <a:latin typeface="+mn-lt"/>
                <a:ea typeface="+mn-ea"/>
                <a:cs typeface="+mn-cs"/>
                <a:hlinkClick r:id="rId27" tooltip="The Bell Curve"/>
              </a:rPr>
              <a:t>The Bell Curve</a:t>
            </a:r>
            <a:r>
              <a:rPr lang="en-US" sz="1200" b="0" i="0" kern="1200" dirty="0">
                <a:solidFill>
                  <a:schemeClr val="tx1"/>
                </a:solidFill>
                <a:effectLst/>
                <a:latin typeface="+mn-lt"/>
                <a:ea typeface="+mn-ea"/>
                <a:cs typeface="+mn-cs"/>
              </a:rPr>
              <a:t> argued that social inequality in the United States could largely be explained as a result of IQ differences between races and individuals, </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Claims of races having different intelligence were used to justify </a:t>
            </a:r>
            <a:r>
              <a:rPr lang="en-US" sz="1200" b="0" i="0" u="none" strike="noStrike" kern="1200" dirty="0">
                <a:solidFill>
                  <a:schemeClr val="tx1"/>
                </a:solidFill>
                <a:effectLst/>
                <a:latin typeface="+mn-lt"/>
                <a:ea typeface="+mn-ea"/>
                <a:cs typeface="+mn-cs"/>
                <a:hlinkClick r:id="rId28" tooltip="Colonialism"/>
              </a:rPr>
              <a:t>colonialism</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29" tooltip="Slavery"/>
              </a:rPr>
              <a:t>slavery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0" tooltip="Racism"/>
              </a:rPr>
              <a:t>racism</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1" tooltip="Social Darwinism"/>
              </a:rPr>
              <a:t>social Darwinism</a:t>
            </a:r>
            <a:r>
              <a:rPr lang="en-US" sz="1200" b="0" i="0" kern="1200" dirty="0">
                <a:solidFill>
                  <a:schemeClr val="tx1"/>
                </a:solidFill>
                <a:effectLst/>
                <a:latin typeface="+mn-lt"/>
                <a:ea typeface="+mn-ea"/>
                <a:cs typeface="+mn-cs"/>
              </a:rPr>
              <a:t>, and racial </a:t>
            </a:r>
            <a:r>
              <a:rPr lang="en-US" sz="1200" b="0" i="0" u="none" strike="noStrike" kern="1200" dirty="0">
                <a:solidFill>
                  <a:schemeClr val="tx1"/>
                </a:solidFill>
                <a:effectLst/>
                <a:latin typeface="+mn-lt"/>
                <a:ea typeface="+mn-ea"/>
                <a:cs typeface="+mn-cs"/>
                <a:hlinkClick r:id="rId32" tooltip="Eugenic"/>
              </a:rPr>
              <a:t>eugenics</a:t>
            </a:r>
            <a:r>
              <a:rPr lang="en-US" sz="1200" b="0" i="0" kern="1200" dirty="0">
                <a:solidFill>
                  <a:schemeClr val="tx1"/>
                </a:solidFill>
                <a:effectLst/>
                <a:latin typeface="+mn-lt"/>
                <a:ea typeface="+mn-ea"/>
                <a:cs typeface="+mn-cs"/>
              </a:rPr>
              <a:t>. Racial thinkers such as </a:t>
            </a:r>
            <a:r>
              <a:rPr lang="en-US" sz="1200" b="0" i="0" u="none" strike="noStrike" kern="1200" dirty="0">
                <a:solidFill>
                  <a:schemeClr val="tx1"/>
                </a:solidFill>
                <a:effectLst/>
                <a:latin typeface="+mn-lt"/>
                <a:ea typeface="+mn-ea"/>
                <a:cs typeface="+mn-cs"/>
                <a:hlinkClick r:id="rId33" tooltip="Arthur de Gobineau"/>
              </a:rPr>
              <a:t>Arthur de </a:t>
            </a:r>
            <a:r>
              <a:rPr lang="en-US" sz="1200" b="0" i="0" u="none" strike="noStrike" kern="1200" dirty="0" err="1">
                <a:solidFill>
                  <a:schemeClr val="tx1"/>
                </a:solidFill>
                <a:effectLst/>
                <a:latin typeface="+mn-lt"/>
                <a:ea typeface="+mn-ea"/>
                <a:cs typeface="+mn-cs"/>
                <a:hlinkClick r:id="rId33" tooltip="Arthur de Gobineau"/>
              </a:rPr>
              <a:t>Gobineau</a:t>
            </a:r>
            <a:r>
              <a:rPr lang="en-US" sz="1200" b="0" i="0" kern="1200" dirty="0">
                <a:solidFill>
                  <a:schemeClr val="tx1"/>
                </a:solidFill>
                <a:effectLst/>
                <a:latin typeface="+mn-lt"/>
                <a:ea typeface="+mn-ea"/>
                <a:cs typeface="+mn-cs"/>
              </a:rPr>
              <a:t> relied crucially on the assumption that black people were innately inferior to whites in developing their ideologies of </a:t>
            </a:r>
            <a:r>
              <a:rPr lang="en-US" sz="1200" b="0" i="0" u="none" strike="noStrike" kern="1200" dirty="0">
                <a:solidFill>
                  <a:schemeClr val="tx1"/>
                </a:solidFill>
                <a:effectLst/>
                <a:latin typeface="+mn-lt"/>
                <a:ea typeface="+mn-ea"/>
                <a:cs typeface="+mn-cs"/>
                <a:hlinkClick r:id="rId34" tooltip="White supremacy"/>
              </a:rPr>
              <a:t>white supremacy</a:t>
            </a:r>
            <a:r>
              <a:rPr lang="en-US" sz="1200" b="0" i="0" kern="1200" dirty="0">
                <a:solidFill>
                  <a:schemeClr val="tx1"/>
                </a:solidFill>
                <a:effectLst/>
                <a:latin typeface="+mn-lt"/>
                <a:ea typeface="+mn-ea"/>
                <a:cs typeface="+mn-cs"/>
              </a:rPr>
              <a:t>. Even enlightenment thinkers such as </a:t>
            </a:r>
            <a:r>
              <a:rPr lang="en-US" sz="1200" b="0" i="0" u="none" strike="noStrike" kern="1200" dirty="0">
                <a:solidFill>
                  <a:schemeClr val="tx1"/>
                </a:solidFill>
                <a:effectLst/>
                <a:latin typeface="+mn-lt"/>
                <a:ea typeface="+mn-ea"/>
                <a:cs typeface="+mn-cs"/>
                <a:hlinkClick r:id="rId35" tooltip="Thomas Jefferson"/>
              </a:rPr>
              <a:t>Thomas Jefferson</a:t>
            </a:r>
            <a:r>
              <a:rPr lang="en-US" sz="1200" b="0" i="0" kern="1200" dirty="0">
                <a:solidFill>
                  <a:schemeClr val="tx1"/>
                </a:solidFill>
                <a:effectLst/>
                <a:latin typeface="+mn-lt"/>
                <a:ea typeface="+mn-ea"/>
                <a:cs typeface="+mn-cs"/>
              </a:rPr>
              <a:t>, a slave owner, believed blacks to be innately inferior to whites in physique and intellect.</a:t>
            </a:r>
            <a:r>
              <a:rPr lang="en-US" sz="1200" b="0" i="0" u="none" strike="noStrike" kern="1200" baseline="30000" dirty="0">
                <a:solidFill>
                  <a:schemeClr val="tx1"/>
                </a:solidFill>
                <a:effectLst/>
                <a:latin typeface="+mn-lt"/>
                <a:ea typeface="+mn-ea"/>
                <a:cs typeface="+mn-cs"/>
                <a:hlinkClick r:id="rId36"/>
              </a:rPr>
              <a:t>[1]</a:t>
            </a:r>
            <a:endParaRPr lang="cs-CZ" sz="1200" b="0" i="0" u="none" strike="noStrike" kern="1200" baseline="30000" dirty="0">
              <a:solidFill>
                <a:schemeClr val="tx1"/>
              </a:solidFill>
              <a:effectLst/>
              <a:latin typeface="+mn-lt"/>
              <a:ea typeface="+mn-ea"/>
              <a:cs typeface="+mn-cs"/>
            </a:endParaRPr>
          </a:p>
          <a:p>
            <a:endParaRPr lang="cs-CZ" sz="1200" b="0" i="0" u="none" strike="noStrike" kern="1200" baseline="30000" dirty="0">
              <a:solidFill>
                <a:schemeClr val="tx1"/>
              </a:solidFill>
              <a:effectLst/>
              <a:latin typeface="+mn-lt"/>
              <a:ea typeface="+mn-ea"/>
              <a:cs typeface="+mn-cs"/>
            </a:endParaRPr>
          </a:p>
          <a:p>
            <a:endParaRPr lang="cs-CZ" dirty="0"/>
          </a:p>
          <a:p>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7" tooltip="Audrey Shuey"/>
              </a:rPr>
              <a:t>Audrey </a:t>
            </a:r>
            <a:r>
              <a:rPr lang="en-US" sz="1200" b="0" i="0" u="none" strike="noStrike" kern="1200" dirty="0" err="1">
                <a:solidFill>
                  <a:schemeClr val="tx1"/>
                </a:solidFill>
                <a:effectLst/>
                <a:latin typeface="+mn-lt"/>
                <a:ea typeface="+mn-ea"/>
                <a:cs typeface="+mn-cs"/>
                <a:hlinkClick r:id="rId37" tooltip="Audrey Shuey"/>
              </a:rPr>
              <a:t>Shuey</a:t>
            </a:r>
            <a:r>
              <a:rPr lang="en-US" sz="1200" b="0" i="0" kern="1200" dirty="0">
                <a:solidFill>
                  <a:schemeClr val="tx1"/>
                </a:solidFill>
                <a:effectLst/>
                <a:latin typeface="+mn-lt"/>
                <a:ea typeface="+mn-ea"/>
                <a:cs typeface="+mn-cs"/>
              </a:rPr>
              <a:t>, funded by Draper's </a:t>
            </a:r>
            <a:r>
              <a:rPr lang="en-US" sz="1200" b="0" i="0" u="none" strike="noStrike" kern="1200" dirty="0">
                <a:solidFill>
                  <a:schemeClr val="tx1"/>
                </a:solidFill>
                <a:effectLst/>
                <a:latin typeface="+mn-lt"/>
                <a:ea typeface="+mn-ea"/>
                <a:cs typeface="+mn-cs"/>
                <a:hlinkClick r:id="rId38" tooltip="Pioneer fund"/>
              </a:rPr>
              <a:t>Pioneer Fund</a:t>
            </a:r>
            <a:r>
              <a:rPr lang="en-US" sz="1200" b="0" i="0" kern="1200" dirty="0">
                <a:solidFill>
                  <a:schemeClr val="tx1"/>
                </a:solidFill>
                <a:effectLst/>
                <a:latin typeface="+mn-lt"/>
                <a:ea typeface="+mn-ea"/>
                <a:cs typeface="+mn-cs"/>
              </a:rPr>
              <a:t>, published a new analysis of Yerkes' tests, concluding that blacks really were of inferior intellect to whites. This study was used by segregationists as an argument that it was to the advantage of black children to be educated separately from the superior white children.</a:t>
            </a:r>
            <a:r>
              <a:rPr lang="en-US" sz="1200" b="0" i="0" u="none" strike="noStrike" kern="1200" baseline="30000" dirty="0">
                <a:solidFill>
                  <a:schemeClr val="tx1"/>
                </a:solidFill>
                <a:effectLst/>
                <a:latin typeface="+mn-lt"/>
                <a:ea typeface="+mn-ea"/>
                <a:cs typeface="+mn-cs"/>
                <a:hlinkClick r:id="rId39"/>
              </a:rPr>
              <a:t>[10]</a:t>
            </a:r>
            <a:r>
              <a:rPr lang="en-US" sz="1200" b="0" i="0" kern="1200" dirty="0">
                <a:solidFill>
                  <a:schemeClr val="tx1"/>
                </a:solidFill>
                <a:effectLst/>
                <a:latin typeface="+mn-lt"/>
                <a:ea typeface="+mn-ea"/>
                <a:cs typeface="+mn-cs"/>
              </a:rPr>
              <a:t> In the 1960s, the debate was further revived when </a:t>
            </a:r>
            <a:r>
              <a:rPr lang="en-US" sz="1200" b="0" i="0" u="none" strike="noStrike" kern="1200" dirty="0">
                <a:solidFill>
                  <a:schemeClr val="tx1"/>
                </a:solidFill>
                <a:effectLst/>
                <a:latin typeface="+mn-lt"/>
                <a:ea typeface="+mn-ea"/>
                <a:cs typeface="+mn-cs"/>
                <a:hlinkClick r:id="rId40" tooltip="William Shockley"/>
              </a:rPr>
              <a:t>William Shockley</a:t>
            </a:r>
            <a:r>
              <a:rPr lang="en-US" sz="1200" b="0" i="0" kern="1200" dirty="0">
                <a:solidFill>
                  <a:schemeClr val="tx1"/>
                </a:solidFill>
                <a:effectLst/>
                <a:latin typeface="+mn-lt"/>
                <a:ea typeface="+mn-ea"/>
                <a:cs typeface="+mn-cs"/>
              </a:rPr>
              <a:t> publicly defended the argument that black children were innately unable to learn as well as white children.</a:t>
            </a:r>
            <a:r>
              <a:rPr lang="en-US" sz="1200" b="0" i="0" u="sng" kern="1200" baseline="30000" dirty="0">
                <a:solidFill>
                  <a:schemeClr val="tx1"/>
                </a:solidFill>
                <a:effectLst/>
                <a:latin typeface="+mn-lt"/>
                <a:ea typeface="+mn-ea"/>
                <a:cs typeface="+mn-cs"/>
                <a:hlinkClick r:id="rId41"/>
              </a:rPr>
              <a:t>[11]</a:t>
            </a:r>
            <a:endParaRPr lang="cs-CZ" sz="1200" b="0" i="0" u="sng"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2" tooltip="Arthur Jensen"/>
              </a:rPr>
              <a:t>Arthur Jensen</a:t>
            </a:r>
            <a:r>
              <a:rPr lang="en-US" sz="1200" b="0" i="0" kern="1200" dirty="0">
                <a:solidFill>
                  <a:schemeClr val="tx1"/>
                </a:solidFill>
                <a:effectLst/>
                <a:latin typeface="+mn-lt"/>
                <a:ea typeface="+mn-ea"/>
                <a:cs typeface="+mn-cs"/>
              </a:rPr>
              <a:t> stimulated scholarly discussion of the issue with his </a:t>
            </a:r>
            <a:r>
              <a:rPr lang="en-US" sz="1200" b="0" i="1" u="none" strike="noStrike" kern="1200" dirty="0">
                <a:solidFill>
                  <a:schemeClr val="tx1"/>
                </a:solidFill>
                <a:effectLst/>
                <a:latin typeface="+mn-lt"/>
                <a:ea typeface="+mn-ea"/>
                <a:cs typeface="+mn-cs"/>
                <a:hlinkClick r:id="rId43" tooltip="Harvard Educational Review"/>
              </a:rPr>
              <a:t>Harvard Educational Review</a:t>
            </a:r>
            <a:r>
              <a:rPr lang="en-US" sz="1200" b="0" i="0" kern="1200" dirty="0">
                <a:solidFill>
                  <a:schemeClr val="tx1"/>
                </a:solidFill>
                <a:effectLst/>
                <a:latin typeface="+mn-lt"/>
                <a:ea typeface="+mn-ea"/>
                <a:cs typeface="+mn-cs"/>
              </a:rPr>
              <a:t> article, "</a:t>
            </a:r>
            <a:r>
              <a:rPr lang="en-US" sz="1200" b="0" i="0" u="none" strike="noStrike" kern="1200" dirty="0">
                <a:solidFill>
                  <a:schemeClr val="tx1"/>
                </a:solidFill>
                <a:effectLst/>
                <a:latin typeface="+mn-lt"/>
                <a:ea typeface="+mn-ea"/>
                <a:cs typeface="+mn-cs"/>
                <a:hlinkClick r:id="rId44" tooltip="How Much Can We Boost IQ and Scholastic Achievement?"/>
              </a:rPr>
              <a:t>How Much Can We Boost IQ and Scholastic Achievement?</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5"/>
              </a:rPr>
              <a:t>[12]</a:t>
            </a:r>
            <a:r>
              <a:rPr lang="en-US" sz="1200" b="0" i="0" u="none" strike="noStrike" kern="1200" baseline="30000" dirty="0">
                <a:solidFill>
                  <a:schemeClr val="tx1"/>
                </a:solidFill>
                <a:effectLst/>
                <a:latin typeface="+mn-lt"/>
                <a:ea typeface="+mn-ea"/>
                <a:cs typeface="+mn-cs"/>
                <a:hlinkClick r:id="rId46"/>
              </a:rPr>
              <a:t>[9]</a:t>
            </a:r>
            <a:r>
              <a:rPr lang="en-US" sz="1200" b="0" i="0" u="none" strike="noStrike" kern="1200" baseline="30000" dirty="0">
                <a:solidFill>
                  <a:schemeClr val="tx1"/>
                </a:solidFill>
                <a:effectLst/>
                <a:latin typeface="+mn-lt"/>
                <a:ea typeface="+mn-ea"/>
                <a:cs typeface="+mn-cs"/>
                <a:hlinkClick r:id="rId47"/>
              </a:rPr>
              <a:t>[13]</a:t>
            </a:r>
            <a:r>
              <a:rPr lang="en-US" sz="1200" b="0" i="0" u="none" strike="noStrike" kern="1200" baseline="30000" dirty="0">
                <a:solidFill>
                  <a:schemeClr val="tx1"/>
                </a:solidFill>
                <a:effectLst/>
                <a:latin typeface="+mn-lt"/>
                <a:ea typeface="+mn-ea"/>
                <a:cs typeface="+mn-cs"/>
                <a:hlinkClick r:id="rId48"/>
              </a:rPr>
              <a:t>[14]</a:t>
            </a:r>
            <a:r>
              <a:rPr lang="en-US" sz="1200" b="0" i="0" kern="1200" dirty="0">
                <a:solidFill>
                  <a:schemeClr val="tx1"/>
                </a:solidFill>
                <a:effectLst/>
                <a:latin typeface="+mn-lt"/>
                <a:ea typeface="+mn-ea"/>
                <a:cs typeface="+mn-cs"/>
              </a:rPr>
              <a:t> Jensen's article questioned remedial education for African-American children; he suggested their poor educational performance reflected an underlying genetic cause rather than lack of stimulation at home.</a:t>
            </a:r>
            <a:r>
              <a:rPr lang="en-US" sz="1200" b="0" i="0" u="none" strike="noStrike" kern="1200" baseline="30000" dirty="0">
                <a:solidFill>
                  <a:schemeClr val="tx1"/>
                </a:solidFill>
                <a:effectLst/>
                <a:latin typeface="+mn-lt"/>
                <a:ea typeface="+mn-ea"/>
                <a:cs typeface="+mn-cs"/>
                <a:hlinkClick r:id="rId49"/>
              </a:rPr>
              <a:t>[15]</a:t>
            </a:r>
            <a:r>
              <a:rPr lang="en-US" sz="1200" b="0" i="0" kern="1200" dirty="0">
                <a:solidFill>
                  <a:schemeClr val="tx1"/>
                </a:solidFill>
                <a:effectLst/>
                <a:latin typeface="+mn-lt"/>
                <a:ea typeface="+mn-ea"/>
                <a:cs typeface="+mn-cs"/>
              </a:rPr>
              <a:t> Jensen continued to publish on the issue until his death in 2012.</a:t>
            </a:r>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t>12</a:t>
            </a:fld>
            <a:endParaRPr lang="cs-CZ"/>
          </a:p>
        </p:txBody>
      </p:sp>
    </p:spTree>
    <p:extLst>
      <p:ext uri="{BB962C8B-B14F-4D97-AF65-F5344CB8AC3E}">
        <p14:creationId xmlns:p14="http://schemas.microsoft.com/office/powerpoint/2010/main" val="164556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err="1">
                <a:solidFill>
                  <a:schemeClr val="tx1"/>
                </a:solidFill>
                <a:effectLst/>
                <a:latin typeface="+mn-lt"/>
                <a:ea typeface="+mn-ea"/>
                <a:cs typeface="+mn-cs"/>
              </a:rPr>
              <a:t>Reinhard</a:t>
            </a:r>
            <a:r>
              <a:rPr lang="en-US" sz="1200" b="1" i="0" kern="1200" dirty="0">
                <a:solidFill>
                  <a:schemeClr val="tx1"/>
                </a:solidFill>
                <a:effectLst/>
                <a:latin typeface="+mn-lt"/>
                <a:ea typeface="+mn-ea"/>
                <a:cs typeface="+mn-cs"/>
              </a:rPr>
              <a:t> Dieter </a:t>
            </a:r>
            <a:r>
              <a:rPr lang="en-US" sz="1200" b="1" i="0" kern="1200" dirty="0" err="1">
                <a:solidFill>
                  <a:schemeClr val="tx1"/>
                </a:solidFill>
                <a:effectLst/>
                <a:latin typeface="+mn-lt"/>
                <a:ea typeface="+mn-ea"/>
                <a:cs typeface="+mn-cs"/>
              </a:rPr>
              <a:t>Grindel</a:t>
            </a:r>
            <a:r>
              <a:rPr lang="en-US" sz="1200" b="0" i="0" kern="1200" dirty="0">
                <a:solidFill>
                  <a:schemeClr val="tx1"/>
                </a:solidFill>
                <a:effectLst/>
                <a:latin typeface="+mn-lt"/>
                <a:ea typeface="+mn-ea"/>
                <a:cs typeface="+mn-cs"/>
              </a:rPr>
              <a:t> (born 19 September 1961) is a </a:t>
            </a:r>
            <a:r>
              <a:rPr lang="en-US" sz="1200" b="0" i="0" u="none" strike="noStrike" kern="1200" dirty="0">
                <a:solidFill>
                  <a:schemeClr val="tx1"/>
                </a:solidFill>
                <a:effectLst/>
                <a:latin typeface="+mn-lt"/>
                <a:ea typeface="+mn-ea"/>
                <a:cs typeface="+mn-cs"/>
                <a:hlinkClick r:id="rId3" tooltip="Germany"/>
              </a:rPr>
              <a:t>German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Journalist"/>
              </a:rPr>
              <a:t>journalist</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Politician"/>
              </a:rPr>
              <a:t>politician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Christlich Demokratische Union Deutschlands"/>
              </a:rPr>
              <a:t>CDU</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Association football"/>
              </a:rPr>
              <a:t>football</a:t>
            </a:r>
            <a:r>
              <a:rPr lang="en-US" sz="1200" b="0" i="0" kern="1200" dirty="0">
                <a:solidFill>
                  <a:schemeClr val="tx1"/>
                </a:solidFill>
                <a:effectLst/>
                <a:latin typeface="+mn-lt"/>
                <a:ea typeface="+mn-ea"/>
                <a:cs typeface="+mn-cs"/>
              </a:rPr>
              <a:t> administrator.</a:t>
            </a:r>
            <a:endParaRPr lang="cs-CZ" dirty="0"/>
          </a:p>
          <a:p>
            <a:endParaRPr lang="cs-CZ" dirty="0"/>
          </a:p>
          <a:p>
            <a:r>
              <a:rPr lang="cs-CZ" dirty="0"/>
              <a:t>Ve světě se stále setkáváme s celou </a:t>
            </a:r>
            <a:r>
              <a:rPr lang="cs-CZ" dirty="0" err="1"/>
              <a:t>řanou</a:t>
            </a:r>
            <a:r>
              <a:rPr lang="cs-CZ" dirty="0"/>
              <a:t> rasistických stereotypů a ve sportu tomu není jinak</a:t>
            </a:r>
          </a:p>
          <a:p>
            <a:r>
              <a:rPr lang="cs-CZ" dirty="0"/>
              <a:t>Nejčastější stereotypy se váží k heslům, že …Asiaté</a:t>
            </a:r>
          </a:p>
          <a:p>
            <a:r>
              <a:rPr lang="cs-CZ" dirty="0"/>
              <a:t>…Afričané…</a:t>
            </a:r>
          </a:p>
          <a:p>
            <a:r>
              <a:rPr lang="cs-CZ" dirty="0"/>
              <a:t>Proč tomu tak je a jak s tím bojovat?</a:t>
            </a:r>
          </a:p>
          <a:p>
            <a:endParaRPr lang="cs-CZ" dirty="0"/>
          </a:p>
          <a:p>
            <a:r>
              <a:rPr lang="en-US" sz="1200" b="0" i="0" kern="1200" dirty="0">
                <a:solidFill>
                  <a:schemeClr val="tx1"/>
                </a:solidFill>
                <a:effectLst/>
                <a:latin typeface="+mn-lt"/>
                <a:ea typeface="+mn-ea"/>
                <a:cs typeface="+mn-cs"/>
              </a:rPr>
              <a:t>On 22 July 2018, </a:t>
            </a:r>
            <a:r>
              <a:rPr lang="en-US" sz="1200" b="0" i="0" u="none" strike="noStrike" kern="1200" dirty="0">
                <a:solidFill>
                  <a:schemeClr val="tx1"/>
                </a:solidFill>
                <a:effectLst/>
                <a:latin typeface="+mn-lt"/>
                <a:ea typeface="+mn-ea"/>
                <a:cs typeface="+mn-cs"/>
                <a:hlinkClick r:id="rId8" tooltip="Mesut Özil"/>
              </a:rPr>
              <a:t>Mesut Özil</a:t>
            </a:r>
            <a:r>
              <a:rPr lang="en-US" sz="1200" b="0" i="0" kern="1200" dirty="0">
                <a:solidFill>
                  <a:schemeClr val="tx1"/>
                </a:solidFill>
                <a:effectLst/>
                <a:latin typeface="+mn-lt"/>
                <a:ea typeface="+mn-ea"/>
                <a:cs typeface="+mn-cs"/>
              </a:rPr>
              <a:t> (of Turkish origin) announced his retirement from the German national team, citing racism. He Tweeted In his statement posted on Twitter, </a:t>
            </a:r>
            <a:r>
              <a:rPr lang="en-US" sz="1200" b="0" i="0" kern="1200" dirty="0" err="1">
                <a:solidFill>
                  <a:schemeClr val="tx1"/>
                </a:solidFill>
                <a:effectLst/>
                <a:latin typeface="+mn-lt"/>
                <a:ea typeface="+mn-ea"/>
                <a:cs typeface="+mn-cs"/>
              </a:rPr>
              <a:t>Ozil</a:t>
            </a:r>
            <a:r>
              <a:rPr lang="en-US" sz="1200" b="0" i="0" kern="1200" dirty="0">
                <a:solidFill>
                  <a:schemeClr val="tx1"/>
                </a:solidFill>
                <a:effectLst/>
                <a:latin typeface="+mn-lt"/>
                <a:ea typeface="+mn-ea"/>
                <a:cs typeface="+mn-cs"/>
              </a:rPr>
              <a:t> wrote: "In the eyes of </a:t>
            </a:r>
            <a:r>
              <a:rPr lang="en-US" sz="1200" b="0" i="0" kern="1200" dirty="0" err="1">
                <a:solidFill>
                  <a:schemeClr val="tx1"/>
                </a:solidFill>
                <a:effectLst/>
                <a:latin typeface="+mn-lt"/>
                <a:ea typeface="+mn-ea"/>
                <a:cs typeface="+mn-cs"/>
              </a:rPr>
              <a:t>Grindel</a:t>
            </a:r>
            <a:r>
              <a:rPr lang="en-US" sz="1200" b="0" i="0" kern="1200" dirty="0">
                <a:solidFill>
                  <a:schemeClr val="tx1"/>
                </a:solidFill>
                <a:effectLst/>
                <a:latin typeface="+mn-lt"/>
                <a:ea typeface="+mn-ea"/>
                <a:cs typeface="+mn-cs"/>
              </a:rPr>
              <a:t> and his supporters, I am German when we win, but I am an immigrant when we lose."</a:t>
            </a:r>
            <a:r>
              <a:rPr lang="en-US" sz="1200" b="0" i="0" u="none" strike="noStrike" kern="1200" baseline="30000" dirty="0">
                <a:solidFill>
                  <a:schemeClr val="tx1"/>
                </a:solidFill>
                <a:effectLst/>
                <a:latin typeface="+mn-lt"/>
                <a:ea typeface="+mn-ea"/>
                <a:cs typeface="+mn-cs"/>
                <a:hlinkClick r:id="rId9"/>
              </a:rPr>
              <a:t>[77]</a:t>
            </a:r>
            <a:r>
              <a:rPr lang="en-US" sz="1200" b="0" i="0" kern="1200" dirty="0">
                <a:solidFill>
                  <a:schemeClr val="tx1"/>
                </a:solidFill>
                <a:effectLst/>
                <a:latin typeface="+mn-lt"/>
                <a:ea typeface="+mn-ea"/>
                <a:cs typeface="+mn-cs"/>
              </a:rPr>
              <a:t> The incident followed controversy in the German media following his photo with Turkish President </a:t>
            </a:r>
            <a:r>
              <a:rPr lang="en-US" sz="1200" b="0" i="0" u="none" strike="noStrike" kern="1200" dirty="0" err="1">
                <a:solidFill>
                  <a:schemeClr val="tx1"/>
                </a:solidFill>
                <a:effectLst/>
                <a:latin typeface="+mn-lt"/>
                <a:ea typeface="+mn-ea"/>
                <a:cs typeface="+mn-cs"/>
                <a:hlinkClick r:id="rId10" tooltip="Recep Tayyip Erdoğan"/>
              </a:rPr>
              <a:t>Recep</a:t>
            </a:r>
            <a:r>
              <a:rPr lang="en-US" sz="1200" b="0" i="0" u="none" strike="noStrike" kern="1200" dirty="0">
                <a:solidFill>
                  <a:schemeClr val="tx1"/>
                </a:solidFill>
                <a:effectLst/>
                <a:latin typeface="+mn-lt"/>
                <a:ea typeface="+mn-ea"/>
                <a:cs typeface="+mn-cs"/>
                <a:hlinkClick r:id="rId10" tooltip="Recep Tayyip Erdoğan"/>
              </a:rPr>
              <a:t> </a:t>
            </a:r>
            <a:r>
              <a:rPr lang="en-US" sz="1200" b="0" i="0" u="none" strike="noStrike" kern="1200" dirty="0" err="1">
                <a:solidFill>
                  <a:schemeClr val="tx1"/>
                </a:solidFill>
                <a:effectLst/>
                <a:latin typeface="+mn-lt"/>
                <a:ea typeface="+mn-ea"/>
                <a:cs typeface="+mn-cs"/>
                <a:hlinkClick r:id="rId10" tooltip="Recep Tayyip Erdoğan"/>
              </a:rPr>
              <a:t>Tayyip</a:t>
            </a:r>
            <a:r>
              <a:rPr lang="en-US" sz="1200" b="0" i="0" u="none" strike="noStrike" kern="1200" dirty="0">
                <a:solidFill>
                  <a:schemeClr val="tx1"/>
                </a:solidFill>
                <a:effectLst/>
                <a:latin typeface="+mn-lt"/>
                <a:ea typeface="+mn-ea"/>
                <a:cs typeface="+mn-cs"/>
                <a:hlinkClick r:id="rId10" tooltip="Recep Tayyip Erdoğan"/>
              </a:rPr>
              <a:t> </a:t>
            </a:r>
            <a:r>
              <a:rPr lang="en-US" sz="1200" b="0" i="0" u="none" strike="noStrike" kern="1200" dirty="0" err="1">
                <a:solidFill>
                  <a:schemeClr val="tx1"/>
                </a:solidFill>
                <a:effectLst/>
                <a:latin typeface="+mn-lt"/>
                <a:ea typeface="+mn-ea"/>
                <a:cs typeface="+mn-cs"/>
                <a:hlinkClick r:id="rId10" tooltip="Recep Tayyip Erdoğan"/>
              </a:rPr>
              <a:t>Erdoğan</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1"/>
              </a:rPr>
              <a:t>[78]</a:t>
            </a:r>
            <a:endParaRPr lang="cs-CZ" sz="1200" b="0" i="0" u="none" strike="noStrike" kern="1200" baseline="30000" dirty="0">
              <a:solidFill>
                <a:schemeClr val="tx1"/>
              </a:solidFill>
              <a:effectLst/>
              <a:latin typeface="+mn-lt"/>
              <a:ea typeface="+mn-ea"/>
              <a:cs typeface="+mn-cs"/>
            </a:endParaRPr>
          </a:p>
          <a:p>
            <a:endParaRPr lang="cs-CZ"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April 2009, </a:t>
            </a:r>
            <a:r>
              <a:rPr lang="en-US" sz="1200" b="0" i="0" kern="1200" dirty="0" err="1">
                <a:solidFill>
                  <a:schemeClr val="tx1"/>
                </a:solidFill>
                <a:effectLst/>
                <a:latin typeface="+mn-lt"/>
                <a:ea typeface="+mn-ea"/>
                <a:cs typeface="+mn-cs"/>
              </a:rPr>
              <a:t>Inter's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2" tooltip="Mario Balotelli"/>
              </a:rPr>
              <a:t>Mario Balotelli</a:t>
            </a:r>
            <a:r>
              <a:rPr lang="en-US" sz="1200" b="0" i="0" kern="1200" dirty="0">
                <a:solidFill>
                  <a:schemeClr val="tx1"/>
                </a:solidFill>
                <a:effectLst/>
                <a:latin typeface="+mn-lt"/>
                <a:ea typeface="+mn-ea"/>
                <a:cs typeface="+mn-cs"/>
              </a:rPr>
              <a:t>, an Italian footballer of Ghanaian descent, was subjected to racial abuse from </a:t>
            </a:r>
            <a:r>
              <a:rPr lang="en-US" sz="1200" b="0" i="0" u="none" strike="noStrike" kern="1200" dirty="0">
                <a:solidFill>
                  <a:schemeClr val="tx1"/>
                </a:solidFill>
                <a:effectLst/>
                <a:latin typeface="+mn-lt"/>
                <a:ea typeface="+mn-ea"/>
                <a:cs typeface="+mn-cs"/>
                <a:hlinkClick r:id="rId13" tooltip="Juventus F.C."/>
              </a:rPr>
              <a:t>Juventus</a:t>
            </a:r>
            <a:r>
              <a:rPr lang="en-US" sz="1200" b="0" i="0" kern="1200" dirty="0">
                <a:solidFill>
                  <a:schemeClr val="tx1"/>
                </a:solidFill>
                <a:effectLst/>
                <a:latin typeface="+mn-lt"/>
                <a:ea typeface="+mn-ea"/>
                <a:cs typeface="+mn-cs"/>
              </a:rPr>
              <a:t> fans.</a:t>
            </a:r>
            <a:r>
              <a:rPr lang="en-US" sz="1200" b="0" i="0" u="none" strike="noStrike" kern="1200" baseline="30000" dirty="0">
                <a:solidFill>
                  <a:schemeClr val="tx1"/>
                </a:solidFill>
                <a:effectLst/>
                <a:latin typeface="+mn-lt"/>
                <a:ea typeface="+mn-ea"/>
                <a:cs typeface="+mn-cs"/>
                <a:hlinkClick r:id="rId14"/>
              </a:rPr>
              <a:t>[80]</a:t>
            </a:r>
            <a:r>
              <a:rPr lang="en-US" sz="1200" b="0" i="0" kern="1200" dirty="0">
                <a:solidFill>
                  <a:schemeClr val="tx1"/>
                </a:solidFill>
                <a:effectLst/>
                <a:latin typeface="+mn-lt"/>
                <a:ea typeface="+mn-ea"/>
                <a:cs typeface="+mn-cs"/>
              </a:rPr>
              <a:t> They were handed a one-game home fan ban as a result.</a:t>
            </a:r>
            <a:r>
              <a:rPr lang="en-US" sz="1200" b="0" i="0" u="none" strike="noStrike" kern="1200" baseline="30000" dirty="0">
                <a:solidFill>
                  <a:schemeClr val="tx1"/>
                </a:solidFill>
                <a:effectLst/>
                <a:latin typeface="+mn-lt"/>
                <a:ea typeface="+mn-ea"/>
                <a:cs typeface="+mn-cs"/>
                <a:hlinkClick r:id="rId15"/>
              </a:rPr>
              <a:t>[81]</a:t>
            </a:r>
            <a:r>
              <a:rPr lang="en-US" sz="1200" b="0" i="0" kern="1200" dirty="0">
                <a:solidFill>
                  <a:schemeClr val="tx1"/>
                </a:solidFill>
                <a:effectLst/>
                <a:latin typeface="+mn-lt"/>
                <a:ea typeface="+mn-ea"/>
                <a:cs typeface="+mn-cs"/>
              </a:rPr>
              <a:t> At </a:t>
            </a:r>
            <a:r>
              <a:rPr lang="en-US" sz="1200" b="0" i="0" u="none" strike="noStrike" kern="1200" dirty="0">
                <a:solidFill>
                  <a:schemeClr val="tx1"/>
                </a:solidFill>
                <a:effectLst/>
                <a:latin typeface="+mn-lt"/>
                <a:ea typeface="+mn-ea"/>
                <a:cs typeface="+mn-cs"/>
                <a:hlinkClick r:id="rId16" tooltip="UEFA Euro 2012"/>
              </a:rPr>
              <a:t>UEFA Euro 2012</a:t>
            </a:r>
            <a:r>
              <a:rPr lang="en-US" sz="1200" b="0" i="0" kern="1200" dirty="0">
                <a:solidFill>
                  <a:schemeClr val="tx1"/>
                </a:solidFill>
                <a:effectLst/>
                <a:latin typeface="+mn-lt"/>
                <a:ea typeface="+mn-ea"/>
                <a:cs typeface="+mn-cs"/>
              </a:rPr>
              <a:t> playing for </a:t>
            </a:r>
            <a:r>
              <a:rPr lang="en-US" sz="1200" b="0" i="0" u="none" strike="noStrike" kern="1200" dirty="0">
                <a:solidFill>
                  <a:schemeClr val="tx1"/>
                </a:solidFill>
                <a:effectLst/>
                <a:latin typeface="+mn-lt"/>
                <a:ea typeface="+mn-ea"/>
                <a:cs typeface="+mn-cs"/>
                <a:hlinkClick r:id="rId17" tooltip="Italy national football team"/>
              </a:rPr>
              <a:t>Italy</a:t>
            </a:r>
            <a:r>
              <a:rPr lang="en-US" sz="1200" b="0" i="0" kern="1200" dirty="0">
                <a:solidFill>
                  <a:schemeClr val="tx1"/>
                </a:solidFill>
                <a:effectLst/>
                <a:latin typeface="+mn-lt"/>
                <a:ea typeface="+mn-ea"/>
                <a:cs typeface="+mn-cs"/>
              </a:rPr>
              <a:t>, he fell victim to monkey chants during a match against </a:t>
            </a:r>
            <a:r>
              <a:rPr lang="en-US" sz="1200" b="0" i="0" u="none" strike="noStrike" kern="1200" dirty="0">
                <a:solidFill>
                  <a:schemeClr val="tx1"/>
                </a:solidFill>
                <a:effectLst/>
                <a:latin typeface="+mn-lt"/>
                <a:ea typeface="+mn-ea"/>
                <a:cs typeface="+mn-cs"/>
                <a:hlinkClick r:id="rId18" tooltip="Spain national football team"/>
              </a:rPr>
              <a:t>Spain</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9"/>
              </a:rPr>
              <a:t>[82]</a:t>
            </a:r>
            <a:r>
              <a:rPr lang="en-US" sz="1200" b="0" i="0" u="none" strike="noStrike" kern="1200" baseline="30000" dirty="0">
                <a:solidFill>
                  <a:schemeClr val="tx1"/>
                </a:solidFill>
                <a:effectLst/>
                <a:latin typeface="+mn-lt"/>
                <a:ea typeface="+mn-ea"/>
                <a:cs typeface="+mn-cs"/>
                <a:hlinkClick r:id="rId20"/>
              </a:rPr>
              <a:t>[83]</a:t>
            </a:r>
            <a:r>
              <a:rPr lang="en-US" sz="1200" b="0" i="0" kern="1200" dirty="0">
                <a:solidFill>
                  <a:schemeClr val="tx1"/>
                </a:solidFill>
                <a:effectLst/>
                <a:latin typeface="+mn-lt"/>
                <a:ea typeface="+mn-ea"/>
                <a:cs typeface="+mn-cs"/>
              </a:rPr>
              <a:t> After his move from </a:t>
            </a:r>
            <a:r>
              <a:rPr lang="en-US" sz="1200" b="0" i="0" u="none" strike="noStrike" kern="1200" dirty="0">
                <a:solidFill>
                  <a:schemeClr val="tx1"/>
                </a:solidFill>
                <a:effectLst/>
                <a:latin typeface="+mn-lt"/>
                <a:ea typeface="+mn-ea"/>
                <a:cs typeface="+mn-cs"/>
                <a:hlinkClick r:id="rId21" tooltip="A.C. Milan"/>
              </a:rPr>
              <a:t>Milan</a:t>
            </a:r>
            <a:r>
              <a:rPr lang="en-US" sz="1200" b="0" i="0" kern="1200" dirty="0">
                <a:solidFill>
                  <a:schemeClr val="tx1"/>
                </a:solidFill>
                <a:effectLst/>
                <a:latin typeface="+mn-lt"/>
                <a:ea typeface="+mn-ea"/>
                <a:cs typeface="+mn-cs"/>
              </a:rPr>
              <a:t> to </a:t>
            </a:r>
            <a:r>
              <a:rPr lang="en-US" sz="1200" b="0" i="0" u="none" strike="noStrike" kern="1200" dirty="0">
                <a:solidFill>
                  <a:schemeClr val="tx1"/>
                </a:solidFill>
                <a:effectLst/>
                <a:latin typeface="+mn-lt"/>
                <a:ea typeface="+mn-ea"/>
                <a:cs typeface="+mn-cs"/>
                <a:hlinkClick r:id="rId22" tooltip="Liverpool F.C."/>
              </a:rPr>
              <a:t>Liverpool</a:t>
            </a:r>
            <a:r>
              <a:rPr lang="en-US" sz="1200" b="0" i="0" kern="1200" dirty="0">
                <a:solidFill>
                  <a:schemeClr val="tx1"/>
                </a:solidFill>
                <a:effectLst/>
                <a:latin typeface="+mn-lt"/>
                <a:ea typeface="+mn-ea"/>
                <a:cs typeface="+mn-cs"/>
              </a:rPr>
              <a:t> in August 2014, he was the target of more than 8,000 abusive posts on social media between that time, and by March 2015, more than 4,000 of these posts were racist in nature.</a:t>
            </a:r>
            <a:r>
              <a:rPr lang="en-US" sz="1200" b="0" i="0" u="none" strike="noStrike" kern="1200" baseline="30000" dirty="0">
                <a:solidFill>
                  <a:schemeClr val="tx1"/>
                </a:solidFill>
                <a:effectLst/>
                <a:latin typeface="+mn-lt"/>
                <a:ea typeface="+mn-ea"/>
                <a:cs typeface="+mn-cs"/>
                <a:hlinkClick r:id="rId23"/>
              </a:rPr>
              <a:t>[84]</a:t>
            </a:r>
            <a:endParaRPr lang="cs-CZ" dirty="0"/>
          </a:p>
          <a:p>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t>13</a:t>
            </a:fld>
            <a:endParaRPr lang="cs-CZ"/>
          </a:p>
        </p:txBody>
      </p:sp>
    </p:spTree>
    <p:extLst>
      <p:ext uri="{BB962C8B-B14F-4D97-AF65-F5344CB8AC3E}">
        <p14:creationId xmlns:p14="http://schemas.microsoft.com/office/powerpoint/2010/main" val="336768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err="1">
                <a:solidFill>
                  <a:schemeClr val="tx1"/>
                </a:solidFill>
                <a:effectLst/>
                <a:latin typeface="+mn-lt"/>
                <a:ea typeface="+mn-ea"/>
                <a:cs typeface="+mn-cs"/>
              </a:rPr>
              <a:t>Working</a:t>
            </a:r>
            <a:r>
              <a:rPr lang="cs-CZ" sz="1200" kern="1200" dirty="0">
                <a:solidFill>
                  <a:schemeClr val="tx1"/>
                </a:solidFill>
                <a:effectLst/>
                <a:latin typeface="+mn-lt"/>
                <a:ea typeface="+mn-ea"/>
                <a:cs typeface="+mn-cs"/>
              </a:rPr>
              <a:t> in a </a:t>
            </a:r>
            <a:r>
              <a:rPr lang="cs-CZ" sz="1200" kern="1200" dirty="0" err="1">
                <a:solidFill>
                  <a:schemeClr val="tx1"/>
                </a:solidFill>
                <a:effectLst/>
                <a:latin typeface="+mn-lt"/>
                <a:ea typeface="+mn-ea"/>
                <a:cs typeface="+mn-cs"/>
              </a:rPr>
              <a:t>group</a:t>
            </a:r>
            <a:r>
              <a:rPr lang="cs-CZ"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why is the world of sport full of prejudice, racial discrimination and hatred towards others?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14</a:t>
            </a:fld>
            <a:endParaRPr lang="cs-CZ"/>
          </a:p>
        </p:txBody>
      </p:sp>
    </p:spTree>
    <p:extLst>
      <p:ext uri="{BB962C8B-B14F-4D97-AF65-F5344CB8AC3E}">
        <p14:creationId xmlns:p14="http://schemas.microsoft.com/office/powerpoint/2010/main" val="80311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a:ln/>
        </p:spPr>
      </p:sp>
      <p:sp>
        <p:nvSpPr>
          <p:cNvPr id="39939" name="Zástupný symbol pro poznámky 2"/>
          <p:cNvSpPr>
            <a:spLocks noGrp="1"/>
          </p:cNvSpPr>
          <p:nvPr>
            <p:ph type="body" idx="1"/>
          </p:nvPr>
        </p:nvSpPr>
        <p:spPr/>
        <p:txBody>
          <a:bodyPr/>
          <a:lstStyle/>
          <a:p>
            <a:pPr>
              <a:defRPr/>
            </a:pPr>
            <a:endParaRPr lang="cs-CZ" altLang="cs-CZ" dirty="0"/>
          </a:p>
        </p:txBody>
      </p:sp>
      <p:sp>
        <p:nvSpPr>
          <p:cNvPr id="89092" name="Zástupný symbol pro číslo snímku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CED2CB-B4D2-4866-803C-D9B8A1534D15}" type="slidenum">
              <a:rPr lang="cs-CZ" altLang="cs-CZ" smtClean="0">
                <a:latin typeface="Arial" panose="020B0604020202020204" pitchFamily="34" charset="0"/>
              </a:rPr>
              <a:pPr/>
              <a:t>15</a:t>
            </a:fld>
            <a:endParaRPr lang="cs-CZ" altLang="cs-CZ">
              <a:latin typeface="Arial" panose="020B0604020202020204" pitchFamily="34" charset="0"/>
            </a:endParaRPr>
          </a:p>
        </p:txBody>
      </p:sp>
    </p:spTree>
    <p:extLst>
      <p:ext uri="{BB962C8B-B14F-4D97-AF65-F5344CB8AC3E}">
        <p14:creationId xmlns:p14="http://schemas.microsoft.com/office/powerpoint/2010/main" val="65984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a:ln/>
        </p:spPr>
      </p:sp>
      <p:sp>
        <p:nvSpPr>
          <p:cNvPr id="93187" name="Zástupný symbol pro poznámky 2"/>
          <p:cNvSpPr>
            <a:spLocks noGrp="1"/>
          </p:cNvSpPr>
          <p:nvPr>
            <p:ph type="body" idx="1"/>
          </p:nvPr>
        </p:nvSpPr>
        <p:spPr>
          <a:noFill/>
        </p:spPr>
        <p:txBody>
          <a:bodyPr/>
          <a:lstStyle/>
          <a:p>
            <a:endParaRPr lang="cs-CZ" altLang="cs-CZ" dirty="0"/>
          </a:p>
        </p:txBody>
      </p:sp>
      <p:sp>
        <p:nvSpPr>
          <p:cNvPr id="93188" name="Zástupný symbol pro číslo snímku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E94FB83-9AF7-4B91-A71E-79DAA4D44C6C}" type="slidenum">
              <a:rPr lang="cs-CZ" altLang="cs-CZ" smtClean="0">
                <a:latin typeface="Arial" panose="020B0604020202020204" pitchFamily="34" charset="0"/>
              </a:rPr>
              <a:pPr/>
              <a:t>16</a:t>
            </a:fld>
            <a:endParaRPr lang="cs-CZ" altLang="cs-CZ">
              <a:latin typeface="Arial" panose="020B0604020202020204" pitchFamily="34" charset="0"/>
            </a:endParaRPr>
          </a:p>
        </p:txBody>
      </p:sp>
    </p:spTree>
    <p:extLst>
      <p:ext uri="{BB962C8B-B14F-4D97-AF65-F5344CB8AC3E}">
        <p14:creationId xmlns:p14="http://schemas.microsoft.com/office/powerpoint/2010/main" val="268911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Show Racism the Red Card (</a:t>
            </a:r>
            <a:r>
              <a:rPr lang="en-US" sz="1200" b="0" i="0" kern="1200" dirty="0" err="1">
                <a:solidFill>
                  <a:schemeClr val="tx1"/>
                </a:solidFill>
                <a:effectLst/>
                <a:latin typeface="+mn-lt"/>
                <a:ea typeface="+mn-ea"/>
                <a:cs typeface="+mn-cs"/>
              </a:rPr>
              <a:t>SRtRC</a:t>
            </a:r>
            <a:r>
              <a:rPr lang="en-US" sz="1200" b="0" i="0" kern="1200" dirty="0">
                <a:solidFill>
                  <a:schemeClr val="tx1"/>
                </a:solidFill>
                <a:effectLst/>
                <a:latin typeface="+mn-lt"/>
                <a:ea typeface="+mn-ea"/>
                <a:cs typeface="+mn-cs"/>
              </a:rPr>
              <a:t>) is the UK’s largest anti-racism educational charity. It  was established in January 1996, thanks in part to a donation by then Newcastle United goalkeeper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Hislop</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 1990s Newcastle,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was at a petrol station near St James Park when he was confronted with a group of young people shouting racist abuse at him. After one of the group </a:t>
            </a:r>
            <a:r>
              <a:rPr lang="en-US" sz="1200" b="0" i="0" kern="1200" dirty="0" err="1">
                <a:solidFill>
                  <a:schemeClr val="tx1"/>
                </a:solidFill>
                <a:effectLst/>
                <a:latin typeface="+mn-lt"/>
                <a:ea typeface="+mn-ea"/>
                <a:cs typeface="+mn-cs"/>
              </a:rPr>
              <a:t>realised</a:t>
            </a:r>
            <a:r>
              <a:rPr lang="en-US" sz="1200" b="0" i="0" kern="1200" dirty="0">
                <a:solidFill>
                  <a:schemeClr val="tx1"/>
                </a:solidFill>
                <a:effectLst/>
                <a:latin typeface="+mn-lt"/>
                <a:ea typeface="+mn-ea"/>
                <a:cs typeface="+mn-cs"/>
              </a:rPr>
              <a:t> that they had been shouting at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Hislop</a:t>
            </a:r>
            <a:r>
              <a:rPr lang="en-US" sz="1200" b="0" i="0" kern="1200" dirty="0">
                <a:solidFill>
                  <a:schemeClr val="tx1"/>
                </a:solidFill>
                <a:effectLst/>
                <a:latin typeface="+mn-lt"/>
                <a:ea typeface="+mn-ea"/>
                <a:cs typeface="+mn-cs"/>
              </a:rPr>
              <a:t>, the Newcastle United football player, they  came over to ask for an  autograph. (</a:t>
            </a:r>
            <a:r>
              <a:rPr lang="en-US" sz="1200" b="0" i="0" u="sng" kern="1200" dirty="0">
                <a:solidFill>
                  <a:schemeClr val="tx1"/>
                </a:solidFill>
                <a:effectLst/>
                <a:latin typeface="+mn-lt"/>
                <a:ea typeface="+mn-ea"/>
                <a:cs typeface="+mn-cs"/>
                <a:hlinkClick r:id="rId3"/>
              </a:rPr>
              <a:t>Hear </a:t>
            </a:r>
            <a:r>
              <a:rPr lang="en-US" sz="1200" b="0" i="0" u="sng" kern="1200" dirty="0" err="1">
                <a:solidFill>
                  <a:schemeClr val="tx1"/>
                </a:solidFill>
                <a:effectLst/>
                <a:latin typeface="+mn-lt"/>
                <a:ea typeface="+mn-ea"/>
                <a:cs typeface="+mn-cs"/>
                <a:hlinkClick r:id="rId3"/>
              </a:rPr>
              <a:t>Shaka’s</a:t>
            </a:r>
            <a:r>
              <a:rPr lang="en-US" sz="1200" b="0" i="0" u="sng" kern="1200" dirty="0">
                <a:solidFill>
                  <a:schemeClr val="tx1"/>
                </a:solidFill>
                <a:effectLst/>
                <a:latin typeface="+mn-lt"/>
                <a:ea typeface="+mn-ea"/>
                <a:cs typeface="+mn-cs"/>
                <a:hlinkClick r:id="rId3"/>
              </a:rPr>
              <a:t> story</a:t>
            </a:r>
            <a:r>
              <a:rPr lang="en-US" sz="1200" b="0" i="0" kern="1200" dirty="0">
                <a:solidFill>
                  <a:schemeClr val="tx1"/>
                </a:solidFill>
                <a:effectLst/>
                <a:latin typeface="+mn-lt"/>
                <a:ea typeface="+mn-ea"/>
                <a:cs typeface="+mn-cs"/>
              </a:rPr>
              <a:t>) - </a:t>
            </a:r>
          </a:p>
          <a:p>
            <a:r>
              <a:rPr lang="en-US" sz="1200" b="0" i="0" kern="1200" dirty="0">
                <a:solidFill>
                  <a:schemeClr val="tx1"/>
                </a:solidFill>
                <a:effectLst/>
                <a:latin typeface="+mn-lt"/>
                <a:ea typeface="+mn-ea"/>
                <a:cs typeface="+mn-cs"/>
              </a:rPr>
              <a:t>It was from this experience that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realised</a:t>
            </a:r>
            <a:r>
              <a:rPr lang="en-US" sz="1200" b="0" i="0" kern="1200" dirty="0">
                <a:solidFill>
                  <a:schemeClr val="tx1"/>
                </a:solidFill>
                <a:effectLst/>
                <a:latin typeface="+mn-lt"/>
                <a:ea typeface="+mn-ea"/>
                <a:cs typeface="+mn-cs"/>
              </a:rPr>
              <a:t> he could harness his status as a professional player to make a difference. Coupled with the power of football and his status as a role model,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thought education could be an effective strategy in challenging racism in society. </a:t>
            </a:r>
          </a:p>
          <a:p>
            <a:r>
              <a:rPr lang="en-US" sz="1200" b="0" i="0" kern="1200" dirty="0">
                <a:solidFill>
                  <a:schemeClr val="tx1"/>
                </a:solidFill>
                <a:effectLst/>
                <a:latin typeface="+mn-lt"/>
                <a:ea typeface="+mn-ea"/>
                <a:cs typeface="+mn-cs"/>
              </a:rPr>
              <a:t> At the charity’s first ever event, </a:t>
            </a:r>
            <a:r>
              <a:rPr lang="en-US" sz="1200" b="0" i="0" kern="1200" dirty="0" err="1">
                <a:solidFill>
                  <a:schemeClr val="tx1"/>
                </a:solidFill>
                <a:effectLst/>
                <a:latin typeface="+mn-lt"/>
                <a:ea typeface="+mn-ea"/>
                <a:cs typeface="+mn-cs"/>
              </a:rPr>
              <a:t>Shaka</a:t>
            </a:r>
            <a:r>
              <a:rPr lang="en-US" sz="1200" b="0" i="0" kern="1200" dirty="0">
                <a:solidFill>
                  <a:schemeClr val="tx1"/>
                </a:solidFill>
                <a:effectLst/>
                <a:latin typeface="+mn-lt"/>
                <a:ea typeface="+mn-ea"/>
                <a:cs typeface="+mn-cs"/>
              </a:rPr>
              <a:t> and fellow teammate John Beresford visited Gosforth High School in the North East to speak to pupils about his experiences in football and society and the rest is history!</a:t>
            </a:r>
          </a:p>
          <a:p>
            <a:r>
              <a:rPr lang="en-US" sz="1200" b="0" i="0" kern="1200" dirty="0">
                <a:solidFill>
                  <a:schemeClr val="tx1"/>
                </a:solidFill>
                <a:effectLst/>
                <a:latin typeface="+mn-lt"/>
                <a:ea typeface="+mn-ea"/>
                <a:cs typeface="+mn-cs"/>
              </a:rPr>
              <a:t> To this day </a:t>
            </a:r>
            <a:r>
              <a:rPr lang="en-US" sz="1200" b="0" i="0" kern="1200" dirty="0" err="1">
                <a:solidFill>
                  <a:schemeClr val="tx1"/>
                </a:solidFill>
                <a:effectLst/>
                <a:latin typeface="+mn-lt"/>
                <a:ea typeface="+mn-ea"/>
                <a:cs typeface="+mn-cs"/>
              </a:rPr>
              <a:t>SRtRC</a:t>
            </a:r>
            <a:r>
              <a:rPr lang="en-US" sz="1200" b="0" i="0" kern="1200" dirty="0">
                <a:solidFill>
                  <a:schemeClr val="tx1"/>
                </a:solidFill>
                <a:effectLst/>
                <a:latin typeface="+mn-lt"/>
                <a:ea typeface="+mn-ea"/>
                <a:cs typeface="+mn-cs"/>
              </a:rPr>
              <a:t> continues to </a:t>
            </a:r>
            <a:r>
              <a:rPr lang="en-US" sz="1200" b="0" i="0" kern="1200" dirty="0" err="1">
                <a:solidFill>
                  <a:schemeClr val="tx1"/>
                </a:solidFill>
                <a:effectLst/>
                <a:latin typeface="+mn-lt"/>
                <a:ea typeface="+mn-ea"/>
                <a:cs typeface="+mn-cs"/>
              </a:rPr>
              <a:t>utilise</a:t>
            </a:r>
            <a:r>
              <a:rPr lang="en-US" sz="1200" b="0" i="0" kern="1200" dirty="0">
                <a:solidFill>
                  <a:schemeClr val="tx1"/>
                </a:solidFill>
                <a:effectLst/>
                <a:latin typeface="+mn-lt"/>
                <a:ea typeface="+mn-ea"/>
                <a:cs typeface="+mn-cs"/>
              </a:rPr>
              <a:t> the high-profile status of football and football players to help tackle racism in society and has also expanded into other sports. The majority of the campaign’s work involves the delivery of educational workshops to young people and adults in schools, workplaces and at events held in football stadiums. Across the UK, </a:t>
            </a:r>
            <a:r>
              <a:rPr lang="en-US" sz="1200" b="0" i="0" kern="1200" dirty="0" err="1">
                <a:solidFill>
                  <a:schemeClr val="tx1"/>
                </a:solidFill>
                <a:effectLst/>
                <a:latin typeface="+mn-lt"/>
                <a:ea typeface="+mn-ea"/>
                <a:cs typeface="+mn-cs"/>
              </a:rPr>
              <a:t>SRtRC</a:t>
            </a:r>
            <a:r>
              <a:rPr lang="en-US" sz="1200" b="0" i="0" kern="1200" dirty="0">
                <a:solidFill>
                  <a:schemeClr val="tx1"/>
                </a:solidFill>
                <a:effectLst/>
                <a:latin typeface="+mn-lt"/>
                <a:ea typeface="+mn-ea"/>
                <a:cs typeface="+mn-cs"/>
              </a:rPr>
              <a:t> provides educational sessions to more than 50,000 individuals per year.                                        </a:t>
            </a:r>
          </a:p>
          <a:p>
            <a:r>
              <a:rPr lang="en-US" sz="1200" b="0" i="0" kern="1200" dirty="0">
                <a:solidFill>
                  <a:schemeClr val="tx1"/>
                </a:solidFill>
                <a:effectLst/>
                <a:latin typeface="+mn-lt"/>
                <a:ea typeface="+mn-ea"/>
                <a:cs typeface="+mn-cs"/>
              </a:rPr>
              <a:t>In addition to the direct education of young people and adults, </a:t>
            </a:r>
            <a:r>
              <a:rPr lang="en-US" sz="1200" b="0" i="0" kern="1200" dirty="0" err="1">
                <a:solidFill>
                  <a:schemeClr val="tx1"/>
                </a:solidFill>
                <a:effectLst/>
                <a:latin typeface="+mn-lt"/>
                <a:ea typeface="+mn-ea"/>
                <a:cs typeface="+mn-cs"/>
              </a:rPr>
              <a:t>SRtRC</a:t>
            </a:r>
            <a:r>
              <a:rPr lang="en-US" sz="1200" b="0" i="0" kern="1200" dirty="0">
                <a:solidFill>
                  <a:schemeClr val="tx1"/>
                </a:solidFill>
                <a:effectLst/>
                <a:latin typeface="+mn-lt"/>
                <a:ea typeface="+mn-ea"/>
                <a:cs typeface="+mn-cs"/>
              </a:rPr>
              <a:t> produces </a:t>
            </a:r>
            <a:r>
              <a:rPr lang="en-US" sz="1200" b="0" i="0" u="sng" kern="1200" dirty="0">
                <a:solidFill>
                  <a:schemeClr val="tx1"/>
                </a:solidFill>
                <a:effectLst/>
                <a:latin typeface="+mn-lt"/>
                <a:ea typeface="+mn-ea"/>
                <a:cs typeface="+mn-cs"/>
                <a:hlinkClick r:id="rId4"/>
              </a:rPr>
              <a:t>educational resources</a:t>
            </a:r>
            <a:r>
              <a:rPr lang="en-US" sz="1200" b="0" i="0" kern="1200" dirty="0">
                <a:solidFill>
                  <a:schemeClr val="tx1"/>
                </a:solidFill>
                <a:effectLst/>
                <a:latin typeface="+mn-lt"/>
                <a:ea typeface="+mn-ea"/>
                <a:cs typeface="+mn-cs"/>
              </a:rPr>
              <a:t>, to challenge misconceptions, stereotypes and negative attitudes in society.</a:t>
            </a:r>
          </a:p>
          <a:p>
            <a:r>
              <a:rPr lang="en-US" sz="1200" b="0" i="0" kern="1200" dirty="0">
                <a:solidFill>
                  <a:schemeClr val="tx1"/>
                </a:solidFill>
                <a:effectLst/>
                <a:latin typeface="+mn-lt"/>
                <a:ea typeface="+mn-ea"/>
                <a:cs typeface="+mn-cs"/>
              </a:rPr>
              <a:t> Our </a:t>
            </a:r>
            <a:r>
              <a:rPr lang="en-US" sz="1200" b="0" i="0" u="sng" kern="1200" dirty="0">
                <a:solidFill>
                  <a:schemeClr val="tx1"/>
                </a:solidFill>
                <a:effectLst/>
                <a:latin typeface="+mn-lt"/>
                <a:ea typeface="+mn-ea"/>
                <a:cs typeface="+mn-cs"/>
                <a:hlinkClick r:id="rId5"/>
              </a:rPr>
              <a:t>educational films</a:t>
            </a:r>
            <a:r>
              <a:rPr lang="en-US" sz="1200" b="0" i="0" kern="1200" dirty="0">
                <a:solidFill>
                  <a:schemeClr val="tx1"/>
                </a:solidFill>
                <a:effectLst/>
                <a:latin typeface="+mn-lt"/>
                <a:ea typeface="+mn-ea"/>
                <a:cs typeface="+mn-cs"/>
              </a:rPr>
              <a:t> feature a range of professional football players such as Harry Kane, Deli Ali, Alex Oxlade-Chamberlain, Jordan Pickford, Trent Alexander-Arnold, Harry Maguire, Eni </a:t>
            </a:r>
            <a:r>
              <a:rPr lang="en-US" sz="1200" b="0" i="0" kern="1200" dirty="0" err="1">
                <a:solidFill>
                  <a:schemeClr val="tx1"/>
                </a:solidFill>
                <a:effectLst/>
                <a:latin typeface="+mn-lt"/>
                <a:ea typeface="+mn-ea"/>
                <a:cs typeface="+mn-cs"/>
              </a:rPr>
              <a:t>Aluko</a:t>
            </a:r>
            <a:r>
              <a:rPr lang="en-US" sz="1200" b="0" i="0" kern="1200" dirty="0">
                <a:solidFill>
                  <a:schemeClr val="tx1"/>
                </a:solidFill>
                <a:effectLst/>
                <a:latin typeface="+mn-lt"/>
                <a:ea typeface="+mn-ea"/>
                <a:cs typeface="+mn-cs"/>
              </a:rPr>
              <a:t> alongside England and Wales managers, Gareth Southgate and Ryan </a:t>
            </a:r>
            <a:r>
              <a:rPr lang="en-US" sz="1200" b="0" i="0" kern="1200" dirty="0" err="1">
                <a:solidFill>
                  <a:schemeClr val="tx1"/>
                </a:solidFill>
                <a:effectLst/>
                <a:latin typeface="+mn-lt"/>
                <a:ea typeface="+mn-ea"/>
                <a:cs typeface="+mn-cs"/>
              </a:rPr>
              <a:t>Giggs</a:t>
            </a:r>
            <a:r>
              <a:rPr lang="en-US" sz="1200" b="0" i="0" kern="1200" dirty="0">
                <a:solidFill>
                  <a:schemeClr val="tx1"/>
                </a:solidFill>
                <a:effectLst/>
                <a:latin typeface="+mn-lt"/>
                <a:ea typeface="+mn-ea"/>
                <a:cs typeface="+mn-cs"/>
              </a:rPr>
              <a:t> respectively.</a:t>
            </a:r>
          </a:p>
          <a:p>
            <a:r>
              <a:rPr lang="en-US" sz="1200" b="0" i="0" kern="1200" dirty="0">
                <a:solidFill>
                  <a:schemeClr val="tx1"/>
                </a:solidFill>
                <a:effectLst/>
                <a:latin typeface="+mn-lt"/>
                <a:ea typeface="+mn-ea"/>
                <a:cs typeface="+mn-cs"/>
              </a:rPr>
              <a:t> The films address a range of issues surrounding racism and help teachers and other training professionals to deliver training in their schools and workplaces. Each of our films is accompanied by an </a:t>
            </a:r>
            <a:r>
              <a:rPr lang="en-US" sz="1200" b="0" i="0" u="sng" kern="1200" dirty="0">
                <a:solidFill>
                  <a:schemeClr val="tx1"/>
                </a:solidFill>
                <a:effectLst/>
                <a:latin typeface="+mn-lt"/>
                <a:ea typeface="+mn-ea"/>
                <a:cs typeface="+mn-cs"/>
                <a:hlinkClick r:id="rId4"/>
              </a:rPr>
              <a:t>education pack</a:t>
            </a:r>
            <a:r>
              <a:rPr lang="en-US" sz="1200" b="0" i="0" kern="1200" dirty="0">
                <a:solidFill>
                  <a:schemeClr val="tx1"/>
                </a:solidFill>
                <a:effectLst/>
                <a:latin typeface="+mn-lt"/>
                <a:ea typeface="+mn-ea"/>
                <a:cs typeface="+mn-cs"/>
              </a:rPr>
              <a:t>, which contains lesson plans and activities for all ages.</a:t>
            </a:r>
          </a:p>
          <a:p>
            <a:r>
              <a:rPr lang="en-US" sz="1200" b="0" i="0" kern="1200" dirty="0">
                <a:solidFill>
                  <a:schemeClr val="tx1"/>
                </a:solidFill>
                <a:effectLst/>
                <a:latin typeface="+mn-lt"/>
                <a:ea typeface="+mn-ea"/>
                <a:cs typeface="+mn-cs"/>
              </a:rPr>
              <a:t> Show Racism the Red Card works extensively across the UK and has offices in North East England, East England (also covering South East England and London), Scotland (Glasgow) and Wales (Cardiff). In Scotland and Wales, the campaign also plays a role in tackling racism within professional and grass-roots football.</a:t>
            </a:r>
          </a:p>
          <a:p>
            <a:r>
              <a:rPr lang="en-US" sz="1200" b="0" i="0" kern="1200" dirty="0">
                <a:solidFill>
                  <a:schemeClr val="tx1"/>
                </a:solidFill>
                <a:effectLst/>
                <a:latin typeface="+mn-lt"/>
                <a:ea typeface="+mn-ea"/>
                <a:cs typeface="+mn-cs"/>
              </a:rPr>
              <a:t> To find out how you can get involved with the campaign click on the button below.</a:t>
            </a:r>
          </a:p>
          <a:p>
            <a:endParaRPr lang="cs-CZ" dirty="0"/>
          </a:p>
          <a:p>
            <a:endParaRPr lang="cs-CZ" dirty="0"/>
          </a:p>
          <a:p>
            <a:r>
              <a:rPr lang="en-US" sz="1200" b="1" i="0" kern="1200" dirty="0">
                <a:solidFill>
                  <a:schemeClr val="tx1"/>
                </a:solidFill>
                <a:effectLst/>
                <a:latin typeface="+mn-lt"/>
                <a:ea typeface="+mn-ea"/>
                <a:cs typeface="+mn-cs"/>
              </a:rPr>
              <a:t>Kick It Out</a:t>
            </a:r>
            <a:r>
              <a:rPr lang="en-US" sz="1200" b="0" i="0" kern="1200" dirty="0">
                <a:solidFill>
                  <a:schemeClr val="tx1"/>
                </a:solidFill>
                <a:effectLst/>
                <a:latin typeface="+mn-lt"/>
                <a:ea typeface="+mn-ea"/>
                <a:cs typeface="+mn-cs"/>
              </a:rPr>
              <a:t> was established as a campaign with the brand name 'Let's Kick Racism Out of Football' in 1993 and as an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in 1997.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works within the football, educational and community sectors to challenge discrimination, encourage inclusive practices and work for positive change.</a:t>
            </a:r>
          </a:p>
          <a:p>
            <a:r>
              <a:rPr lang="en-US" sz="1200" b="0" i="0" kern="1200" dirty="0">
                <a:solidFill>
                  <a:schemeClr val="tx1"/>
                </a:solidFill>
                <a:effectLst/>
                <a:latin typeface="+mn-lt"/>
                <a:ea typeface="+mn-ea"/>
                <a:cs typeface="+mn-cs"/>
              </a:rPr>
              <a:t>The campaign is supported and funded by the game's governing bodies, including founding body the </a:t>
            </a:r>
            <a:r>
              <a:rPr lang="en-US" sz="1200" b="0" i="0" u="none" strike="noStrike" kern="1200" dirty="0">
                <a:solidFill>
                  <a:schemeClr val="tx1"/>
                </a:solidFill>
                <a:effectLst/>
                <a:latin typeface="+mn-lt"/>
                <a:ea typeface="+mn-ea"/>
                <a:cs typeface="+mn-cs"/>
                <a:hlinkClick r:id="rId6" tooltip="Professional Footballers' Association"/>
              </a:rPr>
              <a:t>Professional Footballers' Association</a:t>
            </a:r>
            <a:r>
              <a:rPr lang="en-US" sz="1200" b="0" i="0" kern="1200" dirty="0">
                <a:solidFill>
                  <a:schemeClr val="tx1"/>
                </a:solidFill>
                <a:effectLst/>
                <a:latin typeface="+mn-lt"/>
                <a:ea typeface="+mn-ea"/>
                <a:cs typeface="+mn-cs"/>
              </a:rPr>
              <a:t> (PFA), the </a:t>
            </a:r>
            <a:r>
              <a:rPr lang="en-US" sz="1200" b="0" i="0" u="none" strike="noStrike" kern="1200" dirty="0">
                <a:solidFill>
                  <a:schemeClr val="tx1"/>
                </a:solidFill>
                <a:effectLst/>
                <a:latin typeface="+mn-lt"/>
                <a:ea typeface="+mn-ea"/>
                <a:cs typeface="+mn-cs"/>
                <a:hlinkClick r:id="rId7" tooltip="Premier League"/>
              </a:rPr>
              <a:t>Premier League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8" tooltip="The Football Association"/>
              </a:rPr>
              <a:t>the Football Association</a:t>
            </a:r>
            <a:r>
              <a:rPr lang="en-US" sz="1200" b="0" i="0" kern="1200" dirty="0">
                <a:solidFill>
                  <a:schemeClr val="tx1"/>
                </a:solidFill>
                <a:effectLst/>
                <a:latin typeface="+mn-lt"/>
                <a:ea typeface="+mn-ea"/>
                <a:cs typeface="+mn-cs"/>
              </a:rPr>
              <a:t> (FA).</a:t>
            </a:r>
          </a:p>
          <a:p>
            <a:r>
              <a:rPr lang="en-US" sz="1200" b="0" i="0" kern="1200" dirty="0">
                <a:solidFill>
                  <a:schemeClr val="tx1"/>
                </a:solidFill>
                <a:effectLst/>
                <a:latin typeface="+mn-lt"/>
                <a:ea typeface="+mn-ea"/>
                <a:cs typeface="+mn-cs"/>
              </a:rPr>
              <a:t>Internationally Kick It Out plays a leading role in the </a:t>
            </a:r>
            <a:r>
              <a:rPr lang="en-US" sz="1200" b="0" i="0" u="none" strike="noStrike" kern="1200" dirty="0">
                <a:solidFill>
                  <a:schemeClr val="tx1"/>
                </a:solidFill>
                <a:effectLst/>
                <a:latin typeface="+mn-lt"/>
                <a:ea typeface="+mn-ea"/>
                <a:cs typeface="+mn-cs"/>
                <a:hlinkClick r:id="rId9" tooltip="Football Against Racism in Europe"/>
              </a:rPr>
              <a:t>Football Against Racism in Europe</a:t>
            </a:r>
            <a:r>
              <a:rPr lang="en-US" sz="1200" b="0" i="0" kern="1200" dirty="0">
                <a:solidFill>
                  <a:schemeClr val="tx1"/>
                </a:solidFill>
                <a:effectLst/>
                <a:latin typeface="+mn-lt"/>
                <a:ea typeface="+mn-ea"/>
                <a:cs typeface="+mn-cs"/>
              </a:rPr>
              <a:t> (FARE) network and has been cited as an example of good practice by the European governing body </a:t>
            </a:r>
            <a:r>
              <a:rPr lang="en-US" sz="1200" b="0" i="0" u="none" strike="noStrike" kern="1200" dirty="0">
                <a:solidFill>
                  <a:schemeClr val="tx1"/>
                </a:solidFill>
                <a:effectLst/>
                <a:latin typeface="+mn-lt"/>
                <a:ea typeface="+mn-ea"/>
                <a:cs typeface="+mn-cs"/>
                <a:hlinkClick r:id="rId10" tooltip="UEFA"/>
              </a:rPr>
              <a:t>UEFA</a:t>
            </a:r>
            <a:r>
              <a:rPr lang="en-US" sz="1200" b="0" i="0" kern="1200" dirty="0">
                <a:solidFill>
                  <a:schemeClr val="tx1"/>
                </a:solidFill>
                <a:effectLst/>
                <a:latin typeface="+mn-lt"/>
                <a:ea typeface="+mn-ea"/>
                <a:cs typeface="+mn-cs"/>
              </a:rPr>
              <a:t>, the world governing body </a:t>
            </a:r>
            <a:r>
              <a:rPr lang="en-US" sz="1200" b="0" i="0" u="none" strike="noStrike" kern="1200" dirty="0">
                <a:solidFill>
                  <a:schemeClr val="tx1"/>
                </a:solidFill>
                <a:effectLst/>
                <a:latin typeface="+mn-lt"/>
                <a:ea typeface="+mn-ea"/>
                <a:cs typeface="+mn-cs"/>
                <a:hlinkClick r:id="rId11" tooltip="FIFA"/>
              </a:rPr>
              <a:t>FIFA</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12" tooltip="Council of Europe"/>
              </a:rPr>
              <a:t>Council of Europe</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13" tooltip="European Commission"/>
              </a:rPr>
              <a:t>European Commission</a:t>
            </a:r>
            <a:r>
              <a:rPr lang="en-US" sz="1200" b="0" i="0" kern="1200" dirty="0">
                <a:solidFill>
                  <a:schemeClr val="tx1"/>
                </a:solidFill>
                <a:effectLst/>
                <a:latin typeface="+mn-lt"/>
                <a:ea typeface="+mn-ea"/>
                <a:cs typeface="+mn-cs"/>
              </a:rPr>
              <a:t>, European parliamentarians and the </a:t>
            </a:r>
            <a:r>
              <a:rPr lang="en-US" sz="1200" b="0" i="0" u="none" strike="noStrike" kern="1200" dirty="0">
                <a:solidFill>
                  <a:schemeClr val="tx1"/>
                </a:solidFill>
                <a:effectLst/>
                <a:latin typeface="+mn-lt"/>
                <a:ea typeface="+mn-ea"/>
                <a:cs typeface="+mn-cs"/>
                <a:hlinkClick r:id="rId14" tooltip="British Council"/>
              </a:rPr>
              <a:t>British Council</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5"/>
              </a:rPr>
              <a:t>[1]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Former footballer </a:t>
            </a:r>
            <a:r>
              <a:rPr lang="en-US" sz="1200" b="0" i="0" u="none" strike="noStrike" kern="1200" dirty="0">
                <a:solidFill>
                  <a:schemeClr val="tx1"/>
                </a:solidFill>
                <a:effectLst/>
                <a:latin typeface="+mn-lt"/>
                <a:ea typeface="+mn-ea"/>
                <a:cs typeface="+mn-cs"/>
                <a:hlinkClick r:id="rId16" tooltip="Paul Elliott (footballer)"/>
              </a:rPr>
              <a:t>Paul Elliott</a:t>
            </a:r>
            <a:r>
              <a:rPr lang="en-US" sz="1200" b="0" i="0" kern="1200" dirty="0">
                <a:solidFill>
                  <a:schemeClr val="tx1"/>
                </a:solidFill>
                <a:effectLst/>
                <a:latin typeface="+mn-lt"/>
                <a:ea typeface="+mn-ea"/>
                <a:cs typeface="+mn-cs"/>
              </a:rPr>
              <a:t> left his role at Kick It Out on 23 February 2013, following a reported text conversation in which "discriminatory abusive comments" were made to fellow former footballer </a:t>
            </a:r>
            <a:r>
              <a:rPr lang="en-US" sz="1200" b="0" i="0" u="none" strike="noStrike" kern="1200" dirty="0">
                <a:solidFill>
                  <a:schemeClr val="tx1"/>
                </a:solidFill>
                <a:effectLst/>
                <a:latin typeface="+mn-lt"/>
                <a:ea typeface="+mn-ea"/>
                <a:cs typeface="+mn-cs"/>
                <a:hlinkClick r:id="rId17" tooltip="Richard Rufus"/>
              </a:rPr>
              <a:t>Richard Rufus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8"/>
              </a:rPr>
              <a:t>[2]</a:t>
            </a:r>
            <a:r>
              <a:rPr lang="en-US" sz="1200" b="0" i="0" u="none" strike="noStrike" kern="1200" baseline="30000" dirty="0">
                <a:solidFill>
                  <a:schemeClr val="tx1"/>
                </a:solidFill>
                <a:effectLst/>
                <a:latin typeface="+mn-lt"/>
                <a:ea typeface="+mn-ea"/>
                <a:cs typeface="+mn-cs"/>
                <a:hlinkClick r:id="rId19"/>
              </a:rPr>
              <a:t>[3]</a:t>
            </a:r>
            <a:r>
              <a:rPr lang="en-US" sz="1200" b="0" i="0" kern="1200" dirty="0">
                <a:solidFill>
                  <a:schemeClr val="tx1"/>
                </a:solidFill>
                <a:effectLst/>
                <a:latin typeface="+mn-lt"/>
                <a:ea typeface="+mn-ea"/>
                <a:cs typeface="+mn-cs"/>
              </a:rPr>
              <a:t> Kick it out is a political incorrect organization. They take action under pressure and mocking Bernardo Silva for his tweet about Mendy, ridiculous.</a:t>
            </a:r>
          </a:p>
          <a:p>
            <a:endParaRPr lang="cs-CZ" dirty="0"/>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Fare network</a:t>
            </a:r>
            <a:r>
              <a:rPr lang="en-US" sz="1200" b="0" i="0" kern="1200" dirty="0">
                <a:solidFill>
                  <a:schemeClr val="tx1"/>
                </a:solidFill>
                <a:effectLst/>
                <a:latin typeface="+mn-lt"/>
                <a:ea typeface="+mn-ea"/>
                <a:cs typeface="+mn-cs"/>
              </a:rPr>
              <a:t> (formerly </a:t>
            </a:r>
            <a:r>
              <a:rPr lang="en-US" sz="1200" b="1" i="0" kern="1200" dirty="0">
                <a:solidFill>
                  <a:schemeClr val="tx1"/>
                </a:solidFill>
                <a:effectLst/>
                <a:latin typeface="+mn-lt"/>
                <a:ea typeface="+mn-ea"/>
                <a:cs typeface="+mn-cs"/>
              </a:rPr>
              <a:t>Football Against Racism in Europe</a:t>
            </a:r>
            <a:r>
              <a:rPr lang="en-US" sz="1200" b="0" i="0" kern="1200" dirty="0">
                <a:solidFill>
                  <a:schemeClr val="tx1"/>
                </a:solidFill>
                <a:effectLst/>
                <a:latin typeface="+mn-lt"/>
                <a:ea typeface="+mn-ea"/>
                <a:cs typeface="+mn-cs"/>
              </a:rPr>
              <a:t>) is a network set up to counter discrimination in European football.</a:t>
            </a:r>
            <a:r>
              <a:rPr lang="en-US" sz="1200" b="0" i="0" u="none" strike="noStrike" kern="1200" baseline="30000" dirty="0">
                <a:solidFill>
                  <a:schemeClr val="tx1"/>
                </a:solidFill>
                <a:effectLst/>
                <a:latin typeface="+mn-lt"/>
                <a:ea typeface="+mn-ea"/>
                <a:cs typeface="+mn-cs"/>
                <a:hlinkClick r:id="rId20"/>
              </a:rPr>
              <a:t>[1]</a:t>
            </a:r>
            <a:r>
              <a:rPr lang="en-US" sz="1200" b="0" i="0" u="none" strike="noStrike" kern="1200" baseline="30000" dirty="0">
                <a:solidFill>
                  <a:schemeClr val="tx1"/>
                </a:solidFill>
                <a:effectLst/>
                <a:latin typeface="+mn-lt"/>
                <a:ea typeface="+mn-ea"/>
                <a:cs typeface="+mn-cs"/>
                <a:hlinkClick r:id="rId21"/>
              </a:rPr>
              <a:t>[2]</a:t>
            </a:r>
            <a:r>
              <a:rPr lang="en-US" sz="1200" b="0" i="0" kern="1200" dirty="0">
                <a:solidFill>
                  <a:schemeClr val="tx1"/>
                </a:solidFill>
                <a:effectLst/>
                <a:latin typeface="+mn-lt"/>
                <a:ea typeface="+mn-ea"/>
                <a:cs typeface="+mn-cs"/>
              </a:rPr>
              <a:t> The network was set up in </a:t>
            </a:r>
            <a:r>
              <a:rPr lang="en-US" sz="1200" b="0" i="0" u="none" strike="noStrike" kern="1200" dirty="0">
                <a:solidFill>
                  <a:schemeClr val="tx1"/>
                </a:solidFill>
                <a:effectLst/>
                <a:latin typeface="+mn-lt"/>
                <a:ea typeface="+mn-ea"/>
                <a:cs typeface="+mn-cs"/>
                <a:hlinkClick r:id="rId22" tooltip="Vienna"/>
              </a:rPr>
              <a:t>Vienna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23" tooltip="Austria"/>
              </a:rPr>
              <a:t>Austria</a:t>
            </a:r>
            <a:r>
              <a:rPr lang="en-US" sz="1200" b="0" i="0" kern="1200" dirty="0">
                <a:solidFill>
                  <a:schemeClr val="tx1"/>
                </a:solidFill>
                <a:effectLst/>
                <a:latin typeface="+mn-lt"/>
                <a:ea typeface="+mn-ea"/>
                <a:cs typeface="+mn-cs"/>
              </a:rPr>
              <a:t>, in February 1999 after a meeting of football supporters' groups, football players' unions and football associations. The network has received backing from the European governing body </a:t>
            </a:r>
            <a:r>
              <a:rPr lang="en-US" sz="1200" b="0" i="0" u="none" strike="noStrike" kern="1200" dirty="0">
                <a:solidFill>
                  <a:schemeClr val="tx1"/>
                </a:solidFill>
                <a:effectLst/>
                <a:latin typeface="+mn-lt"/>
                <a:ea typeface="+mn-ea"/>
                <a:cs typeface="+mn-cs"/>
                <a:hlinkClick r:id="rId10" tooltip="UEFA"/>
              </a:rPr>
              <a:t>UEFA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tooltip="FIFA"/>
              </a:rPr>
              <a:t>FIFA</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13" tooltip="European Commission"/>
              </a:rPr>
              <a:t>European Commission</a:t>
            </a:r>
            <a:r>
              <a:rPr lang="en-US" sz="1200" b="0" i="0" kern="1200" dirty="0">
                <a:solidFill>
                  <a:schemeClr val="tx1"/>
                </a:solidFill>
                <a:effectLst/>
                <a:latin typeface="+mn-lt"/>
                <a:ea typeface="+mn-ea"/>
                <a:cs typeface="+mn-cs"/>
              </a:rPr>
              <a:t> for its aims.</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t>17</a:t>
            </a:fld>
            <a:endParaRPr lang="cs-CZ"/>
          </a:p>
        </p:txBody>
      </p:sp>
    </p:spTree>
    <p:extLst>
      <p:ext uri="{BB962C8B-B14F-4D97-AF65-F5344CB8AC3E}">
        <p14:creationId xmlns:p14="http://schemas.microsoft.com/office/powerpoint/2010/main" val="284334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https://thinkprogress.org/this-is-discrimination-top-athletes-demand-an-immediate-end-to-hijab-ban-in-basketball-fb6d89bb156c/</a:t>
            </a:r>
            <a:endParaRPr lang="cs-CZ" dirty="0"/>
          </a:p>
          <a:p>
            <a:endParaRPr lang="cs-CZ" dirty="0"/>
          </a:p>
          <a:p>
            <a:r>
              <a:rPr lang="en-US" dirty="0" err="1"/>
              <a:t>Jirásek</a:t>
            </a:r>
            <a:r>
              <a:rPr lang="en-US" dirty="0"/>
              <a:t>, I. (2018). Religion and spirituality in sport. In </a:t>
            </a:r>
            <a:r>
              <a:rPr lang="en-US" i="1" dirty="0"/>
              <a:t>Oxford Research Encyclopedia of Psychology.</a:t>
            </a:r>
            <a:r>
              <a:rPr lang="en-US" dirty="0"/>
              <a:t> Oxford University Press. </a:t>
            </a:r>
            <a:r>
              <a:rPr lang="en-US" dirty="0" err="1"/>
              <a:t>doi</a:t>
            </a:r>
            <a:r>
              <a:rPr lang="en-US" dirty="0"/>
              <a:t>: 10.1093/</a:t>
            </a:r>
            <a:r>
              <a:rPr lang="en-US" dirty="0" err="1"/>
              <a:t>acrefore</a:t>
            </a:r>
            <a:r>
              <a:rPr lang="en-US" dirty="0"/>
              <a:t>/9780190236557.013.149</a:t>
            </a:r>
            <a:endParaRPr lang="cs-CZ" dirty="0"/>
          </a:p>
          <a:p>
            <a:r>
              <a:rPr lang="en-US" dirty="0" err="1"/>
              <a:t>Jirásek</a:t>
            </a:r>
            <a:r>
              <a:rPr lang="en-US" dirty="0"/>
              <a:t>, I. (2015). Religion, spirituality, and sport: From </a:t>
            </a:r>
            <a:r>
              <a:rPr lang="en-US" i="1" dirty="0" err="1"/>
              <a:t>religio</a:t>
            </a:r>
            <a:r>
              <a:rPr lang="en-US" i="1" dirty="0"/>
              <a:t> </a:t>
            </a:r>
            <a:r>
              <a:rPr lang="en-US" i="1" dirty="0" err="1"/>
              <a:t>athletae</a:t>
            </a:r>
            <a:r>
              <a:rPr lang="en-US" dirty="0"/>
              <a:t> toward </a:t>
            </a:r>
            <a:r>
              <a:rPr lang="en-US" i="1" dirty="0" err="1"/>
              <a:t>spiritus</a:t>
            </a:r>
            <a:r>
              <a:rPr lang="en-US" i="1" dirty="0"/>
              <a:t> </a:t>
            </a:r>
            <a:r>
              <a:rPr lang="en-US" i="1" dirty="0" err="1"/>
              <a:t>athletae</a:t>
            </a:r>
            <a:r>
              <a:rPr lang="en-US" i="1" dirty="0"/>
              <a:t>. Quest, 67</a:t>
            </a:r>
            <a:r>
              <a:rPr lang="en-US" dirty="0"/>
              <a:t>(3)</a:t>
            </a:r>
            <a:r>
              <a:rPr lang="en-US" i="1" dirty="0"/>
              <a:t>, </a:t>
            </a:r>
            <a:r>
              <a:rPr lang="en-US" dirty="0"/>
              <a:t>290-299.</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18</a:t>
            </a:fld>
            <a:endParaRPr lang="cs-CZ"/>
          </a:p>
        </p:txBody>
      </p:sp>
    </p:spTree>
    <p:extLst>
      <p:ext uri="{BB962C8B-B14F-4D97-AF65-F5344CB8AC3E}">
        <p14:creationId xmlns:p14="http://schemas.microsoft.com/office/powerpoint/2010/main" val="422095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rPr>
              <a:t>Parker, A., &amp; Watson, N. J. (2015). Sport, celebrity and religion: Christianity, morality and the </a:t>
            </a:r>
            <a:r>
              <a:rPr lang="en-US" dirty="0" err="1">
                <a:effectLst/>
              </a:rPr>
              <a:t>Tebow</a:t>
            </a:r>
            <a:r>
              <a:rPr lang="en-US" dirty="0">
                <a:effectLst/>
              </a:rPr>
              <a:t> phenomenon. </a:t>
            </a:r>
            <a:r>
              <a:rPr lang="en-US" i="1" dirty="0">
                <a:effectLst/>
              </a:rPr>
              <a:t>Studies in World Christianity, 21</a:t>
            </a:r>
            <a:r>
              <a:rPr lang="en-US" dirty="0">
                <a:effectLst/>
              </a:rPr>
              <a:t>(3), 223-238. doi:10.3366/swc.2015.0125</a:t>
            </a:r>
          </a:p>
          <a:p>
            <a:r>
              <a:rPr lang="cs-CZ" dirty="0">
                <a:effectLst/>
              </a:rPr>
              <a:t>Ramadan</a:t>
            </a:r>
          </a:p>
          <a:p>
            <a:r>
              <a:rPr lang="en-US" dirty="0" err="1">
                <a:effectLst/>
              </a:rPr>
              <a:t>Chaouachi</a:t>
            </a:r>
            <a:r>
              <a:rPr lang="en-US" dirty="0">
                <a:effectLst/>
              </a:rPr>
              <a:t>, A., </a:t>
            </a:r>
            <a:r>
              <a:rPr lang="en-US" dirty="0" err="1">
                <a:effectLst/>
              </a:rPr>
              <a:t>Leiper</a:t>
            </a:r>
            <a:r>
              <a:rPr lang="en-US" dirty="0">
                <a:effectLst/>
              </a:rPr>
              <a:t>, J. B., </a:t>
            </a:r>
            <a:r>
              <a:rPr lang="en-US" dirty="0" err="1">
                <a:effectLst/>
              </a:rPr>
              <a:t>Chtourou</a:t>
            </a:r>
            <a:r>
              <a:rPr lang="en-US" dirty="0">
                <a:effectLst/>
              </a:rPr>
              <a:t>, H., Aziz, A. R., &amp; </a:t>
            </a:r>
            <a:r>
              <a:rPr lang="en-US" dirty="0" err="1">
                <a:effectLst/>
              </a:rPr>
              <a:t>Chamari</a:t>
            </a:r>
            <a:r>
              <a:rPr lang="en-US" dirty="0">
                <a:effectLst/>
              </a:rPr>
              <a:t>, K. (2012). The effects of Ramadan intermittent fasting on athletic performance: Recommendations for the maintenance of physical fitness. </a:t>
            </a:r>
            <a:r>
              <a:rPr lang="en-US" i="1" dirty="0">
                <a:effectLst/>
              </a:rPr>
              <a:t>Journal of Sports Sciences, 30</a:t>
            </a:r>
            <a:r>
              <a:rPr lang="en-US" dirty="0">
                <a:effectLst/>
              </a:rPr>
              <a:t>(</a:t>
            </a:r>
            <a:r>
              <a:rPr lang="en-US" dirty="0" err="1">
                <a:effectLst/>
              </a:rPr>
              <a:t>Supp</a:t>
            </a:r>
            <a:r>
              <a:rPr lang="en-US" dirty="0">
                <a:effectLst/>
              </a:rPr>
              <a:t> 1), S53-S73. </a:t>
            </a:r>
          </a:p>
          <a:p>
            <a:r>
              <a:rPr lang="cs-CZ" dirty="0" err="1">
                <a:effectLst/>
              </a:rPr>
              <a:t>Prayer</a:t>
            </a:r>
            <a:endParaRPr lang="cs-CZ" dirty="0">
              <a:effectLst/>
            </a:endParaRPr>
          </a:p>
          <a:p>
            <a:endParaRPr lang="cs-CZ" dirty="0">
              <a:effectLst/>
            </a:endParaRPr>
          </a:p>
          <a:p>
            <a:r>
              <a:rPr lang="en-US" dirty="0">
                <a:effectLst/>
              </a:rPr>
              <a:t>Czech, D. R., &amp; Bullet, E. (2007). An exploratory description of Christian athletes' perceptions of prayer in sport: A mixed methodological pilot study. </a:t>
            </a:r>
            <a:r>
              <a:rPr lang="en-US" i="1" dirty="0">
                <a:effectLst/>
              </a:rPr>
              <a:t>International Journal of Sports Science &amp; Coaching, 2</a:t>
            </a:r>
            <a:r>
              <a:rPr lang="en-US" dirty="0">
                <a:effectLst/>
              </a:rPr>
              <a:t>(1), 49-56. </a:t>
            </a:r>
          </a:p>
          <a:p>
            <a:r>
              <a:rPr lang="en-US" dirty="0" err="1">
                <a:effectLst/>
              </a:rPr>
              <a:t>Kreider</a:t>
            </a:r>
            <a:r>
              <a:rPr lang="en-US" dirty="0">
                <a:effectLst/>
              </a:rPr>
              <a:t>, A. J. (2003). Prayers for assistance as unsporting behavior. </a:t>
            </a:r>
            <a:r>
              <a:rPr lang="en-US" i="1" dirty="0">
                <a:effectLst/>
              </a:rPr>
              <a:t>Journal of the Philosophy of Sport, 30</a:t>
            </a:r>
            <a:r>
              <a:rPr lang="en-US" dirty="0">
                <a:effectLst/>
              </a:rPr>
              <a:t>(1), 17-25. doi:10.1080/00948705.2003.9714557</a:t>
            </a:r>
          </a:p>
          <a:p>
            <a:r>
              <a:rPr lang="en-US" dirty="0"/>
              <a:t>Watson, N. J., &amp; Czech, D. R. (2005). The use of prayer in sport: Implications for sport psychology consulting </a:t>
            </a:r>
            <a:r>
              <a:rPr lang="en-US" i="1" dirty="0"/>
              <a:t>Athletic Insights: The Online Journal of Sport Psychology, 7</a:t>
            </a:r>
            <a:r>
              <a:rPr lang="en-US" dirty="0"/>
              <a:t>(4), 26-35. </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19</a:t>
            </a:fld>
            <a:endParaRPr lang="cs-CZ"/>
          </a:p>
        </p:txBody>
      </p:sp>
    </p:spTree>
    <p:extLst>
      <p:ext uri="{BB962C8B-B14F-4D97-AF65-F5344CB8AC3E}">
        <p14:creationId xmlns:p14="http://schemas.microsoft.com/office/powerpoint/2010/main" val="272789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en-US" sz="1200" b="0" i="0" kern="1200" dirty="0" err="1">
                <a:solidFill>
                  <a:schemeClr val="tx1"/>
                </a:solidFill>
                <a:effectLst/>
                <a:latin typeface="+mn-lt"/>
                <a:ea typeface="+mn-ea"/>
                <a:cs typeface="+mn-cs"/>
              </a:rPr>
              <a:t>Maranise</a:t>
            </a:r>
            <a:r>
              <a:rPr lang="en-US" sz="1200" b="0" i="0" kern="1200" dirty="0">
                <a:solidFill>
                  <a:schemeClr val="tx1"/>
                </a:solidFill>
                <a:effectLst/>
                <a:latin typeface="+mn-lt"/>
                <a:ea typeface="+mn-ea"/>
                <a:cs typeface="+mn-cs"/>
              </a:rPr>
              <a:t>, A. M. J. (2013). </a:t>
            </a:r>
            <a:r>
              <a:rPr lang="en-US" sz="1200" b="0" i="0" u="none" kern="1200" dirty="0">
                <a:solidFill>
                  <a:schemeClr val="tx1"/>
                </a:solidFill>
                <a:effectLst/>
                <a:latin typeface="+mn-lt"/>
                <a:ea typeface="+mn-ea"/>
                <a:cs typeface="+mn-cs"/>
              </a:rPr>
              <a:t>Superstition &amp; Religious Ritual: An Examination of Their Effects and Utilization in Sport</a:t>
            </a:r>
            <a:r>
              <a:rPr lang="en-US" sz="1200" b="0" i="1" kern="1200" dirty="0">
                <a:solidFill>
                  <a:schemeClr val="tx1"/>
                </a:solidFill>
                <a:effectLst/>
                <a:latin typeface="+mn-lt"/>
                <a:ea typeface="+mn-ea"/>
                <a:cs typeface="+mn-cs"/>
              </a:rPr>
              <a:t>. The Sport Psychologist, 27(1), 83–91.</a:t>
            </a:r>
            <a:r>
              <a:rPr lang="en-US" sz="1200" b="0" i="0" kern="1200" dirty="0">
                <a:solidFill>
                  <a:schemeClr val="tx1"/>
                </a:solidFill>
                <a:effectLst/>
                <a:latin typeface="+mn-lt"/>
                <a:ea typeface="+mn-ea"/>
                <a:cs typeface="+mn-cs"/>
              </a:rPr>
              <a:t> doi:10.1123/tsp.27.1.83 </a:t>
            </a:r>
            <a:endParaRPr lang="cs-CZ" sz="1200" b="1"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a:p>
            <a:pPr marL="0" indent="0">
              <a:buNone/>
            </a:pPr>
            <a:r>
              <a:rPr lang="pl-PL" sz="1200" b="0" i="0" u="none" strike="noStrike" kern="1200" baseline="0" dirty="0">
                <a:solidFill>
                  <a:schemeClr val="tx1"/>
                </a:solidFill>
                <a:latin typeface="+mn-lt"/>
                <a:ea typeface="+mn-ea"/>
                <a:cs typeface="+mn-cs"/>
              </a:rPr>
              <a:t>N. Jona1 &amp; F. T. Okou.(2013). Sport and Religion. </a:t>
            </a:r>
            <a:r>
              <a:rPr lang="pl-PL" sz="1200" b="0" i="1" u="none" strike="noStrike" kern="1200" baseline="0" dirty="0">
                <a:solidFill>
                  <a:schemeClr val="tx1"/>
                </a:solidFill>
                <a:latin typeface="+mn-lt"/>
                <a:ea typeface="+mn-ea"/>
                <a:cs typeface="+mn-cs"/>
              </a:rPr>
              <a:t>Asian Journal of management sciences and education.</a:t>
            </a:r>
            <a:r>
              <a:rPr lang="pl-PL" sz="1200" b="0" i="0" u="none" strike="noStrike" kern="1200" baseline="0" dirty="0">
                <a:solidFill>
                  <a:schemeClr val="tx1"/>
                </a:solidFill>
                <a:latin typeface="+mn-lt"/>
                <a:ea typeface="+mn-ea"/>
                <a:cs typeface="+mn-cs"/>
              </a:rPr>
              <a:t> Vol.2. No.1. </a:t>
            </a:r>
            <a:endParaRPr lang="cs-CZ" sz="1200" b="0" i="0" u="none" strike="noStrike" kern="1200" baseline="0" dirty="0">
              <a:solidFill>
                <a:schemeClr val="tx1"/>
              </a:solidFill>
              <a:effectLst/>
              <a:latin typeface="+mn-lt"/>
              <a:ea typeface="+mn-ea"/>
              <a:cs typeface="+mn-cs"/>
            </a:endParaRPr>
          </a:p>
          <a:p>
            <a:pPr marL="0" indent="0">
              <a:buNone/>
            </a:pPr>
            <a:endParaRPr lang="cs-CZ" sz="1200" kern="1200" dirty="0">
              <a:solidFill>
                <a:schemeClr val="tx1"/>
              </a:solidFill>
              <a:effectLst/>
              <a:latin typeface="+mn-lt"/>
              <a:ea typeface="+mn-ea"/>
              <a:cs typeface="+mn-cs"/>
            </a:endParaRPr>
          </a:p>
          <a:p>
            <a:pPr marL="0" indent="0">
              <a:buNone/>
            </a:pPr>
            <a:r>
              <a:rPr lang="cs-CZ" sz="1200" kern="1200" dirty="0">
                <a:solidFill>
                  <a:schemeClr val="tx1"/>
                </a:solidFill>
                <a:effectLst/>
                <a:latin typeface="+mn-lt"/>
                <a:ea typeface="+mn-ea"/>
                <a:cs typeface="+mn-cs"/>
              </a:rPr>
              <a:t>Jirásek, I. (2018). Christian </a:t>
            </a:r>
            <a:r>
              <a:rPr lang="cs-CZ" sz="1200" kern="1200" dirty="0" err="1">
                <a:solidFill>
                  <a:schemeClr val="tx1"/>
                </a:solidFill>
                <a:effectLst/>
                <a:latin typeface="+mn-lt"/>
                <a:ea typeface="+mn-ea"/>
                <a:cs typeface="+mn-cs"/>
              </a:rPr>
              <a:t>instrumentality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sport as a </a:t>
            </a:r>
            <a:r>
              <a:rPr lang="cs-CZ" sz="1200" kern="1200" dirty="0" err="1">
                <a:solidFill>
                  <a:schemeClr val="tx1"/>
                </a:solidFill>
                <a:effectLst/>
                <a:latin typeface="+mn-lt"/>
                <a:ea typeface="+mn-ea"/>
                <a:cs typeface="+mn-cs"/>
              </a:rPr>
              <a:t>possible</a:t>
            </a:r>
            <a:r>
              <a:rPr lang="cs-CZ" sz="1200" kern="1200" dirty="0">
                <a:solidFill>
                  <a:schemeClr val="tx1"/>
                </a:solidFill>
                <a:effectLst/>
                <a:latin typeface="+mn-lt"/>
                <a:ea typeface="+mn-ea"/>
                <a:cs typeface="+mn-cs"/>
              </a:rPr>
              <a:t> source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goodness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atheists</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Sport, </a:t>
            </a:r>
            <a:r>
              <a:rPr lang="cs-CZ" sz="1200" i="1" kern="1200" dirty="0" err="1">
                <a:solidFill>
                  <a:schemeClr val="tx1"/>
                </a:solidFill>
                <a:effectLst/>
                <a:latin typeface="+mn-lt"/>
                <a:ea typeface="+mn-ea"/>
                <a:cs typeface="+mn-cs"/>
              </a:rPr>
              <a:t>Ethics</a:t>
            </a:r>
            <a:r>
              <a:rPr lang="cs-CZ" sz="1200" i="1" kern="1200" dirty="0">
                <a:solidFill>
                  <a:schemeClr val="tx1"/>
                </a:solidFill>
                <a:effectLst/>
                <a:latin typeface="+mn-lt"/>
                <a:ea typeface="+mn-ea"/>
                <a:cs typeface="+mn-cs"/>
              </a:rPr>
              <a:t> and </a:t>
            </a:r>
            <a:r>
              <a:rPr lang="cs-CZ" sz="1200" i="1" kern="1200" dirty="0" err="1">
                <a:solidFill>
                  <a:schemeClr val="tx1"/>
                </a:solidFill>
                <a:effectLst/>
                <a:latin typeface="+mn-lt"/>
                <a:ea typeface="+mn-ea"/>
                <a:cs typeface="+mn-cs"/>
              </a:rPr>
              <a:t>Philosophy</a:t>
            </a:r>
            <a:r>
              <a:rPr lang="cs-CZ" sz="1200" i="1" kern="1200" dirty="0">
                <a:solidFill>
                  <a:schemeClr val="tx1"/>
                </a:solidFill>
                <a:effectLst/>
                <a:latin typeface="+mn-lt"/>
                <a:ea typeface="+mn-ea"/>
                <a:cs typeface="+mn-cs"/>
              </a:rPr>
              <a:t>, 12</a:t>
            </a:r>
            <a:r>
              <a:rPr lang="cs-CZ" sz="1200" kern="1200" dirty="0">
                <a:solidFill>
                  <a:schemeClr val="tx1"/>
                </a:solidFill>
                <a:effectLst/>
                <a:latin typeface="+mn-lt"/>
                <a:ea typeface="+mn-ea"/>
                <a:cs typeface="+mn-cs"/>
              </a:rPr>
              <a:t>(1), 30-49. </a:t>
            </a:r>
            <a:r>
              <a:rPr lang="cs-CZ" sz="1200" kern="1200" dirty="0" err="1">
                <a:solidFill>
                  <a:schemeClr val="tx1"/>
                </a:solidFill>
                <a:effectLst/>
                <a:latin typeface="+mn-lt"/>
                <a:ea typeface="+mn-ea"/>
                <a:cs typeface="+mn-cs"/>
              </a:rPr>
              <a:t>doi</a:t>
            </a:r>
            <a:r>
              <a:rPr lang="cs-CZ" sz="1200" kern="1200" dirty="0">
                <a:solidFill>
                  <a:schemeClr val="tx1"/>
                </a:solidFill>
                <a:effectLst/>
                <a:latin typeface="+mn-lt"/>
                <a:ea typeface="+mn-ea"/>
                <a:cs typeface="+mn-cs"/>
              </a:rPr>
              <a:t>: 10.1080/17511321.2017.1307266</a:t>
            </a: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20</a:t>
            </a:fld>
            <a:endParaRPr lang="cs-CZ"/>
          </a:p>
        </p:txBody>
      </p:sp>
    </p:spTree>
    <p:extLst>
      <p:ext uri="{BB962C8B-B14F-4D97-AF65-F5344CB8AC3E}">
        <p14:creationId xmlns:p14="http://schemas.microsoft.com/office/powerpoint/2010/main" val="12265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Game</a:t>
            </a:r>
            <a:r>
              <a:rPr lang="cs-CZ" baseline="0" dirty="0"/>
              <a:t> </a:t>
            </a:r>
            <a:r>
              <a:rPr lang="cs-CZ" baseline="0" dirty="0" err="1"/>
              <a:t>Choose</a:t>
            </a:r>
            <a:r>
              <a:rPr lang="cs-CZ" baseline="0" dirty="0"/>
              <a:t> </a:t>
            </a:r>
            <a:r>
              <a:rPr lang="cs-CZ" baseline="0" dirty="0" err="1"/>
              <a:t>the</a:t>
            </a:r>
            <a:r>
              <a:rPr lang="cs-CZ" baseline="0" dirty="0"/>
              <a:t> </a:t>
            </a:r>
            <a:r>
              <a:rPr lang="cs-CZ" baseline="0" dirty="0" err="1"/>
              <a:t>One</a:t>
            </a:r>
            <a:r>
              <a:rPr lang="cs-CZ" baseline="0" dirty="0"/>
              <a:t> – 25 </a:t>
            </a:r>
            <a:r>
              <a:rPr lang="cs-CZ" baseline="0" dirty="0" err="1"/>
              <a:t>minutes</a:t>
            </a:r>
            <a:r>
              <a:rPr lang="cs-CZ" baseline="0" dirty="0"/>
              <a:t>.</a:t>
            </a:r>
            <a:endParaRPr lang="en-GB" baseline="0" dirty="0"/>
          </a:p>
          <a:p>
            <a:endParaRPr lang="en-GB" baseline="0" dirty="0"/>
          </a:p>
          <a:p>
            <a:r>
              <a:rPr lang="en-GB" baseline="0" dirty="0"/>
              <a:t>Open the discussion about prejudices.</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3</a:t>
            </a:fld>
            <a:endParaRPr lang="cs-CZ"/>
          </a:p>
        </p:txBody>
      </p:sp>
    </p:spTree>
    <p:extLst>
      <p:ext uri="{BB962C8B-B14F-4D97-AF65-F5344CB8AC3E}">
        <p14:creationId xmlns:p14="http://schemas.microsoft.com/office/powerpoint/2010/main" val="98865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Opening </a:t>
            </a:r>
            <a:r>
              <a:rPr lang="cs-CZ" dirty="0"/>
              <a:t>-</a:t>
            </a:r>
            <a:r>
              <a:rPr lang="cs-CZ" baseline="0" dirty="0"/>
              <a:t> g</a:t>
            </a:r>
            <a:r>
              <a:rPr lang="cs-CZ" dirty="0"/>
              <a:t>ame</a:t>
            </a:r>
            <a:r>
              <a:rPr lang="cs-CZ" baseline="0" dirty="0"/>
              <a:t> </a:t>
            </a:r>
            <a:r>
              <a:rPr lang="cs-CZ" baseline="0" dirty="0" err="1"/>
              <a:t>Choose</a:t>
            </a:r>
            <a:r>
              <a:rPr lang="cs-CZ" baseline="0" dirty="0"/>
              <a:t> </a:t>
            </a:r>
            <a:r>
              <a:rPr lang="cs-CZ" baseline="0" dirty="0" err="1"/>
              <a:t>the</a:t>
            </a:r>
            <a:r>
              <a:rPr lang="cs-CZ" baseline="0" dirty="0"/>
              <a:t> </a:t>
            </a:r>
            <a:r>
              <a:rPr lang="cs-CZ" baseline="0" dirty="0" err="1"/>
              <a:t>One</a:t>
            </a:r>
            <a:r>
              <a:rPr lang="en-GB" baseline="0" dirty="0"/>
              <a:t>!</a:t>
            </a:r>
            <a:r>
              <a:rPr lang="cs-CZ" baseline="0" dirty="0"/>
              <a:t> – 25 </a:t>
            </a:r>
            <a:r>
              <a:rPr lang="cs-CZ" baseline="0" dirty="0" err="1"/>
              <a:t>minutes</a:t>
            </a:r>
            <a:r>
              <a:rPr lang="cs-CZ" baseline="0" dirty="0"/>
              <a:t>.</a:t>
            </a:r>
            <a:endParaRPr lang="cs-CZ" dirty="0"/>
          </a:p>
          <a:p>
            <a:endParaRPr lang="cs-CZ" dirty="0"/>
          </a:p>
          <a:p>
            <a:endParaRPr lang="cs-CZ" dirty="0"/>
          </a:p>
          <a:p>
            <a:r>
              <a:rPr lang="cs-CZ" dirty="0"/>
              <a:t>https://dictionary.cambridge.org/dictionary/english/prejudice</a:t>
            </a:r>
          </a:p>
          <a:p>
            <a:r>
              <a:rPr lang="cs-CZ" dirty="0"/>
              <a:t>https://www.collinsdictionary.com/dictionary/english/prejudice</a:t>
            </a:r>
          </a:p>
          <a:p>
            <a:r>
              <a:rPr lang="cs-CZ" dirty="0"/>
              <a:t>https://simple.wikipedia.org/wiki/Prejudice</a:t>
            </a: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4</a:t>
            </a:fld>
            <a:endParaRPr lang="cs-CZ"/>
          </a:p>
        </p:txBody>
      </p:sp>
    </p:spTree>
    <p:extLst>
      <p:ext uri="{BB962C8B-B14F-4D97-AF65-F5344CB8AC3E}">
        <p14:creationId xmlns:p14="http://schemas.microsoft.com/office/powerpoint/2010/main" val="44729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Bronfenbrenner</a:t>
            </a:r>
            <a:r>
              <a:rPr lang="cs-CZ" sz="1200" kern="1200" dirty="0">
                <a:solidFill>
                  <a:schemeClr val="tx1"/>
                </a:solidFill>
                <a:effectLst/>
                <a:latin typeface="+mn-lt"/>
                <a:ea typeface="+mn-ea"/>
                <a:cs typeface="+mn-cs"/>
              </a:rPr>
              <a:t>, U. (1999). </a:t>
            </a:r>
            <a:r>
              <a:rPr lang="cs-CZ" sz="1200" kern="1200" dirty="0" err="1">
                <a:solidFill>
                  <a:schemeClr val="tx1"/>
                </a:solidFill>
                <a:effectLst/>
                <a:latin typeface="+mn-lt"/>
                <a:ea typeface="+mn-ea"/>
                <a:cs typeface="+mn-cs"/>
              </a:rPr>
              <a:t>Measuring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environment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across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life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span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Emerging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methods</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concepts</a:t>
            </a:r>
            <a:r>
              <a:rPr lang="cs-CZ" sz="1200" kern="1200" dirty="0">
                <a:solidFill>
                  <a:schemeClr val="tx1"/>
                </a:solidFill>
                <a:effectLst/>
                <a:latin typeface="+mn-lt"/>
                <a:ea typeface="+mn-ea"/>
                <a:cs typeface="+mn-cs"/>
              </a:rPr>
              <a:t>. In S. L. </a:t>
            </a:r>
            <a:r>
              <a:rPr lang="cs-CZ" sz="1200" kern="1200" dirty="0" err="1">
                <a:solidFill>
                  <a:schemeClr val="tx1"/>
                </a:solidFill>
                <a:effectLst/>
                <a:latin typeface="+mn-lt"/>
                <a:ea typeface="+mn-ea"/>
                <a:cs typeface="+mn-cs"/>
              </a:rPr>
              <a:t>Friedmann</a:t>
            </a:r>
            <a:r>
              <a:rPr lang="cs-CZ" sz="1200" kern="1200" dirty="0">
                <a:solidFill>
                  <a:schemeClr val="tx1"/>
                </a:solidFill>
                <a:effectLst/>
                <a:latin typeface="+mn-lt"/>
                <a:ea typeface="+mn-ea"/>
                <a:cs typeface="+mn-cs"/>
              </a:rPr>
              <a:t> &amp; T. D. </a:t>
            </a:r>
            <a:r>
              <a:rPr lang="cs-CZ" sz="1200" kern="1200" dirty="0" err="1">
                <a:solidFill>
                  <a:schemeClr val="tx1"/>
                </a:solidFill>
                <a:effectLst/>
                <a:latin typeface="+mn-lt"/>
                <a:ea typeface="+mn-ea"/>
                <a:cs typeface="+mn-cs"/>
              </a:rPr>
              <a:t>Wachs</a:t>
            </a:r>
            <a:r>
              <a:rPr lang="cs-CZ" sz="1200" kern="1200" dirty="0">
                <a:solidFill>
                  <a:schemeClr val="tx1"/>
                </a:solidFill>
                <a:effectLst/>
                <a:latin typeface="+mn-lt"/>
                <a:ea typeface="+mn-ea"/>
                <a:cs typeface="+mn-cs"/>
              </a:rPr>
              <a:t> (Ed.), </a:t>
            </a:r>
            <a:r>
              <a:rPr lang="cs-CZ" sz="1200" i="1" kern="1200" dirty="0" err="1">
                <a:solidFill>
                  <a:schemeClr val="tx1"/>
                </a:solidFill>
                <a:effectLst/>
                <a:latin typeface="+mn-lt"/>
                <a:ea typeface="+mn-ea"/>
                <a:cs typeface="+mn-cs"/>
              </a:rPr>
              <a:t>Environments</a:t>
            </a:r>
            <a:r>
              <a:rPr lang="cs-CZ" sz="1200" i="1" kern="1200" dirty="0">
                <a:solidFill>
                  <a:schemeClr val="tx1"/>
                </a:solidFill>
                <a:effectLst/>
                <a:latin typeface="+mn-lt"/>
                <a:ea typeface="+mn-ea"/>
                <a:cs typeface="+mn-cs"/>
              </a:rPr>
              <a:t> in </a:t>
            </a:r>
            <a:r>
              <a:rPr lang="cs-CZ" sz="1200" i="1" kern="1200" dirty="0" err="1">
                <a:solidFill>
                  <a:schemeClr val="tx1"/>
                </a:solidFill>
                <a:effectLst/>
                <a:latin typeface="+mn-lt"/>
                <a:ea typeface="+mn-ea"/>
                <a:cs typeface="+mn-cs"/>
              </a:rPr>
              <a:t>developmental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perspective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Theoretical</a:t>
            </a:r>
            <a:r>
              <a:rPr lang="cs-CZ" sz="1200" i="1" kern="1200" dirty="0">
                <a:solidFill>
                  <a:schemeClr val="tx1"/>
                </a:solidFill>
                <a:effectLst/>
                <a:latin typeface="+mn-lt"/>
                <a:ea typeface="+mn-ea"/>
                <a:cs typeface="+mn-cs"/>
              </a:rPr>
              <a:t> and </a:t>
            </a:r>
            <a:r>
              <a:rPr lang="cs-CZ" sz="1200" i="1" kern="1200" dirty="0" err="1">
                <a:solidFill>
                  <a:schemeClr val="tx1"/>
                </a:solidFill>
                <a:effectLst/>
                <a:latin typeface="+mn-lt"/>
                <a:ea typeface="+mn-ea"/>
                <a:cs typeface="+mn-cs"/>
              </a:rPr>
              <a:t>operational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models</a:t>
            </a:r>
            <a:r>
              <a:rPr lang="cs-CZ" sz="1200" i="1" kern="1200" dirty="0">
                <a:solidFill>
                  <a:schemeClr val="tx1"/>
                </a:solidFill>
                <a:effectLst/>
                <a:latin typeface="+mn-lt"/>
                <a:ea typeface="+mn-ea"/>
                <a:cs typeface="+mn-cs"/>
              </a:rPr>
              <a:t>.</a:t>
            </a:r>
            <a:r>
              <a:rPr lang="cs-CZ" sz="1200" kern="1200" dirty="0">
                <a:solidFill>
                  <a:schemeClr val="tx1"/>
                </a:solidFill>
                <a:effectLst/>
                <a:latin typeface="+mn-lt"/>
                <a:ea typeface="+mn-ea"/>
                <a:cs typeface="+mn-cs"/>
              </a:rPr>
              <a:t> (s. 3–28). Washington DC: </a:t>
            </a:r>
            <a:r>
              <a:rPr lang="cs-CZ" sz="1200" kern="1200" dirty="0" err="1">
                <a:solidFill>
                  <a:schemeClr val="tx1"/>
                </a:solidFill>
                <a:effectLst/>
                <a:latin typeface="+mn-lt"/>
                <a:ea typeface="+mn-ea"/>
                <a:cs typeface="+mn-cs"/>
              </a:rPr>
              <a:t>American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Psychological</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Association</a:t>
            </a:r>
            <a:r>
              <a:rPr lang="cs-CZ" sz="1200" kern="1200" dirty="0">
                <a:solidFill>
                  <a:schemeClr val="tx1"/>
                </a:solidFill>
                <a:effectLst/>
                <a:latin typeface="+mn-lt"/>
                <a:ea typeface="+mn-ea"/>
                <a:cs typeface="+mn-cs"/>
              </a:rPr>
              <a:t>.</a:t>
            </a:r>
          </a:p>
          <a:p>
            <a:r>
              <a:rPr lang="cs-CZ" sz="1200" kern="1200" dirty="0" err="1">
                <a:solidFill>
                  <a:schemeClr val="tx1"/>
                </a:solidFill>
                <a:effectLst/>
                <a:latin typeface="+mn-lt"/>
                <a:ea typeface="+mn-ea"/>
                <a:cs typeface="+mn-cs"/>
              </a:rPr>
              <a:t>Smolianov</a:t>
            </a:r>
            <a:r>
              <a:rPr lang="cs-CZ" sz="1200" kern="1200" dirty="0">
                <a:solidFill>
                  <a:schemeClr val="tx1"/>
                </a:solidFill>
                <a:effectLst/>
                <a:latin typeface="+mn-lt"/>
                <a:ea typeface="+mn-ea"/>
                <a:cs typeface="+mn-cs"/>
              </a:rPr>
              <a:t>, P., &amp; Zakus, D. H. (2008). </a:t>
            </a:r>
            <a:r>
              <a:rPr lang="cs-CZ" sz="1200" kern="1200" dirty="0" err="1">
                <a:solidFill>
                  <a:schemeClr val="tx1"/>
                </a:solidFill>
                <a:effectLst/>
                <a:latin typeface="+mn-lt"/>
                <a:ea typeface="+mn-ea"/>
                <a:cs typeface="+mn-cs"/>
              </a:rPr>
              <a:t>Exploring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High</a:t>
            </a:r>
            <a:r>
              <a:rPr lang="cs-CZ" sz="1200" kern="1200" dirty="0">
                <a:solidFill>
                  <a:schemeClr val="tx1"/>
                </a:solidFill>
                <a:effectLst/>
                <a:latin typeface="+mn-lt"/>
                <a:ea typeface="+mn-ea"/>
                <a:cs typeface="+mn-cs"/>
              </a:rPr>
              <a:t> Performance Management in </a:t>
            </a:r>
            <a:r>
              <a:rPr lang="cs-CZ" sz="1200" kern="1200" dirty="0" err="1">
                <a:solidFill>
                  <a:schemeClr val="tx1"/>
                </a:solidFill>
                <a:effectLst/>
                <a:latin typeface="+mn-lt"/>
                <a:ea typeface="+mn-ea"/>
                <a:cs typeface="+mn-cs"/>
              </a:rPr>
              <a:t>Olympic</a:t>
            </a:r>
            <a:r>
              <a:rPr lang="cs-CZ" sz="1200" kern="1200" dirty="0">
                <a:solidFill>
                  <a:schemeClr val="tx1"/>
                </a:solidFill>
                <a:effectLst/>
                <a:latin typeface="+mn-lt"/>
                <a:ea typeface="+mn-ea"/>
                <a:cs typeface="+mn-cs"/>
              </a:rPr>
              <a:t> Sport </a:t>
            </a:r>
            <a:r>
              <a:rPr lang="cs-CZ" sz="1200" kern="1200" dirty="0" err="1">
                <a:solidFill>
                  <a:schemeClr val="tx1"/>
                </a:solidFill>
                <a:effectLst/>
                <a:latin typeface="+mn-lt"/>
                <a:ea typeface="+mn-ea"/>
                <a:cs typeface="+mn-cs"/>
              </a:rPr>
              <a:t>with</a:t>
            </a:r>
            <a:r>
              <a:rPr lang="cs-CZ" sz="1200" kern="1200" dirty="0">
                <a:solidFill>
                  <a:schemeClr val="tx1"/>
                </a:solidFill>
                <a:effectLst/>
                <a:latin typeface="+mn-lt"/>
                <a:ea typeface="+mn-ea"/>
                <a:cs typeface="+mn-cs"/>
              </a:rPr>
              <a:t> Reference to </a:t>
            </a:r>
            <a:r>
              <a:rPr lang="cs-CZ" sz="1200" kern="1200" dirty="0" err="1">
                <a:solidFill>
                  <a:schemeClr val="tx1"/>
                </a:solidFill>
                <a:effectLst/>
                <a:latin typeface="+mn-lt"/>
                <a:ea typeface="+mn-ea"/>
                <a:cs typeface="+mn-cs"/>
              </a:rPr>
              <a:t>Practices</a:t>
            </a:r>
            <a:r>
              <a:rPr lang="cs-CZ" sz="1200" kern="1200" dirty="0">
                <a:solidFill>
                  <a:schemeClr val="tx1"/>
                </a:solidFill>
                <a:effectLst/>
                <a:latin typeface="+mn-lt"/>
                <a:ea typeface="+mn-ea"/>
                <a:cs typeface="+mn-cs"/>
              </a:rPr>
              <a:t> in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Former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Ussr</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Russia</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International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Sport Management</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9</a:t>
            </a:r>
            <a:r>
              <a:rPr lang="cs-CZ" sz="1200" kern="1200" dirty="0">
                <a:solidFill>
                  <a:schemeClr val="tx1"/>
                </a:solidFill>
                <a:effectLst/>
                <a:latin typeface="+mn-lt"/>
                <a:ea typeface="+mn-ea"/>
                <a:cs typeface="+mn-cs"/>
              </a:rPr>
              <a:t>(2), 206.</a:t>
            </a:r>
          </a:p>
          <a:p>
            <a:r>
              <a:rPr lang="cs-CZ" sz="1200" kern="1200" dirty="0">
                <a:solidFill>
                  <a:schemeClr val="tx1"/>
                </a:solidFill>
                <a:effectLst/>
                <a:latin typeface="+mn-lt"/>
                <a:ea typeface="+mn-ea"/>
                <a:cs typeface="+mn-cs"/>
              </a:rPr>
              <a:t>Vičar, M., </a:t>
            </a:r>
            <a:r>
              <a:rPr lang="cs-CZ" sz="1200" kern="1200" dirty="0" err="1">
                <a:solidFill>
                  <a:schemeClr val="tx1"/>
                </a:solidFill>
                <a:effectLst/>
                <a:latin typeface="+mn-lt"/>
                <a:ea typeface="+mn-ea"/>
                <a:cs typeface="+mn-cs"/>
              </a:rPr>
              <a:t>Protič</a:t>
            </a:r>
            <a:r>
              <a:rPr lang="cs-CZ" sz="1200" kern="1200" dirty="0">
                <a:solidFill>
                  <a:schemeClr val="tx1"/>
                </a:solidFill>
                <a:effectLst/>
                <a:latin typeface="+mn-lt"/>
                <a:ea typeface="+mn-ea"/>
                <a:cs typeface="+mn-cs"/>
              </a:rPr>
              <a:t>, M., &amp; Válková,  and H. (2014). </a:t>
            </a:r>
            <a:r>
              <a:rPr lang="cs-CZ" sz="1200" i="1" kern="1200" dirty="0">
                <a:solidFill>
                  <a:schemeClr val="tx1"/>
                </a:solidFill>
                <a:effectLst/>
                <a:latin typeface="+mn-lt"/>
                <a:ea typeface="+mn-ea"/>
                <a:cs typeface="+mn-cs"/>
              </a:rPr>
              <a:t>Sportovní talent – psychologická perspektiva</a:t>
            </a:r>
            <a:r>
              <a:rPr lang="cs-CZ" sz="1200" kern="1200" dirty="0">
                <a:solidFill>
                  <a:schemeClr val="tx1"/>
                </a:solidFill>
                <a:effectLst/>
                <a:latin typeface="+mn-lt"/>
                <a:ea typeface="+mn-ea"/>
                <a:cs typeface="+mn-cs"/>
              </a:rPr>
              <a:t>. Olomouc: Vydavatelství UP.</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b="0"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5</a:t>
            </a:fld>
            <a:endParaRPr lang="cs-CZ"/>
          </a:p>
        </p:txBody>
      </p:sp>
    </p:spTree>
    <p:extLst>
      <p:ext uri="{BB962C8B-B14F-4D97-AF65-F5344CB8AC3E}">
        <p14:creationId xmlns:p14="http://schemas.microsoft.com/office/powerpoint/2010/main" val="111941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6</a:t>
            </a:fld>
            <a:endParaRPr lang="cs-CZ"/>
          </a:p>
        </p:txBody>
      </p:sp>
    </p:spTree>
    <p:extLst>
      <p:ext uri="{BB962C8B-B14F-4D97-AF65-F5344CB8AC3E}">
        <p14:creationId xmlns:p14="http://schemas.microsoft.com/office/powerpoint/2010/main" val="250747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7</a:t>
            </a:fld>
            <a:endParaRPr lang="cs-CZ"/>
          </a:p>
        </p:txBody>
      </p:sp>
    </p:spTree>
    <p:extLst>
      <p:ext uri="{BB962C8B-B14F-4D97-AF65-F5344CB8AC3E}">
        <p14:creationId xmlns:p14="http://schemas.microsoft.com/office/powerpoint/2010/main" val="144612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Rawls</a:t>
            </a:r>
            <a:r>
              <a:rPr lang="cs-CZ" sz="1200" kern="1200" dirty="0">
                <a:solidFill>
                  <a:schemeClr val="tx1"/>
                </a:solidFill>
                <a:effectLst/>
                <a:latin typeface="+mn-lt"/>
                <a:ea typeface="+mn-ea"/>
                <a:cs typeface="+mn-cs"/>
              </a:rPr>
              <a:t>, J. (1971). </a:t>
            </a:r>
            <a:r>
              <a:rPr lang="cs-CZ" sz="1200" i="1" kern="1200" dirty="0">
                <a:solidFill>
                  <a:schemeClr val="tx1"/>
                </a:solidFill>
                <a:effectLst/>
                <a:latin typeface="+mn-lt"/>
                <a:ea typeface="+mn-ea"/>
                <a:cs typeface="+mn-cs"/>
              </a:rPr>
              <a:t>A </a:t>
            </a:r>
            <a:r>
              <a:rPr lang="cs-CZ" sz="1200" i="1" kern="1200" dirty="0" err="1">
                <a:solidFill>
                  <a:schemeClr val="tx1"/>
                </a:solidFill>
                <a:effectLst/>
                <a:latin typeface="+mn-lt"/>
                <a:ea typeface="+mn-ea"/>
                <a:cs typeface="+mn-cs"/>
              </a:rPr>
              <a:t>theory</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justice</a:t>
            </a:r>
            <a:r>
              <a:rPr lang="cs-CZ" sz="1200" kern="1200" dirty="0">
                <a:solidFill>
                  <a:schemeClr val="tx1"/>
                </a:solidFill>
                <a:effectLst/>
                <a:latin typeface="+mn-lt"/>
                <a:ea typeface="+mn-ea"/>
                <a:cs typeface="+mn-cs"/>
              </a:rPr>
              <a:t>. Harvard University </a:t>
            </a:r>
            <a:r>
              <a:rPr lang="cs-CZ" sz="1200" kern="1200" dirty="0" err="1">
                <a:solidFill>
                  <a:schemeClr val="tx1"/>
                </a:solidFill>
                <a:effectLst/>
                <a:latin typeface="+mn-lt"/>
                <a:ea typeface="+mn-ea"/>
                <a:cs typeface="+mn-cs"/>
              </a:rPr>
              <a:t>Press</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Bailey</a:t>
            </a:r>
            <a:r>
              <a:rPr lang="cs-CZ" sz="1200" kern="1200" dirty="0">
                <a:solidFill>
                  <a:schemeClr val="tx1"/>
                </a:solidFill>
                <a:effectLst/>
                <a:latin typeface="+mn-lt"/>
                <a:ea typeface="+mn-ea"/>
                <a:cs typeface="+mn-cs"/>
              </a:rPr>
              <a:t>, R., &amp; Toms, M. (2011). </a:t>
            </a:r>
            <a:r>
              <a:rPr lang="cs-CZ" sz="1200" kern="1200" dirty="0" err="1">
                <a:solidFill>
                  <a:schemeClr val="tx1"/>
                </a:solidFill>
                <a:effectLst/>
                <a:latin typeface="+mn-lt"/>
                <a:ea typeface="+mn-ea"/>
                <a:cs typeface="+mn-cs"/>
              </a:rPr>
              <a:t>Coaching</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Ethics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Youth</a:t>
            </a:r>
            <a:r>
              <a:rPr lang="cs-CZ" sz="1200" kern="1200" dirty="0">
                <a:solidFill>
                  <a:schemeClr val="tx1"/>
                </a:solidFill>
                <a:effectLst/>
                <a:latin typeface="+mn-lt"/>
                <a:ea typeface="+mn-ea"/>
                <a:cs typeface="+mn-cs"/>
              </a:rPr>
              <a:t> Talent </a:t>
            </a:r>
            <a:r>
              <a:rPr lang="cs-CZ" sz="1200" kern="1200" dirty="0" err="1">
                <a:solidFill>
                  <a:schemeClr val="tx1"/>
                </a:solidFill>
                <a:effectLst/>
                <a:latin typeface="+mn-lt"/>
                <a:ea typeface="+mn-ea"/>
                <a:cs typeface="+mn-cs"/>
              </a:rPr>
              <a:t>Identification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Rethinking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Luck</a:t>
            </a:r>
            <a:r>
              <a:rPr lang="cs-CZ" sz="1200" kern="1200" dirty="0">
                <a:solidFill>
                  <a:schemeClr val="tx1"/>
                </a:solidFill>
                <a:effectLst/>
                <a:latin typeface="+mn-lt"/>
                <a:ea typeface="+mn-ea"/>
                <a:cs typeface="+mn-cs"/>
              </a:rPr>
              <a:t> and Justice. In A. </a:t>
            </a:r>
            <a:r>
              <a:rPr lang="cs-CZ" sz="1200" kern="1200" dirty="0" err="1">
                <a:solidFill>
                  <a:schemeClr val="tx1"/>
                </a:solidFill>
                <a:effectLst/>
                <a:latin typeface="+mn-lt"/>
                <a:ea typeface="+mn-ea"/>
                <a:cs typeface="+mn-cs"/>
              </a:rPr>
              <a:t>Hardman</a:t>
            </a:r>
            <a:r>
              <a:rPr lang="cs-CZ" sz="1200" kern="1200" dirty="0">
                <a:solidFill>
                  <a:schemeClr val="tx1"/>
                </a:solidFill>
                <a:effectLst/>
                <a:latin typeface="+mn-lt"/>
                <a:ea typeface="+mn-ea"/>
                <a:cs typeface="+mn-cs"/>
              </a:rPr>
              <a:t> &amp; C. Jones (Ed.),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Ethics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Sport </a:t>
            </a:r>
            <a:r>
              <a:rPr lang="cs-CZ" sz="1200" i="1" kern="1200" dirty="0" err="1">
                <a:solidFill>
                  <a:schemeClr val="tx1"/>
                </a:solidFill>
                <a:effectLst/>
                <a:latin typeface="+mn-lt"/>
                <a:ea typeface="+mn-ea"/>
                <a:cs typeface="+mn-cs"/>
              </a:rPr>
              <a:t>Coaching</a:t>
            </a:r>
            <a:r>
              <a:rPr lang="cs-CZ" sz="1200" kern="1200" dirty="0">
                <a:solidFill>
                  <a:schemeClr val="tx1"/>
                </a:solidFill>
                <a:effectLst/>
                <a:latin typeface="+mn-lt"/>
                <a:ea typeface="+mn-ea"/>
                <a:cs typeface="+mn-cs"/>
              </a:rPr>
              <a:t> (s. 149–164). London: </a:t>
            </a:r>
            <a:r>
              <a:rPr lang="cs-CZ" sz="1200" kern="1200" dirty="0" err="1">
                <a:solidFill>
                  <a:schemeClr val="tx1"/>
                </a:solidFill>
                <a:effectLst/>
                <a:latin typeface="+mn-lt"/>
                <a:ea typeface="+mn-ea"/>
                <a:cs typeface="+mn-cs"/>
              </a:rPr>
              <a:t>Routledge</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Vičar, M. (2019). </a:t>
            </a:r>
            <a:r>
              <a:rPr lang="en-US" sz="1200" i="1" kern="1200" dirty="0">
                <a:solidFill>
                  <a:schemeClr val="tx1"/>
                </a:solidFill>
                <a:effectLst/>
                <a:latin typeface="+mn-lt"/>
                <a:ea typeface="+mn-ea"/>
                <a:cs typeface="+mn-cs"/>
              </a:rPr>
              <a:t>Ethical Issues Concerning Talent Identification In Sport From The Liberal Perspective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Manuscript</a:t>
            </a:r>
            <a:r>
              <a:rPr lang="cs-CZ" sz="1200" i="1" kern="1200" baseline="0" dirty="0">
                <a:solidFill>
                  <a:schemeClr val="tx1"/>
                </a:solidFill>
                <a:effectLst/>
                <a:latin typeface="+mn-lt"/>
                <a:ea typeface="+mn-ea"/>
                <a:cs typeface="+mn-cs"/>
              </a:rPr>
              <a:t> </a:t>
            </a:r>
            <a:r>
              <a:rPr lang="cs-CZ" sz="1200" i="1" kern="1200" baseline="0" dirty="0" err="1">
                <a:solidFill>
                  <a:schemeClr val="tx1"/>
                </a:solidFill>
                <a:effectLst/>
                <a:latin typeface="+mn-lt"/>
                <a:ea typeface="+mn-ea"/>
                <a:cs typeface="+mn-cs"/>
              </a:rPr>
              <a:t>submitted</a:t>
            </a:r>
            <a:r>
              <a:rPr lang="cs-CZ" sz="1200" i="1" kern="1200" baseline="0" dirty="0">
                <a:solidFill>
                  <a:schemeClr val="tx1"/>
                </a:solidFill>
                <a:effectLst/>
                <a:latin typeface="+mn-lt"/>
                <a:ea typeface="+mn-ea"/>
                <a:cs typeface="+mn-cs"/>
              </a:rPr>
              <a:t> </a:t>
            </a:r>
            <a:r>
              <a:rPr lang="cs-CZ" sz="1200" i="1" kern="1200" baseline="0" dirty="0" err="1">
                <a:solidFill>
                  <a:schemeClr val="tx1"/>
                </a:solidFill>
                <a:effectLst/>
                <a:latin typeface="+mn-lt"/>
                <a:ea typeface="+mn-ea"/>
                <a:cs typeface="+mn-cs"/>
              </a:rPr>
              <a:t>for</a:t>
            </a:r>
            <a:r>
              <a:rPr lang="cs-CZ" sz="1200" i="1" kern="1200" baseline="0" dirty="0">
                <a:solidFill>
                  <a:schemeClr val="tx1"/>
                </a:solidFill>
                <a:effectLst/>
                <a:latin typeface="+mn-lt"/>
                <a:ea typeface="+mn-ea"/>
                <a:cs typeface="+mn-cs"/>
              </a:rPr>
              <a:t> </a:t>
            </a:r>
            <a:r>
              <a:rPr lang="cs-CZ" sz="1200" i="1" kern="1200" baseline="0" dirty="0" err="1">
                <a:solidFill>
                  <a:schemeClr val="tx1"/>
                </a:solidFill>
                <a:effectLst/>
                <a:latin typeface="+mn-lt"/>
                <a:ea typeface="+mn-ea"/>
                <a:cs typeface="+mn-cs"/>
              </a:rPr>
              <a:t>publication</a:t>
            </a:r>
            <a:r>
              <a:rPr lang="cs-CZ" sz="1200" i="1" kern="1200" baseline="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Green, M., &amp; </a:t>
            </a:r>
            <a:r>
              <a:rPr lang="cs-CZ" sz="1200" kern="1200" dirty="0" err="1">
                <a:solidFill>
                  <a:schemeClr val="tx1"/>
                </a:solidFill>
                <a:effectLst/>
                <a:latin typeface="+mn-lt"/>
                <a:ea typeface="+mn-ea"/>
                <a:cs typeface="+mn-cs"/>
              </a:rPr>
              <a:t>Houlihan</a:t>
            </a:r>
            <a:r>
              <a:rPr lang="cs-CZ" sz="1200" kern="1200" dirty="0">
                <a:solidFill>
                  <a:schemeClr val="tx1"/>
                </a:solidFill>
                <a:effectLst/>
                <a:latin typeface="+mn-lt"/>
                <a:ea typeface="+mn-ea"/>
                <a:cs typeface="+mn-cs"/>
              </a:rPr>
              <a:t>, B. (2005). </a:t>
            </a:r>
            <a:r>
              <a:rPr lang="cs-CZ" sz="1200" i="1" kern="1200" dirty="0" err="1">
                <a:solidFill>
                  <a:schemeClr val="tx1"/>
                </a:solidFill>
                <a:effectLst/>
                <a:latin typeface="+mn-lt"/>
                <a:ea typeface="+mn-ea"/>
                <a:cs typeface="+mn-cs"/>
              </a:rPr>
              <a:t>Elite</a:t>
            </a:r>
            <a:r>
              <a:rPr lang="cs-CZ" sz="1200" i="1" kern="1200" dirty="0">
                <a:solidFill>
                  <a:schemeClr val="tx1"/>
                </a:solidFill>
                <a:effectLst/>
                <a:latin typeface="+mn-lt"/>
                <a:ea typeface="+mn-ea"/>
                <a:cs typeface="+mn-cs"/>
              </a:rPr>
              <a:t> sport </a:t>
            </a:r>
            <a:r>
              <a:rPr lang="cs-CZ" sz="1200" i="1" kern="1200" dirty="0" err="1">
                <a:solidFill>
                  <a:schemeClr val="tx1"/>
                </a:solidFill>
                <a:effectLst/>
                <a:latin typeface="+mn-lt"/>
                <a:ea typeface="+mn-ea"/>
                <a:cs typeface="+mn-cs"/>
              </a:rPr>
              <a:t>development</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Policy</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learning</a:t>
            </a:r>
            <a:r>
              <a:rPr lang="cs-CZ" sz="1200" i="1" kern="1200" dirty="0">
                <a:solidFill>
                  <a:schemeClr val="tx1"/>
                </a:solidFill>
                <a:effectLst/>
                <a:latin typeface="+mn-lt"/>
                <a:ea typeface="+mn-ea"/>
                <a:cs typeface="+mn-cs"/>
              </a:rPr>
              <a:t> and </a:t>
            </a:r>
            <a:r>
              <a:rPr lang="cs-CZ" sz="1200" i="1" kern="1200" dirty="0" err="1">
                <a:solidFill>
                  <a:schemeClr val="tx1"/>
                </a:solidFill>
                <a:effectLst/>
                <a:latin typeface="+mn-lt"/>
                <a:ea typeface="+mn-ea"/>
                <a:cs typeface="+mn-cs"/>
              </a:rPr>
              <a:t>political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priorities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Londonr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Routledge</a:t>
            </a:r>
            <a:r>
              <a:rPr lang="cs-CZ" sz="1200" kern="1200" dirty="0">
                <a:solidFill>
                  <a:schemeClr val="tx1"/>
                </a:solidFill>
                <a:effectLst/>
                <a:latin typeface="+mn-lt"/>
                <a:ea typeface="+mn-ea"/>
                <a:cs typeface="+mn-cs"/>
              </a:rPr>
              <a:t>.</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8</a:t>
            </a:fld>
            <a:endParaRPr lang="cs-CZ"/>
          </a:p>
        </p:txBody>
      </p:sp>
    </p:spTree>
    <p:extLst>
      <p:ext uri="{BB962C8B-B14F-4D97-AF65-F5344CB8AC3E}">
        <p14:creationId xmlns:p14="http://schemas.microsoft.com/office/powerpoint/2010/main" val="55902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Questions</a:t>
            </a:r>
            <a:r>
              <a:rPr lang="cs-CZ" dirty="0"/>
              <a:t> </a:t>
            </a:r>
            <a:r>
              <a:rPr lang="cs-CZ" dirty="0" err="1"/>
              <a:t>for</a:t>
            </a:r>
            <a:r>
              <a:rPr lang="cs-CZ" dirty="0"/>
              <a:t> </a:t>
            </a:r>
            <a:r>
              <a:rPr lang="cs-CZ" dirty="0" err="1"/>
              <a:t>discussion</a:t>
            </a:r>
            <a:r>
              <a:rPr lang="cs-CZ" dirty="0"/>
              <a:t>:</a:t>
            </a:r>
          </a:p>
          <a:p>
            <a:endParaRPr lang="cs-CZ" dirty="0"/>
          </a:p>
          <a:p>
            <a:r>
              <a:rPr lang="cs-CZ" dirty="0" err="1"/>
              <a:t>How</a:t>
            </a:r>
            <a:r>
              <a:rPr lang="cs-CZ" baseline="0" dirty="0"/>
              <a:t> </a:t>
            </a:r>
            <a:r>
              <a:rPr lang="cs-CZ" baseline="0" dirty="0" err="1"/>
              <a:t>does</a:t>
            </a:r>
            <a:r>
              <a:rPr lang="cs-CZ" baseline="0" dirty="0"/>
              <a:t> </a:t>
            </a:r>
            <a:r>
              <a:rPr lang="cs-CZ" baseline="0" dirty="0" err="1"/>
              <a:t>peers</a:t>
            </a:r>
            <a:r>
              <a:rPr lang="cs-CZ" baseline="0" dirty="0"/>
              <a:t> influence sport </a:t>
            </a:r>
            <a:r>
              <a:rPr lang="cs-CZ" baseline="0" dirty="0" err="1"/>
              <a:t>participation</a:t>
            </a:r>
            <a:r>
              <a:rPr lang="cs-CZ" baseline="0" dirty="0"/>
              <a:t>?</a:t>
            </a:r>
          </a:p>
          <a:p>
            <a:r>
              <a:rPr lang="cs-CZ" baseline="0" dirty="0"/>
              <a:t>Are </a:t>
            </a:r>
            <a:r>
              <a:rPr lang="cs-CZ" baseline="0" dirty="0" err="1"/>
              <a:t>there</a:t>
            </a:r>
            <a:r>
              <a:rPr lang="cs-CZ" baseline="0" dirty="0"/>
              <a:t> </a:t>
            </a:r>
            <a:r>
              <a:rPr lang="cs-CZ" baseline="0" dirty="0" err="1"/>
              <a:t>sports</a:t>
            </a:r>
            <a:r>
              <a:rPr lang="cs-CZ" baseline="0" dirty="0"/>
              <a:t> just </a:t>
            </a:r>
            <a:r>
              <a:rPr lang="cs-CZ" baseline="0" dirty="0" err="1"/>
              <a:t>for</a:t>
            </a:r>
            <a:r>
              <a:rPr lang="cs-CZ" baseline="0" dirty="0"/>
              <a:t> </a:t>
            </a:r>
            <a:r>
              <a:rPr lang="cs-CZ" baseline="0" dirty="0" err="1"/>
              <a:t>the</a:t>
            </a:r>
            <a:r>
              <a:rPr lang="cs-CZ" baseline="0" dirty="0"/>
              <a:t> „</a:t>
            </a:r>
            <a:r>
              <a:rPr lang="cs-CZ" baseline="0" dirty="0" err="1"/>
              <a:t>chosen</a:t>
            </a:r>
            <a:r>
              <a:rPr lang="cs-CZ" baseline="0" dirty="0"/>
              <a:t>“ </a:t>
            </a:r>
            <a:r>
              <a:rPr lang="cs-CZ" baseline="0" dirty="0" err="1"/>
              <a:t>ones</a:t>
            </a:r>
            <a:r>
              <a:rPr lang="cs-CZ" baseline="0" dirty="0"/>
              <a:t>? </a:t>
            </a:r>
            <a:r>
              <a:rPr lang="cs-CZ" baseline="0" dirty="0" err="1"/>
              <a:t>How</a:t>
            </a:r>
            <a:r>
              <a:rPr lang="cs-CZ" baseline="0" dirty="0"/>
              <a:t> </a:t>
            </a:r>
            <a:r>
              <a:rPr lang="cs-CZ" baseline="0" dirty="0" err="1"/>
              <a:t>can</a:t>
            </a:r>
            <a:r>
              <a:rPr lang="cs-CZ" baseline="0" dirty="0"/>
              <a:t> these </a:t>
            </a:r>
            <a:r>
              <a:rPr lang="cs-CZ" baseline="0" dirty="0" err="1"/>
              <a:t>sports</a:t>
            </a:r>
            <a:r>
              <a:rPr lang="cs-CZ" baseline="0" dirty="0"/>
              <a:t> </a:t>
            </a:r>
            <a:r>
              <a:rPr lang="cs-CZ" baseline="0" dirty="0" err="1"/>
              <a:t>be</a:t>
            </a:r>
            <a:r>
              <a:rPr lang="cs-CZ" baseline="0" dirty="0"/>
              <a:t> made more </a:t>
            </a:r>
            <a:r>
              <a:rPr lang="cs-CZ" baseline="0" dirty="0" err="1"/>
              <a:t>accessible</a:t>
            </a:r>
            <a:r>
              <a:rPr lang="cs-CZ" baseline="0" dirty="0"/>
              <a:t> </a:t>
            </a:r>
            <a:r>
              <a:rPr lang="cs-CZ" baseline="0" dirty="0" err="1"/>
              <a:t>for</a:t>
            </a:r>
            <a:r>
              <a:rPr lang="cs-CZ" baseline="0" dirty="0"/>
              <a:t> </a:t>
            </a:r>
            <a:r>
              <a:rPr lang="cs-CZ" baseline="0" dirty="0" err="1"/>
              <a:t>everyone</a:t>
            </a:r>
            <a:r>
              <a:rPr lang="cs-CZ" baseline="0" dirty="0"/>
              <a:t>?</a:t>
            </a:r>
          </a:p>
          <a:p>
            <a:r>
              <a:rPr lang="cs-CZ" baseline="0" dirty="0" err="1"/>
              <a:t>What</a:t>
            </a:r>
            <a:r>
              <a:rPr lang="cs-CZ" baseline="0" dirty="0"/>
              <a:t> </a:t>
            </a:r>
            <a:r>
              <a:rPr lang="cs-CZ" baseline="0" dirty="0" err="1"/>
              <a:t>size</a:t>
            </a:r>
            <a:r>
              <a:rPr lang="cs-CZ" baseline="0" dirty="0"/>
              <a:t> </a:t>
            </a:r>
            <a:r>
              <a:rPr lang="cs-CZ" baseline="0" dirty="0" err="1"/>
              <a:t>of</a:t>
            </a:r>
            <a:r>
              <a:rPr lang="cs-CZ" baseline="0" dirty="0"/>
              <a:t> </a:t>
            </a:r>
            <a:r>
              <a:rPr lang="cs-CZ" baseline="0" dirty="0" err="1"/>
              <a:t>the</a:t>
            </a:r>
            <a:r>
              <a:rPr lang="cs-CZ" baseline="0" dirty="0"/>
              <a:t> </a:t>
            </a:r>
            <a:r>
              <a:rPr lang="cs-CZ" baseline="0" dirty="0" err="1"/>
              <a:t>community</a:t>
            </a:r>
            <a:r>
              <a:rPr lang="cs-CZ" baseline="0" dirty="0"/>
              <a:t> do </a:t>
            </a:r>
            <a:r>
              <a:rPr lang="cs-CZ" baseline="0" dirty="0" err="1"/>
              <a:t>you</a:t>
            </a:r>
            <a:r>
              <a:rPr lang="cs-CZ" baseline="0" dirty="0"/>
              <a:t> </a:t>
            </a:r>
            <a:r>
              <a:rPr lang="cs-CZ" baseline="0" dirty="0" err="1"/>
              <a:t>think</a:t>
            </a:r>
            <a:r>
              <a:rPr lang="cs-CZ" baseline="0" dirty="0"/>
              <a:t> </a:t>
            </a:r>
            <a:r>
              <a:rPr lang="cs-CZ" baseline="0" dirty="0" err="1"/>
              <a:t>is</a:t>
            </a:r>
            <a:r>
              <a:rPr lang="cs-CZ" baseline="0" dirty="0"/>
              <a:t> </a:t>
            </a:r>
            <a:r>
              <a:rPr lang="cs-CZ" baseline="0" dirty="0" err="1"/>
              <a:t>the</a:t>
            </a:r>
            <a:r>
              <a:rPr lang="cs-CZ" baseline="0" dirty="0"/>
              <a:t> </a:t>
            </a:r>
            <a:r>
              <a:rPr lang="cs-CZ" baseline="0" dirty="0" err="1"/>
              <a:t>best</a:t>
            </a:r>
            <a:r>
              <a:rPr lang="cs-CZ" baseline="0" dirty="0"/>
              <a:t> </a:t>
            </a:r>
            <a:r>
              <a:rPr lang="cs-CZ" baseline="0" dirty="0" err="1"/>
              <a:t>for</a:t>
            </a:r>
            <a:r>
              <a:rPr lang="cs-CZ" baseline="0" dirty="0"/>
              <a:t> sport </a:t>
            </a:r>
            <a:r>
              <a:rPr lang="cs-CZ" baseline="0" dirty="0" err="1"/>
              <a:t>participation</a:t>
            </a:r>
            <a:r>
              <a:rPr lang="cs-CZ" baseline="0" dirty="0"/>
              <a:t>?</a:t>
            </a:r>
          </a:p>
          <a:p>
            <a:r>
              <a:rPr lang="cs-CZ" baseline="0" dirty="0" err="1"/>
              <a:t>What</a:t>
            </a:r>
            <a:r>
              <a:rPr lang="cs-CZ" baseline="0" dirty="0"/>
              <a:t> are </a:t>
            </a:r>
            <a:r>
              <a:rPr lang="cs-CZ" baseline="0" dirty="0" err="1"/>
              <a:t>the</a:t>
            </a:r>
            <a:r>
              <a:rPr lang="cs-CZ" baseline="0" dirty="0"/>
              <a:t> </a:t>
            </a:r>
            <a:r>
              <a:rPr lang="cs-CZ" baseline="0" dirty="0" err="1"/>
              <a:t>reasons</a:t>
            </a:r>
            <a:r>
              <a:rPr lang="cs-CZ" baseline="0" dirty="0"/>
              <a:t> </a:t>
            </a:r>
            <a:r>
              <a:rPr lang="cs-CZ" baseline="0" dirty="0" err="1"/>
              <a:t>that</a:t>
            </a:r>
            <a:r>
              <a:rPr lang="cs-CZ" baseline="0" dirty="0"/>
              <a:t> </a:t>
            </a:r>
            <a:r>
              <a:rPr lang="cs-CZ" baseline="0" dirty="0" err="1"/>
              <a:t>some</a:t>
            </a:r>
            <a:r>
              <a:rPr lang="cs-CZ" baseline="0" dirty="0"/>
              <a:t> </a:t>
            </a:r>
            <a:r>
              <a:rPr lang="cs-CZ" baseline="0" dirty="0" err="1"/>
              <a:t>sports</a:t>
            </a:r>
            <a:r>
              <a:rPr lang="cs-CZ" baseline="0" dirty="0"/>
              <a:t> are more </a:t>
            </a:r>
            <a:r>
              <a:rPr lang="cs-CZ" baseline="0" dirty="0" err="1"/>
              <a:t>famous</a:t>
            </a:r>
            <a:r>
              <a:rPr lang="cs-CZ" baseline="0" dirty="0"/>
              <a:t> in </a:t>
            </a:r>
            <a:r>
              <a:rPr lang="cs-CZ" baseline="0" dirty="0" err="1"/>
              <a:t>some</a:t>
            </a:r>
            <a:r>
              <a:rPr lang="cs-CZ" baseline="0" dirty="0"/>
              <a:t> </a:t>
            </a:r>
            <a:r>
              <a:rPr lang="cs-CZ" baseline="0" dirty="0" err="1"/>
              <a:t>countries</a:t>
            </a:r>
            <a:r>
              <a:rPr lang="cs-CZ" baseline="0" dirty="0"/>
              <a:t> </a:t>
            </a:r>
            <a:r>
              <a:rPr lang="cs-CZ" baseline="0" dirty="0" err="1"/>
              <a:t>than</a:t>
            </a:r>
            <a:r>
              <a:rPr lang="cs-CZ" baseline="0" dirty="0"/>
              <a:t> in </a:t>
            </a:r>
            <a:r>
              <a:rPr lang="cs-CZ" baseline="0" dirty="0" err="1"/>
              <a:t>the</a:t>
            </a:r>
            <a:r>
              <a:rPr lang="cs-CZ" baseline="0" dirty="0"/>
              <a:t> </a:t>
            </a:r>
            <a:r>
              <a:rPr lang="cs-CZ" baseline="0" dirty="0" err="1"/>
              <a:t>others</a:t>
            </a:r>
            <a:r>
              <a:rPr lang="cs-CZ" baseline="0" dirty="0"/>
              <a:t>?</a:t>
            </a:r>
          </a:p>
          <a:p>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Baker</a:t>
            </a:r>
            <a:r>
              <a:rPr lang="cs-CZ" sz="1200" kern="1200" dirty="0">
                <a:solidFill>
                  <a:schemeClr val="tx1"/>
                </a:solidFill>
                <a:effectLst/>
                <a:latin typeface="+mn-lt"/>
                <a:ea typeface="+mn-ea"/>
                <a:cs typeface="+mn-cs"/>
              </a:rPr>
              <a:t>, J., &amp; </a:t>
            </a:r>
            <a:r>
              <a:rPr lang="cs-CZ" sz="1200" kern="1200" dirty="0" err="1">
                <a:solidFill>
                  <a:schemeClr val="tx1"/>
                </a:solidFill>
                <a:effectLst/>
                <a:latin typeface="+mn-lt"/>
                <a:ea typeface="+mn-ea"/>
                <a:cs typeface="+mn-cs"/>
              </a:rPr>
              <a:t>Horton</a:t>
            </a:r>
            <a:r>
              <a:rPr lang="cs-CZ" sz="1200" kern="1200" dirty="0">
                <a:solidFill>
                  <a:schemeClr val="tx1"/>
                </a:solidFill>
                <a:effectLst/>
                <a:latin typeface="+mn-lt"/>
                <a:ea typeface="+mn-ea"/>
                <a:cs typeface="+mn-cs"/>
              </a:rPr>
              <a:t>, S. (2004). A </a:t>
            </a:r>
            <a:r>
              <a:rPr lang="cs-CZ" sz="1200" kern="1200" dirty="0" err="1">
                <a:solidFill>
                  <a:schemeClr val="tx1"/>
                </a:solidFill>
                <a:effectLst/>
                <a:latin typeface="+mn-lt"/>
                <a:ea typeface="+mn-ea"/>
                <a:cs typeface="+mn-cs"/>
              </a:rPr>
              <a:t>Review</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Primary</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Secondary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Influences</a:t>
            </a:r>
            <a:r>
              <a:rPr lang="cs-CZ" sz="1200" kern="1200" dirty="0">
                <a:solidFill>
                  <a:schemeClr val="tx1"/>
                </a:solidFill>
                <a:effectLst/>
                <a:latin typeface="+mn-lt"/>
                <a:ea typeface="+mn-ea"/>
                <a:cs typeface="+mn-cs"/>
              </a:rPr>
              <a:t> on Sport </a:t>
            </a:r>
            <a:r>
              <a:rPr lang="cs-CZ" sz="1200" kern="1200" dirty="0" err="1">
                <a:solidFill>
                  <a:schemeClr val="tx1"/>
                </a:solidFill>
                <a:effectLst/>
                <a:latin typeface="+mn-lt"/>
                <a:ea typeface="+mn-ea"/>
                <a:cs typeface="+mn-cs"/>
              </a:rPr>
              <a:t>Expertise</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High</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Ability</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Studies</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15</a:t>
            </a:r>
            <a:r>
              <a:rPr lang="cs-CZ" sz="1200" kern="1200" dirty="0">
                <a:solidFill>
                  <a:schemeClr val="tx1"/>
                </a:solidFill>
                <a:effectLst/>
                <a:latin typeface="+mn-lt"/>
                <a:ea typeface="+mn-ea"/>
                <a:cs typeface="+mn-cs"/>
              </a:rPr>
              <a:t>, 211–228.</a:t>
            </a:r>
          </a:p>
          <a:p>
            <a:r>
              <a:rPr lang="cs-CZ" sz="1200" kern="1200" dirty="0" err="1">
                <a:solidFill>
                  <a:schemeClr val="tx1"/>
                </a:solidFill>
                <a:effectLst/>
                <a:latin typeface="+mn-lt"/>
                <a:ea typeface="+mn-ea"/>
                <a:cs typeface="+mn-cs"/>
              </a:rPr>
              <a:t>Côté</a:t>
            </a:r>
            <a:r>
              <a:rPr lang="cs-CZ" sz="1200" kern="1200" dirty="0">
                <a:solidFill>
                  <a:schemeClr val="tx1"/>
                </a:solidFill>
                <a:effectLst/>
                <a:latin typeface="+mn-lt"/>
                <a:ea typeface="+mn-ea"/>
                <a:cs typeface="+mn-cs"/>
              </a:rPr>
              <a:t>, J., Macdonald, D. J., </a:t>
            </a:r>
            <a:r>
              <a:rPr lang="cs-CZ" sz="1200" kern="1200" dirty="0" err="1">
                <a:solidFill>
                  <a:schemeClr val="tx1"/>
                </a:solidFill>
                <a:effectLst/>
                <a:latin typeface="+mn-lt"/>
                <a:ea typeface="+mn-ea"/>
                <a:cs typeface="+mn-cs"/>
              </a:rPr>
              <a:t>Baker</a:t>
            </a:r>
            <a:r>
              <a:rPr lang="cs-CZ" sz="1200" kern="1200" dirty="0">
                <a:solidFill>
                  <a:schemeClr val="tx1"/>
                </a:solidFill>
                <a:effectLst/>
                <a:latin typeface="+mn-lt"/>
                <a:ea typeface="+mn-ea"/>
                <a:cs typeface="+mn-cs"/>
              </a:rPr>
              <a:t>, J., &amp; </a:t>
            </a:r>
            <a:r>
              <a:rPr lang="cs-CZ" sz="1200" kern="1200" dirty="0" err="1">
                <a:solidFill>
                  <a:schemeClr val="tx1"/>
                </a:solidFill>
                <a:effectLst/>
                <a:latin typeface="+mn-lt"/>
                <a:ea typeface="+mn-ea"/>
                <a:cs typeface="+mn-cs"/>
              </a:rPr>
              <a:t>Abernethy</a:t>
            </a:r>
            <a:r>
              <a:rPr lang="cs-CZ" sz="1200" kern="1200" dirty="0">
                <a:solidFill>
                  <a:schemeClr val="tx1"/>
                </a:solidFill>
                <a:effectLst/>
                <a:latin typeface="+mn-lt"/>
                <a:ea typeface="+mn-ea"/>
                <a:cs typeface="+mn-cs"/>
              </a:rPr>
              <a:t>, B. (2006). </a:t>
            </a:r>
            <a:r>
              <a:rPr lang="cs-CZ" sz="1200" kern="1200" dirty="0" err="1">
                <a:solidFill>
                  <a:schemeClr val="tx1"/>
                </a:solidFill>
                <a:effectLst/>
                <a:latin typeface="+mn-lt"/>
                <a:ea typeface="+mn-ea"/>
                <a:cs typeface="+mn-cs"/>
              </a:rPr>
              <a:t>When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where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is</a:t>
            </a:r>
            <a:r>
              <a:rPr lang="cs-CZ" sz="1200" kern="1200" dirty="0">
                <a:solidFill>
                  <a:schemeClr val="tx1"/>
                </a:solidFill>
                <a:effectLst/>
                <a:latin typeface="+mn-lt"/>
                <a:ea typeface="+mn-ea"/>
                <a:cs typeface="+mn-cs"/>
              </a:rPr>
              <a:t> more </a:t>
            </a:r>
            <a:r>
              <a:rPr lang="cs-CZ" sz="1200" kern="1200" dirty="0" err="1">
                <a:solidFill>
                  <a:schemeClr val="tx1"/>
                </a:solidFill>
                <a:effectLst/>
                <a:latin typeface="+mn-lt"/>
                <a:ea typeface="+mn-ea"/>
                <a:cs typeface="+mn-cs"/>
              </a:rPr>
              <a:t>important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when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Birthplace</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birthdate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effects</a:t>
            </a:r>
            <a:r>
              <a:rPr lang="cs-CZ" sz="1200" kern="1200" dirty="0">
                <a:solidFill>
                  <a:schemeClr val="tx1"/>
                </a:solidFill>
                <a:effectLst/>
                <a:latin typeface="+mn-lt"/>
                <a:ea typeface="+mn-ea"/>
                <a:cs typeface="+mn-cs"/>
              </a:rPr>
              <a:t> on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achievement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sporting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expertise</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sports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sciences</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24</a:t>
            </a:r>
            <a:r>
              <a:rPr lang="cs-CZ" sz="1200" kern="1200" dirty="0">
                <a:solidFill>
                  <a:schemeClr val="tx1"/>
                </a:solidFill>
                <a:effectLst/>
                <a:latin typeface="+mn-lt"/>
                <a:ea typeface="+mn-ea"/>
                <a:cs typeface="+mn-cs"/>
              </a:rPr>
              <a:t>(10), 1065–1073.</a:t>
            </a:r>
          </a:p>
          <a:p>
            <a:r>
              <a:rPr lang="cs-CZ" sz="1200" kern="1200" dirty="0" err="1">
                <a:solidFill>
                  <a:schemeClr val="tx1"/>
                </a:solidFill>
                <a:effectLst/>
                <a:latin typeface="+mn-lt"/>
                <a:ea typeface="+mn-ea"/>
                <a:cs typeface="+mn-cs"/>
              </a:rPr>
              <a:t>Davids</a:t>
            </a:r>
            <a:r>
              <a:rPr lang="cs-CZ" sz="1200" kern="1200" dirty="0">
                <a:solidFill>
                  <a:schemeClr val="tx1"/>
                </a:solidFill>
                <a:effectLst/>
                <a:latin typeface="+mn-lt"/>
                <a:ea typeface="+mn-ea"/>
                <a:cs typeface="+mn-cs"/>
              </a:rPr>
              <a:t>, K., &amp; </a:t>
            </a:r>
            <a:r>
              <a:rPr lang="cs-CZ" sz="1200" kern="1200" dirty="0" err="1">
                <a:solidFill>
                  <a:schemeClr val="tx1"/>
                </a:solidFill>
                <a:effectLst/>
                <a:latin typeface="+mn-lt"/>
                <a:ea typeface="+mn-ea"/>
                <a:cs typeface="+mn-cs"/>
              </a:rPr>
              <a:t>Baker</a:t>
            </a:r>
            <a:r>
              <a:rPr lang="cs-CZ" sz="1200" kern="1200" dirty="0">
                <a:solidFill>
                  <a:schemeClr val="tx1"/>
                </a:solidFill>
                <a:effectLst/>
                <a:latin typeface="+mn-lt"/>
                <a:ea typeface="+mn-ea"/>
                <a:cs typeface="+mn-cs"/>
              </a:rPr>
              <a:t>, J. (2007). </a:t>
            </a:r>
            <a:r>
              <a:rPr lang="cs-CZ" sz="1200" kern="1200" dirty="0" err="1">
                <a:solidFill>
                  <a:schemeClr val="tx1"/>
                </a:solidFill>
                <a:effectLst/>
                <a:latin typeface="+mn-lt"/>
                <a:ea typeface="+mn-ea"/>
                <a:cs typeface="+mn-cs"/>
              </a:rPr>
              <a:t>Genes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environment</a:t>
            </a:r>
            <a:r>
              <a:rPr lang="cs-CZ" sz="1200" kern="1200" dirty="0">
                <a:solidFill>
                  <a:schemeClr val="tx1"/>
                </a:solidFill>
                <a:effectLst/>
                <a:latin typeface="+mn-lt"/>
                <a:ea typeface="+mn-ea"/>
                <a:cs typeface="+mn-cs"/>
              </a:rPr>
              <a:t> and sport performance. </a:t>
            </a:r>
            <a:r>
              <a:rPr lang="cs-CZ" sz="1200" i="1" kern="1200" dirty="0" err="1">
                <a:solidFill>
                  <a:schemeClr val="tx1"/>
                </a:solidFill>
                <a:effectLst/>
                <a:latin typeface="+mn-lt"/>
                <a:ea typeface="+mn-ea"/>
                <a:cs typeface="+mn-cs"/>
              </a:rPr>
              <a:t>Sports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medicine</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37</a:t>
            </a:r>
            <a:r>
              <a:rPr lang="cs-CZ" sz="1200" kern="1200" dirty="0">
                <a:solidFill>
                  <a:schemeClr val="tx1"/>
                </a:solidFill>
                <a:effectLst/>
                <a:latin typeface="+mn-lt"/>
                <a:ea typeface="+mn-ea"/>
                <a:cs typeface="+mn-cs"/>
              </a:rPr>
              <a:t>(11), 961–980.</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Elgar</a:t>
            </a:r>
            <a:r>
              <a:rPr lang="cs-CZ" sz="1200" kern="1200" dirty="0">
                <a:solidFill>
                  <a:schemeClr val="tx1"/>
                </a:solidFill>
                <a:effectLst/>
                <a:latin typeface="+mn-lt"/>
                <a:ea typeface="+mn-ea"/>
                <a:cs typeface="+mn-cs"/>
              </a:rPr>
              <a:t>, F. J., </a:t>
            </a:r>
            <a:r>
              <a:rPr lang="cs-CZ" sz="1200" kern="1200" dirty="0" err="1">
                <a:solidFill>
                  <a:schemeClr val="tx1"/>
                </a:solidFill>
                <a:effectLst/>
                <a:latin typeface="+mn-lt"/>
                <a:ea typeface="+mn-ea"/>
                <a:cs typeface="+mn-cs"/>
              </a:rPr>
              <a:t>Arlett</a:t>
            </a:r>
            <a:r>
              <a:rPr lang="cs-CZ" sz="1200" kern="1200" dirty="0">
                <a:solidFill>
                  <a:schemeClr val="tx1"/>
                </a:solidFill>
                <a:effectLst/>
                <a:latin typeface="+mn-lt"/>
                <a:ea typeface="+mn-ea"/>
                <a:cs typeface="+mn-cs"/>
              </a:rPr>
              <a:t>, C., &amp; </a:t>
            </a:r>
            <a:r>
              <a:rPr lang="cs-CZ" sz="1200" kern="1200" dirty="0" err="1">
                <a:solidFill>
                  <a:schemeClr val="tx1"/>
                </a:solidFill>
                <a:effectLst/>
                <a:latin typeface="+mn-lt"/>
                <a:ea typeface="+mn-ea"/>
                <a:cs typeface="+mn-cs"/>
              </a:rPr>
              <a:t>Groves</a:t>
            </a:r>
            <a:r>
              <a:rPr lang="cs-CZ" sz="1200" kern="1200" dirty="0">
                <a:solidFill>
                  <a:schemeClr val="tx1"/>
                </a:solidFill>
                <a:effectLst/>
                <a:latin typeface="+mn-lt"/>
                <a:ea typeface="+mn-ea"/>
                <a:cs typeface="+mn-cs"/>
              </a:rPr>
              <a:t>, R. (2003). Stress, </a:t>
            </a:r>
            <a:r>
              <a:rPr lang="cs-CZ" sz="1200" kern="1200" dirty="0" err="1">
                <a:solidFill>
                  <a:schemeClr val="tx1"/>
                </a:solidFill>
                <a:effectLst/>
                <a:latin typeface="+mn-lt"/>
                <a:ea typeface="+mn-ea"/>
                <a:cs typeface="+mn-cs"/>
              </a:rPr>
              <a:t>coping</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behavioural</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problems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among</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rural</a:t>
            </a:r>
            <a:r>
              <a:rPr lang="cs-CZ" sz="1200" kern="1200" dirty="0">
                <a:solidFill>
                  <a:schemeClr val="tx1"/>
                </a:solidFill>
                <a:effectLst/>
                <a:latin typeface="+mn-lt"/>
                <a:ea typeface="+mn-ea"/>
                <a:cs typeface="+mn-cs"/>
              </a:rPr>
              <a:t> and </a:t>
            </a:r>
            <a:r>
              <a:rPr lang="cs-CZ" sz="1200" kern="1200" dirty="0" err="1">
                <a:solidFill>
                  <a:schemeClr val="tx1"/>
                </a:solidFill>
                <a:effectLst/>
                <a:latin typeface="+mn-lt"/>
                <a:ea typeface="+mn-ea"/>
                <a:cs typeface="+mn-cs"/>
              </a:rPr>
              <a:t>urban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adolescents</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adolescence</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26</a:t>
            </a:r>
            <a:r>
              <a:rPr lang="cs-CZ" sz="1200" kern="1200" dirty="0">
                <a:solidFill>
                  <a:schemeClr val="tx1"/>
                </a:solidFill>
                <a:effectLst/>
                <a:latin typeface="+mn-lt"/>
                <a:ea typeface="+mn-ea"/>
                <a:cs typeface="+mn-cs"/>
              </a:rPr>
              <a:t>(5), 574–585.</a:t>
            </a:r>
          </a:p>
          <a:p>
            <a:r>
              <a:rPr lang="cs-CZ" sz="1200" kern="1200" dirty="0" err="1">
                <a:solidFill>
                  <a:schemeClr val="tx1"/>
                </a:solidFill>
                <a:effectLst/>
                <a:latin typeface="+mn-lt"/>
                <a:ea typeface="+mn-ea"/>
                <a:cs typeface="+mn-cs"/>
              </a:rPr>
              <a:t>Hellstedt</a:t>
            </a:r>
            <a:r>
              <a:rPr lang="cs-CZ" sz="1200" kern="1200" dirty="0">
                <a:solidFill>
                  <a:schemeClr val="tx1"/>
                </a:solidFill>
                <a:effectLst/>
                <a:latin typeface="+mn-lt"/>
                <a:ea typeface="+mn-ea"/>
                <a:cs typeface="+mn-cs"/>
              </a:rPr>
              <a:t>, J. C. (1987).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coach</a:t>
            </a:r>
            <a:r>
              <a:rPr lang="cs-CZ" sz="1200" kern="1200" dirty="0">
                <a:solidFill>
                  <a:schemeClr val="tx1"/>
                </a:solidFill>
                <a:effectLst/>
                <a:latin typeface="+mn-lt"/>
                <a:ea typeface="+mn-ea"/>
                <a:cs typeface="+mn-cs"/>
              </a:rPr>
              <a:t>/</a:t>
            </a:r>
            <a:r>
              <a:rPr lang="cs-CZ" sz="1200" kern="1200" dirty="0" err="1">
                <a:solidFill>
                  <a:schemeClr val="tx1"/>
                </a:solidFill>
                <a:effectLst/>
                <a:latin typeface="+mn-lt"/>
                <a:ea typeface="+mn-ea"/>
                <a:cs typeface="+mn-cs"/>
              </a:rPr>
              <a:t>parent</a:t>
            </a:r>
            <a:r>
              <a:rPr lang="cs-CZ" sz="1200" kern="1200" dirty="0">
                <a:solidFill>
                  <a:schemeClr val="tx1"/>
                </a:solidFill>
                <a:effectLst/>
                <a:latin typeface="+mn-lt"/>
                <a:ea typeface="+mn-ea"/>
                <a:cs typeface="+mn-cs"/>
              </a:rPr>
              <a:t>/</a:t>
            </a:r>
            <a:r>
              <a:rPr lang="cs-CZ" sz="1200" kern="1200" dirty="0" err="1">
                <a:solidFill>
                  <a:schemeClr val="tx1"/>
                </a:solidFill>
                <a:effectLst/>
                <a:latin typeface="+mn-lt"/>
                <a:ea typeface="+mn-ea"/>
                <a:cs typeface="+mn-cs"/>
              </a:rPr>
              <a:t>athlete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relationship</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The</a:t>
            </a:r>
            <a:r>
              <a:rPr lang="cs-CZ" sz="1200" i="1" kern="1200" dirty="0">
                <a:solidFill>
                  <a:schemeClr val="tx1"/>
                </a:solidFill>
                <a:effectLst/>
                <a:latin typeface="+mn-lt"/>
                <a:ea typeface="+mn-ea"/>
                <a:cs typeface="+mn-cs"/>
              </a:rPr>
              <a:t> Sport </a:t>
            </a:r>
            <a:r>
              <a:rPr lang="cs-CZ" sz="1200" i="1" kern="1200" dirty="0" err="1">
                <a:solidFill>
                  <a:schemeClr val="tx1"/>
                </a:solidFill>
                <a:effectLst/>
                <a:latin typeface="+mn-lt"/>
                <a:ea typeface="+mn-ea"/>
                <a:cs typeface="+mn-cs"/>
              </a:rPr>
              <a:t>Psychologist</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1</a:t>
            </a:r>
            <a:r>
              <a:rPr lang="cs-CZ" sz="1200" kern="1200" dirty="0">
                <a:solidFill>
                  <a:schemeClr val="tx1"/>
                </a:solidFill>
                <a:effectLst/>
                <a:latin typeface="+mn-lt"/>
                <a:ea typeface="+mn-ea"/>
                <a:cs typeface="+mn-cs"/>
              </a:rPr>
              <a:t>(2), 151–160.</a:t>
            </a:r>
          </a:p>
          <a:p>
            <a:r>
              <a:rPr lang="cs-CZ" sz="1200" kern="1200" dirty="0">
                <a:solidFill>
                  <a:schemeClr val="tx1"/>
                </a:solidFill>
                <a:effectLst/>
                <a:latin typeface="+mn-lt"/>
                <a:ea typeface="+mn-ea"/>
                <a:cs typeface="+mn-cs"/>
              </a:rPr>
              <a:t>MacDonald, D. J., </a:t>
            </a:r>
            <a:r>
              <a:rPr lang="cs-CZ" sz="1200" kern="1200" dirty="0" err="1">
                <a:solidFill>
                  <a:schemeClr val="tx1"/>
                </a:solidFill>
                <a:effectLst/>
                <a:latin typeface="+mn-lt"/>
                <a:ea typeface="+mn-ea"/>
                <a:cs typeface="+mn-cs"/>
              </a:rPr>
              <a:t>Cheung</a:t>
            </a:r>
            <a:r>
              <a:rPr lang="cs-CZ" sz="1200" kern="1200" dirty="0">
                <a:solidFill>
                  <a:schemeClr val="tx1"/>
                </a:solidFill>
                <a:effectLst/>
                <a:latin typeface="+mn-lt"/>
                <a:ea typeface="+mn-ea"/>
                <a:cs typeface="+mn-cs"/>
              </a:rPr>
              <a:t>, M., </a:t>
            </a:r>
            <a:r>
              <a:rPr lang="cs-CZ" sz="1200" kern="1200" dirty="0" err="1">
                <a:solidFill>
                  <a:schemeClr val="tx1"/>
                </a:solidFill>
                <a:effectLst/>
                <a:latin typeface="+mn-lt"/>
                <a:ea typeface="+mn-ea"/>
                <a:cs typeface="+mn-cs"/>
              </a:rPr>
              <a:t>Côté</a:t>
            </a:r>
            <a:r>
              <a:rPr lang="cs-CZ" sz="1200" kern="1200" dirty="0">
                <a:solidFill>
                  <a:schemeClr val="tx1"/>
                </a:solidFill>
                <a:effectLst/>
                <a:latin typeface="+mn-lt"/>
                <a:ea typeface="+mn-ea"/>
                <a:cs typeface="+mn-cs"/>
              </a:rPr>
              <a:t>, J., &amp; </a:t>
            </a:r>
            <a:r>
              <a:rPr lang="cs-CZ" sz="1200" kern="1200" dirty="0" err="1">
                <a:solidFill>
                  <a:schemeClr val="tx1"/>
                </a:solidFill>
                <a:effectLst/>
                <a:latin typeface="+mn-lt"/>
                <a:ea typeface="+mn-ea"/>
                <a:cs typeface="+mn-cs"/>
              </a:rPr>
              <a:t>Abernethy</a:t>
            </a:r>
            <a:r>
              <a:rPr lang="cs-CZ" sz="1200" kern="1200" dirty="0">
                <a:solidFill>
                  <a:schemeClr val="tx1"/>
                </a:solidFill>
                <a:effectLst/>
                <a:latin typeface="+mn-lt"/>
                <a:ea typeface="+mn-ea"/>
                <a:cs typeface="+mn-cs"/>
              </a:rPr>
              <a:t>, B. (2009). Place but not </a:t>
            </a:r>
            <a:r>
              <a:rPr lang="cs-CZ" sz="1200" kern="1200" dirty="0" err="1">
                <a:solidFill>
                  <a:schemeClr val="tx1"/>
                </a:solidFill>
                <a:effectLst/>
                <a:latin typeface="+mn-lt"/>
                <a:ea typeface="+mn-ea"/>
                <a:cs typeface="+mn-cs"/>
              </a:rPr>
              <a:t>date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birth</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influences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development</a:t>
            </a:r>
            <a:r>
              <a:rPr lang="cs-CZ" sz="1200" kern="1200" dirty="0">
                <a:solidFill>
                  <a:schemeClr val="tx1"/>
                </a:solidFill>
                <a:effectLst/>
                <a:latin typeface="+mn-lt"/>
                <a:ea typeface="+mn-ea"/>
                <a:cs typeface="+mn-cs"/>
              </a:rPr>
              <a:t> and emergence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athletic</a:t>
            </a:r>
            <a:r>
              <a:rPr lang="cs-CZ" sz="1200" kern="1200" dirty="0">
                <a:solidFill>
                  <a:schemeClr val="tx1"/>
                </a:solidFill>
                <a:effectLst/>
                <a:latin typeface="+mn-lt"/>
                <a:ea typeface="+mn-ea"/>
                <a:cs typeface="+mn-cs"/>
              </a:rPr>
              <a:t> talent in </a:t>
            </a:r>
            <a:r>
              <a:rPr lang="cs-CZ" sz="1200" kern="1200" dirty="0" err="1">
                <a:solidFill>
                  <a:schemeClr val="tx1"/>
                </a:solidFill>
                <a:effectLst/>
                <a:latin typeface="+mn-lt"/>
                <a:ea typeface="+mn-ea"/>
                <a:cs typeface="+mn-cs"/>
              </a:rPr>
              <a:t>American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football</a:t>
            </a:r>
            <a:r>
              <a:rPr lang="cs-CZ" sz="1200"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Applied</a:t>
            </a:r>
            <a:r>
              <a:rPr lang="cs-CZ" sz="1200" i="1" kern="1200" dirty="0">
                <a:solidFill>
                  <a:schemeClr val="tx1"/>
                </a:solidFill>
                <a:effectLst/>
                <a:latin typeface="+mn-lt"/>
                <a:ea typeface="+mn-ea"/>
                <a:cs typeface="+mn-cs"/>
              </a:rPr>
              <a:t> Sport Psychology</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21</a:t>
            </a:r>
            <a:r>
              <a:rPr lang="cs-CZ" sz="1200" kern="1200" dirty="0">
                <a:solidFill>
                  <a:schemeClr val="tx1"/>
                </a:solidFill>
                <a:effectLst/>
                <a:latin typeface="+mn-lt"/>
                <a:ea typeface="+mn-ea"/>
                <a:cs typeface="+mn-cs"/>
              </a:rPr>
              <a:t>(1), 80–90.</a:t>
            </a:r>
          </a:p>
          <a:p>
            <a:r>
              <a:rPr lang="cs-CZ" sz="1200" kern="1200" dirty="0">
                <a:solidFill>
                  <a:schemeClr val="tx1"/>
                </a:solidFill>
                <a:effectLst/>
                <a:latin typeface="+mn-lt"/>
                <a:ea typeface="+mn-ea"/>
                <a:cs typeface="+mn-cs"/>
              </a:rPr>
              <a:t>MacDonald, D. J., King, J., </a:t>
            </a:r>
            <a:r>
              <a:rPr lang="cs-CZ" sz="1200" kern="1200" dirty="0" err="1">
                <a:solidFill>
                  <a:schemeClr val="tx1"/>
                </a:solidFill>
                <a:effectLst/>
                <a:latin typeface="+mn-lt"/>
                <a:ea typeface="+mn-ea"/>
                <a:cs typeface="+mn-cs"/>
              </a:rPr>
              <a:t>Côté</a:t>
            </a:r>
            <a:r>
              <a:rPr lang="cs-CZ" sz="1200" kern="1200" dirty="0">
                <a:solidFill>
                  <a:schemeClr val="tx1"/>
                </a:solidFill>
                <a:effectLst/>
                <a:latin typeface="+mn-lt"/>
                <a:ea typeface="+mn-ea"/>
                <a:cs typeface="+mn-cs"/>
              </a:rPr>
              <a:t>, J., &amp; </a:t>
            </a:r>
            <a:r>
              <a:rPr lang="cs-CZ" sz="1200" kern="1200" dirty="0" err="1">
                <a:solidFill>
                  <a:schemeClr val="tx1"/>
                </a:solidFill>
                <a:effectLst/>
                <a:latin typeface="+mn-lt"/>
                <a:ea typeface="+mn-ea"/>
                <a:cs typeface="+mn-cs"/>
              </a:rPr>
              <a:t>Abernethy</a:t>
            </a:r>
            <a:r>
              <a:rPr lang="cs-CZ" sz="1200" kern="1200" dirty="0">
                <a:solidFill>
                  <a:schemeClr val="tx1"/>
                </a:solidFill>
                <a:effectLst/>
                <a:latin typeface="+mn-lt"/>
                <a:ea typeface="+mn-ea"/>
                <a:cs typeface="+mn-cs"/>
              </a:rPr>
              <a:t>, B. (2009). </a:t>
            </a:r>
            <a:r>
              <a:rPr lang="cs-CZ" sz="1200" kern="1200" dirty="0" err="1">
                <a:solidFill>
                  <a:schemeClr val="tx1"/>
                </a:solidFill>
                <a:effectLst/>
                <a:latin typeface="+mn-lt"/>
                <a:ea typeface="+mn-ea"/>
                <a:cs typeface="+mn-cs"/>
              </a:rPr>
              <a:t>Birthplace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effects</a:t>
            </a:r>
            <a:r>
              <a:rPr lang="cs-CZ" sz="1200" kern="1200" dirty="0">
                <a:solidFill>
                  <a:schemeClr val="tx1"/>
                </a:solidFill>
                <a:effectLst/>
                <a:latin typeface="+mn-lt"/>
                <a:ea typeface="+mn-ea"/>
                <a:cs typeface="+mn-cs"/>
              </a:rPr>
              <a:t> on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development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of</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female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athletic</a:t>
            </a:r>
            <a:r>
              <a:rPr lang="cs-CZ" sz="1200" kern="1200" dirty="0">
                <a:solidFill>
                  <a:schemeClr val="tx1"/>
                </a:solidFill>
                <a:effectLst/>
                <a:latin typeface="+mn-lt"/>
                <a:ea typeface="+mn-ea"/>
                <a:cs typeface="+mn-cs"/>
              </a:rPr>
              <a:t> talent. </a:t>
            </a:r>
            <a:r>
              <a:rPr lang="cs-CZ" sz="1200" i="1" kern="1200" dirty="0" err="1">
                <a:solidFill>
                  <a:schemeClr val="tx1"/>
                </a:solidFill>
                <a:effectLst/>
                <a:latin typeface="+mn-lt"/>
                <a:ea typeface="+mn-ea"/>
                <a:cs typeface="+mn-cs"/>
              </a:rPr>
              <a:t>Journal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of</a:t>
            </a:r>
            <a:r>
              <a:rPr lang="cs-CZ" sz="1200" i="1" kern="1200" dirty="0">
                <a:solidFill>
                  <a:schemeClr val="tx1"/>
                </a:solidFill>
                <a:effectLst/>
                <a:latin typeface="+mn-lt"/>
                <a:ea typeface="+mn-ea"/>
                <a:cs typeface="+mn-cs"/>
              </a:rPr>
              <a:t> Science and </a:t>
            </a:r>
            <a:r>
              <a:rPr lang="cs-CZ" sz="1200" i="1" kern="1200" dirty="0" err="1">
                <a:solidFill>
                  <a:schemeClr val="tx1"/>
                </a:solidFill>
                <a:effectLst/>
                <a:latin typeface="+mn-lt"/>
                <a:ea typeface="+mn-ea"/>
                <a:cs typeface="+mn-cs"/>
              </a:rPr>
              <a:t>Medicine</a:t>
            </a:r>
            <a:r>
              <a:rPr lang="cs-CZ" sz="1200" i="1" kern="1200" dirty="0">
                <a:solidFill>
                  <a:schemeClr val="tx1"/>
                </a:solidFill>
                <a:effectLst/>
                <a:latin typeface="+mn-lt"/>
                <a:ea typeface="+mn-ea"/>
                <a:cs typeface="+mn-cs"/>
              </a:rPr>
              <a:t> in Sport</a:t>
            </a:r>
            <a:r>
              <a:rPr lang="cs-CZ" sz="1200" kern="1200" dirty="0">
                <a:solidFill>
                  <a:schemeClr val="tx1"/>
                </a:solidFill>
                <a:effectLst/>
                <a:latin typeface="+mn-lt"/>
                <a:ea typeface="+mn-ea"/>
                <a:cs typeface="+mn-cs"/>
              </a:rPr>
              <a:t>, </a:t>
            </a:r>
            <a:r>
              <a:rPr lang="cs-CZ" sz="1200" i="1" kern="1200" dirty="0">
                <a:solidFill>
                  <a:schemeClr val="tx1"/>
                </a:solidFill>
                <a:effectLst/>
                <a:latin typeface="+mn-lt"/>
                <a:ea typeface="+mn-ea"/>
                <a:cs typeface="+mn-cs"/>
              </a:rPr>
              <a:t>12</a:t>
            </a:r>
            <a:r>
              <a:rPr lang="cs-CZ" sz="1200" kern="1200" dirty="0">
                <a:solidFill>
                  <a:schemeClr val="tx1"/>
                </a:solidFill>
                <a:effectLst/>
                <a:latin typeface="+mn-lt"/>
                <a:ea typeface="+mn-ea"/>
                <a:cs typeface="+mn-cs"/>
              </a:rPr>
              <a:t>(1), 234–237.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baseline="0" dirty="0"/>
          </a:p>
          <a:p>
            <a:endParaRPr lang="cs-CZ" baseline="0" dirty="0"/>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9</a:t>
            </a:fld>
            <a:endParaRPr lang="cs-CZ"/>
          </a:p>
        </p:txBody>
      </p:sp>
    </p:spTree>
    <p:extLst>
      <p:ext uri="{BB962C8B-B14F-4D97-AF65-F5344CB8AC3E}">
        <p14:creationId xmlns:p14="http://schemas.microsoft.com/office/powerpoint/2010/main" val="423819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https://www.collinsdictionary.com/dictionary/english/nationality</a:t>
            </a: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t>10</a:t>
            </a:fld>
            <a:endParaRPr lang="cs-CZ"/>
          </a:p>
        </p:txBody>
      </p:sp>
    </p:spTree>
    <p:extLst>
      <p:ext uri="{BB962C8B-B14F-4D97-AF65-F5344CB8AC3E}">
        <p14:creationId xmlns:p14="http://schemas.microsoft.com/office/powerpoint/2010/main" val="233432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156280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36466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210911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202011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334658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F502FBA-89DF-4359-BABA-F7682D4080FB}" type="datetimeFigureOut">
              <a:rPr lang="cs-CZ" smtClean="0"/>
              <a:t>02.03.2020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5298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F502FBA-89DF-4359-BABA-F7682D4080FB}" type="datetimeFigureOut">
              <a:rPr lang="cs-CZ" smtClean="0"/>
              <a:t>02.03.2020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383567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F502FBA-89DF-4359-BABA-F7682D4080FB}" type="datetimeFigureOut">
              <a:rPr lang="cs-CZ" smtClean="0"/>
              <a:t>02.03.2020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382096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F502FBA-89DF-4359-BABA-F7682D4080FB}" type="datetimeFigureOut">
              <a:rPr lang="cs-CZ" smtClean="0"/>
              <a:t>02.03.2020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192907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F502FBA-89DF-4359-BABA-F7682D4080FB}" type="datetimeFigureOut">
              <a:rPr lang="cs-CZ" smtClean="0"/>
              <a:t>02.03.2020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300622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F502FBA-89DF-4359-BABA-F7682D4080FB}" type="datetimeFigureOut">
              <a:rPr lang="cs-CZ" smtClean="0"/>
              <a:t>02.03.2020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t>‹#›</a:t>
            </a:fld>
            <a:endParaRPr lang="cs-CZ"/>
          </a:p>
        </p:txBody>
      </p:sp>
    </p:spTree>
    <p:extLst>
      <p:ext uri="{BB962C8B-B14F-4D97-AF65-F5344CB8AC3E}">
        <p14:creationId xmlns:p14="http://schemas.microsoft.com/office/powerpoint/2010/main" val="106309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02FBA-89DF-4359-BABA-F7682D4080FB}" type="datetimeFigureOut">
              <a:rPr lang="cs-CZ" smtClean="0"/>
              <a:t>02.03.2020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900F-6E42-4EA4-806A-8510F87100C5}" type="slidenum">
              <a:rPr lang="cs-CZ" smtClean="0"/>
              <a:t>‹#›</a:t>
            </a:fld>
            <a:endParaRPr lang="cs-CZ"/>
          </a:p>
        </p:txBody>
      </p:sp>
    </p:spTree>
    <p:extLst>
      <p:ext uri="{BB962C8B-B14F-4D97-AF65-F5344CB8AC3E}">
        <p14:creationId xmlns:p14="http://schemas.microsoft.com/office/powerpoint/2010/main" val="335217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55B60-25EC-4394-846B-177BE7A52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6" y="4968484"/>
            <a:ext cx="6829426" cy="1889516"/>
          </a:xfrm>
          <a:prstGeom prst="rect">
            <a:avLst/>
          </a:prstGeom>
        </p:spPr>
      </p:pic>
      <p:pic>
        <p:nvPicPr>
          <p:cNvPr id="5" name="Picture 4">
            <a:extLst>
              <a:ext uri="{FF2B5EF4-FFF2-40B4-BE49-F238E27FC236}">
                <a16:creationId xmlns:a16="http://schemas.microsoft.com/office/drawing/2014/main" id="{816C0F6E-1236-4143-BA2B-E2CC3FD60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0"/>
            <a:ext cx="5915025" cy="5248275"/>
          </a:xfrm>
          <a:prstGeom prst="rect">
            <a:avLst/>
          </a:prstGeom>
        </p:spPr>
      </p:pic>
      <p:pic>
        <p:nvPicPr>
          <p:cNvPr id="6" name="Picture 5">
            <a:extLst>
              <a:ext uri="{FF2B5EF4-FFF2-40B4-BE49-F238E27FC236}">
                <a16:creationId xmlns:a16="http://schemas.microsoft.com/office/drawing/2014/main" id="{C706446A-116A-4D0C-8A25-DBA5C6A9B6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val="70385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Národnost</a:t>
            </a:r>
          </a:p>
        </p:txBody>
      </p:sp>
      <p:sp>
        <p:nvSpPr>
          <p:cNvPr id="3" name="Zástupný symbol pro obsah 2"/>
          <p:cNvSpPr>
            <a:spLocks noGrp="1"/>
          </p:cNvSpPr>
          <p:nvPr>
            <p:ph idx="1"/>
          </p:nvPr>
        </p:nvSpPr>
        <p:spPr/>
        <p:txBody>
          <a:bodyPr>
            <a:normAutofit/>
          </a:bodyPr>
          <a:lstStyle/>
          <a:p>
            <a:r>
              <a:rPr lang="cs-CZ" dirty="0"/>
              <a:t>Národnost znamená příslušnost k určitému národu na základě narození, naturalizace nebo vztahu k danému národu.</a:t>
            </a:r>
          </a:p>
          <a:p>
            <a:r>
              <a:rPr lang="cs-CZ" dirty="0"/>
              <a:t>Osoby stejného rasového původu lze považovat za národ(</a:t>
            </a:r>
            <a:r>
              <a:rPr lang="cs-CZ" dirty="0" err="1"/>
              <a:t>nost</a:t>
            </a:r>
            <a:r>
              <a:rPr lang="cs-CZ" dirty="0"/>
              <a:t>), zejména pokud nemají vlastní nezávislý stát. </a:t>
            </a:r>
          </a:p>
          <a:p>
            <a:r>
              <a:rPr lang="cs-CZ" dirty="0"/>
              <a:t>Pokud máte národnost určité země, narodili jste se tam nebo máte právo být jejím občanem (státní příslušnost). </a:t>
            </a:r>
          </a:p>
          <a:p>
            <a:pPr marL="0" indent="0">
              <a:buNone/>
            </a:pPr>
            <a:endParaRPr lang="cs-CZ" dirty="0"/>
          </a:p>
        </p:txBody>
      </p:sp>
    </p:spTree>
    <p:extLst>
      <p:ext uri="{BB962C8B-B14F-4D97-AF65-F5344CB8AC3E}">
        <p14:creationId xmlns:p14="http://schemas.microsoft.com/office/powerpoint/2010/main" val="240132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Změna národnosti (státní příslušnosti)</a:t>
            </a:r>
          </a:p>
        </p:txBody>
      </p:sp>
      <p:sp>
        <p:nvSpPr>
          <p:cNvPr id="3" name="Zástupný symbol pro obsah 2"/>
          <p:cNvSpPr>
            <a:spLocks noGrp="1"/>
          </p:cNvSpPr>
          <p:nvPr>
            <p:ph idx="1"/>
          </p:nvPr>
        </p:nvSpPr>
        <p:spPr>
          <a:xfrm>
            <a:off x="664029" y="1502002"/>
            <a:ext cx="10515600" cy="4351338"/>
          </a:xfrm>
        </p:spPr>
        <p:txBody>
          <a:bodyPr/>
          <a:lstStyle/>
          <a:p>
            <a:r>
              <a:rPr lang="cs-CZ" dirty="0"/>
              <a:t>Na mistrovství světa 80</a:t>
            </a:r>
            <a:r>
              <a:rPr lang="en-US" dirty="0"/>
              <a:t> </a:t>
            </a:r>
            <a:r>
              <a:rPr lang="cs-CZ" dirty="0"/>
              <a:t>fotbalistů nehrálo za tým země, v které se narodili.</a:t>
            </a:r>
          </a:p>
          <a:p>
            <a:pPr marL="0" indent="0">
              <a:buNone/>
            </a:pPr>
            <a:endParaRPr lang="cs-CZ" dirty="0"/>
          </a:p>
          <a:p>
            <a:r>
              <a:rPr lang="cs-CZ" dirty="0"/>
              <a:t>Téma k diskuzi: </a:t>
            </a:r>
          </a:p>
          <a:p>
            <a:pPr marL="0" indent="0">
              <a:buNone/>
            </a:pPr>
            <a:r>
              <a:rPr lang="cs-CZ" i="1" dirty="0"/>
              <a:t>Měli by mít sportovci možnost reprezentovat jinou zemi než tu, v níž se narodili? Za jakých podmínek? </a:t>
            </a:r>
          </a:p>
        </p:txBody>
      </p:sp>
    </p:spTree>
    <p:extLst>
      <p:ext uri="{BB962C8B-B14F-4D97-AF65-F5344CB8AC3E}">
        <p14:creationId xmlns:p14="http://schemas.microsoft.com/office/powerpoint/2010/main" val="163390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31470"/>
            <a:ext cx="10740390" cy="5845493"/>
          </a:xfrm>
        </p:spPr>
        <p:txBody>
          <a:bodyPr>
            <a:normAutofit/>
          </a:bodyPr>
          <a:lstStyle/>
          <a:p>
            <a:pPr marL="0" indent="0">
              <a:buNone/>
            </a:pPr>
            <a:r>
              <a:rPr lang="cs-CZ" sz="4800" dirty="0">
                <a:solidFill>
                  <a:srgbClr val="0070C0"/>
                </a:solidFill>
              </a:rPr>
              <a:t>Rasa </a:t>
            </a:r>
          </a:p>
          <a:p>
            <a:r>
              <a:rPr lang="cs-CZ" sz="1800" dirty="0"/>
              <a:t>Rasa je sociální konstrukt, identita přiřazená na základě pravidel vytvořených společností. Přestože je rasa částečně založena na fyzických podobnostech v rámci skupiny, nejedná se o fyzický nebo biologický rys vlastní určité osobě. (</a:t>
            </a:r>
            <a:r>
              <a:rPr lang="en-US" sz="1800" i="1" dirty="0" err="1"/>
              <a:t>Barnshaw</a:t>
            </a:r>
            <a:r>
              <a:rPr lang="en-US" sz="1800" i="1" dirty="0"/>
              <a:t>, 2008</a:t>
            </a:r>
            <a:r>
              <a:rPr lang="cs-CZ" sz="1800" dirty="0"/>
              <a:t>).</a:t>
            </a:r>
          </a:p>
          <a:p>
            <a:r>
              <a:rPr lang="cs-CZ" sz="1800" dirty="0"/>
              <a:t>V dějinách evropské a severoamerické kultury se „bílí“ lidé zaměřovali na rozdíly mezi rasami a na základě vlivu darwinismu a eugeniky vytvořili nepravdivou teorii ospravedlňující nadvládu bílých nad světem.  </a:t>
            </a:r>
          </a:p>
          <a:p>
            <a:r>
              <a:rPr lang="cs-CZ" sz="1800" dirty="0"/>
              <a:t>Tato nepravdivá teorie vedla ke vzniku ničivé nacistické ideologie, která hlásala nadřazenost árijské rasy.</a:t>
            </a:r>
          </a:p>
          <a:p>
            <a:r>
              <a:rPr lang="cs-CZ" sz="1800" dirty="0"/>
              <a:t>Dnes většina antropologů považuje rasu za sociopolitický, nikoli biologický jev. Toto paradigma má silnou oporu v genetických výzkumech (</a:t>
            </a:r>
            <a:r>
              <a:rPr lang="cs-CZ" sz="1800" dirty="0" err="1"/>
              <a:t>Sternberg</a:t>
            </a:r>
            <a:r>
              <a:rPr lang="cs-CZ" sz="1800" dirty="0"/>
              <a:t>, </a:t>
            </a:r>
            <a:r>
              <a:rPr lang="cs-CZ" sz="1800" dirty="0" err="1"/>
              <a:t>Grigorenko</a:t>
            </a:r>
            <a:r>
              <a:rPr lang="cs-CZ" sz="1800" dirty="0"/>
              <a:t> &amp; </a:t>
            </a:r>
            <a:r>
              <a:rPr lang="cs-CZ" sz="1800" dirty="0" err="1"/>
              <a:t>Kidd</a:t>
            </a:r>
            <a:r>
              <a:rPr lang="cs-CZ" sz="1800" dirty="0"/>
              <a:t>, 2005, </a:t>
            </a:r>
            <a:r>
              <a:rPr lang="cs-CZ" sz="1800" dirty="0" err="1"/>
              <a:t>Smay</a:t>
            </a:r>
            <a:r>
              <a:rPr lang="cs-CZ" sz="1800" dirty="0"/>
              <a:t> &amp; </a:t>
            </a:r>
            <a:r>
              <a:rPr lang="cs-CZ" sz="1800" dirty="0" err="1"/>
              <a:t>Armelagos</a:t>
            </a:r>
            <a:r>
              <a:rPr lang="cs-CZ" sz="1800" dirty="0"/>
              <a:t>, 2000).</a:t>
            </a:r>
          </a:p>
          <a:p>
            <a:r>
              <a:rPr lang="cs-CZ" sz="1800" dirty="0"/>
              <a:t>Americká antropologická asociace odmítá definici lidských ras jako přirozených a odlišných kategorií. </a:t>
            </a:r>
          </a:p>
          <a:p>
            <a:r>
              <a:rPr lang="cs-CZ" sz="1800" dirty="0"/>
              <a:t>Oficiální pozice AAA přijatá v roce 1998 říká, že pokrok ve vědeckých znalostech „jasně ukázal, že populace lidí nejsou jednolité, jasně oddělené a biologické odlišné skupiny“ a že „jakékoli snahy vytvořit hranice mezi biologickými skupinami lidí jsou subjektivní a svévolné.“</a:t>
            </a:r>
          </a:p>
          <a:p>
            <a:r>
              <a:rPr lang="cs-CZ" sz="1800" dirty="0"/>
              <a:t>Dnes se tedy vědci přiklánějí spíše k názoru, že pod kůží jsme všichni stejní (Charles, 2004).</a:t>
            </a:r>
          </a:p>
          <a:p>
            <a:r>
              <a:rPr lang="cs-CZ" sz="1800" dirty="0"/>
              <a:t>Rasa je tedy sociální konstrukt a vyplývá z touhy lidí kategorizovat (</a:t>
            </a:r>
            <a:r>
              <a:rPr lang="cs-CZ" sz="1800" dirty="0" err="1"/>
              <a:t>Sternberg</a:t>
            </a:r>
            <a:r>
              <a:rPr lang="cs-CZ" sz="1800" dirty="0"/>
              <a:t>, </a:t>
            </a:r>
            <a:r>
              <a:rPr lang="cs-CZ" sz="1800" dirty="0" err="1"/>
              <a:t>Grigorenko</a:t>
            </a:r>
            <a:r>
              <a:rPr lang="cs-CZ" sz="1800" dirty="0"/>
              <a:t> &amp; </a:t>
            </a:r>
            <a:r>
              <a:rPr lang="cs-CZ" sz="1800" dirty="0" err="1"/>
              <a:t>Kidd</a:t>
            </a:r>
            <a:r>
              <a:rPr lang="cs-CZ" sz="1800" dirty="0"/>
              <a:t> 2005).</a:t>
            </a:r>
          </a:p>
          <a:p>
            <a:r>
              <a:rPr lang="cs-CZ" sz="1800" dirty="0"/>
              <a:t>Proč je tedy sportovní svět plný předsudků, rasové diskriminace a nenávisti vůči ostatním? </a:t>
            </a:r>
          </a:p>
        </p:txBody>
      </p:sp>
    </p:spTree>
    <p:extLst>
      <p:ext uri="{BB962C8B-B14F-4D97-AF65-F5344CB8AC3E}">
        <p14:creationId xmlns:p14="http://schemas.microsoft.com/office/powerpoint/2010/main" val="90554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Rasismus  ves portu</a:t>
            </a:r>
          </a:p>
        </p:txBody>
      </p:sp>
      <p:sp>
        <p:nvSpPr>
          <p:cNvPr id="3" name="Zástupný symbol pro obsah 2"/>
          <p:cNvSpPr>
            <a:spLocks noGrp="1"/>
          </p:cNvSpPr>
          <p:nvPr>
            <p:ph idx="1"/>
          </p:nvPr>
        </p:nvSpPr>
        <p:spPr/>
        <p:txBody>
          <a:bodyPr/>
          <a:lstStyle/>
          <a:p>
            <a:r>
              <a:rPr lang="cs-CZ" dirty="0" err="1"/>
              <a:t>Mesut</a:t>
            </a:r>
            <a:r>
              <a:rPr lang="cs-CZ" dirty="0"/>
              <a:t> </a:t>
            </a:r>
            <a:r>
              <a:rPr lang="en-US" dirty="0"/>
              <a:t>Özil</a:t>
            </a:r>
            <a:r>
              <a:rPr lang="cs-CZ" dirty="0"/>
              <a:t> (tureckého původu): „Když vyhrajeme </a:t>
            </a:r>
            <a:r>
              <a:rPr lang="cs-CZ" b="1" dirty="0"/>
              <a:t>jsem Němec</a:t>
            </a:r>
            <a:r>
              <a:rPr lang="cs-CZ" dirty="0"/>
              <a:t>, když prohrajeme </a:t>
            </a:r>
            <a:r>
              <a:rPr lang="cs-CZ" b="1" dirty="0"/>
              <a:t>jsem imigrant</a:t>
            </a:r>
            <a:r>
              <a:rPr lang="cs-CZ" dirty="0"/>
              <a:t>.“ </a:t>
            </a:r>
          </a:p>
          <a:p>
            <a:r>
              <a:rPr lang="cs-CZ" dirty="0"/>
              <a:t>Znáte další příklady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685542"/>
            <a:ext cx="4903670" cy="3105658"/>
          </a:xfrm>
          <a:prstGeom prst="rect">
            <a:avLst/>
          </a:prstGeom>
        </p:spPr>
      </p:pic>
    </p:spTree>
    <p:extLst>
      <p:ext uri="{BB962C8B-B14F-4D97-AF65-F5344CB8AC3E}">
        <p14:creationId xmlns:p14="http://schemas.microsoft.com/office/powerpoint/2010/main" val="169876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solidFill>
                  <a:srgbClr val="0070C0"/>
                </a:solidFill>
              </a:rPr>
              <a:t>Meziskupinové</a:t>
            </a:r>
            <a:r>
              <a:rPr lang="cs-CZ" dirty="0">
                <a:solidFill>
                  <a:srgbClr val="0070C0"/>
                </a:solidFill>
              </a:rPr>
              <a:t> zkreslení </a:t>
            </a:r>
            <a:br>
              <a:rPr lang="cs-CZ" dirty="0">
                <a:solidFill>
                  <a:srgbClr val="0070C0"/>
                </a:solidFill>
              </a:rPr>
            </a:br>
            <a:r>
              <a:rPr lang="cs-CZ" dirty="0">
                <a:solidFill>
                  <a:srgbClr val="0070C0"/>
                </a:solidFill>
              </a:rPr>
              <a:t>(in-</a:t>
            </a:r>
            <a:r>
              <a:rPr lang="cs-CZ" dirty="0" err="1">
                <a:solidFill>
                  <a:srgbClr val="0070C0"/>
                </a:solidFill>
              </a:rPr>
              <a:t>group</a:t>
            </a:r>
            <a:r>
              <a:rPr lang="cs-CZ" dirty="0">
                <a:solidFill>
                  <a:srgbClr val="0070C0"/>
                </a:solidFill>
              </a:rPr>
              <a:t> X </a:t>
            </a:r>
            <a:r>
              <a:rPr lang="cs-CZ" dirty="0" err="1">
                <a:solidFill>
                  <a:srgbClr val="0070C0"/>
                </a:solidFill>
              </a:rPr>
              <a:t>out-group</a:t>
            </a:r>
            <a:r>
              <a:rPr lang="cs-CZ" dirty="0">
                <a:solidFill>
                  <a:srgbClr val="0070C0"/>
                </a:solidFill>
              </a:rPr>
              <a:t> </a:t>
            </a:r>
            <a:r>
              <a:rPr lang="cs-CZ" dirty="0" err="1">
                <a:solidFill>
                  <a:srgbClr val="0070C0"/>
                </a:solidFill>
              </a:rPr>
              <a:t>bias</a:t>
            </a:r>
            <a:r>
              <a:rPr lang="cs-CZ" dirty="0">
                <a:solidFill>
                  <a:srgbClr val="0070C0"/>
                </a:solidFill>
              </a:rPr>
              <a:t> ) </a:t>
            </a:r>
          </a:p>
        </p:txBody>
      </p:sp>
      <p:sp>
        <p:nvSpPr>
          <p:cNvPr id="3" name="Zástupný symbol pro obsah 2"/>
          <p:cNvSpPr>
            <a:spLocks noGrp="1"/>
          </p:cNvSpPr>
          <p:nvPr>
            <p:ph idx="1"/>
          </p:nvPr>
        </p:nvSpPr>
        <p:spPr/>
        <p:txBody>
          <a:bodyPr/>
          <a:lstStyle/>
          <a:p>
            <a:r>
              <a:rPr lang="cs-CZ" dirty="0"/>
              <a:t>Jde o přirozenou lidskou potřebu náležet k vlastní skupině lidí.</a:t>
            </a:r>
          </a:p>
          <a:p>
            <a:r>
              <a:rPr lang="cs-CZ" dirty="0"/>
              <a:t>Čím silnější je pocit přináležitosti k vlastní skupině, tím větší je nenávist k jiným skupinám.</a:t>
            </a:r>
          </a:p>
          <a:p>
            <a:r>
              <a:rPr lang="cs-CZ" dirty="0"/>
              <a:t>Emoce – strach / MY x ONI</a:t>
            </a:r>
          </a:p>
          <a:p>
            <a:r>
              <a:rPr lang="cs-CZ" dirty="0"/>
              <a:t>Příklad: radikální fotbaloví fanoušci</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869" y="2918186"/>
            <a:ext cx="5983131" cy="380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6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p:cNvSpPr>
            <a:spLocks noGrp="1"/>
          </p:cNvSpPr>
          <p:nvPr>
            <p:ph type="title"/>
          </p:nvPr>
        </p:nvSpPr>
        <p:spPr>
          <a:xfrm>
            <a:off x="1497013" y="577170"/>
            <a:ext cx="6586538" cy="1454150"/>
          </a:xfrm>
        </p:spPr>
        <p:txBody>
          <a:bodyPr/>
          <a:lstStyle/>
          <a:p>
            <a:pPr eaLnBrk="1" hangingPunct="1"/>
            <a:r>
              <a:rPr lang="cs-CZ" altLang="cs-CZ" dirty="0">
                <a:solidFill>
                  <a:srgbClr val="0070C0"/>
                </a:solidFill>
              </a:rPr>
              <a:t>Skupina</a:t>
            </a:r>
            <a:r>
              <a:rPr lang="cs-CZ" altLang="cs-CZ" dirty="0"/>
              <a:t> </a:t>
            </a:r>
            <a:endParaRPr lang="en-US" altLang="cs-CZ" dirty="0"/>
          </a:p>
        </p:txBody>
      </p:sp>
      <p:sp>
        <p:nvSpPr>
          <p:cNvPr id="138243" name="Zástupný symbol pro obsah 2"/>
          <p:cNvSpPr>
            <a:spLocks noGrp="1"/>
          </p:cNvSpPr>
          <p:nvPr>
            <p:ph idx="1"/>
          </p:nvPr>
        </p:nvSpPr>
        <p:spPr>
          <a:xfrm>
            <a:off x="1497013" y="1628775"/>
            <a:ext cx="8991601" cy="3322638"/>
          </a:xfrm>
        </p:spPr>
        <p:txBody>
          <a:bodyPr>
            <a:normAutofit/>
          </a:bodyPr>
          <a:lstStyle/>
          <a:p>
            <a:r>
              <a:rPr lang="cs-CZ" altLang="cs-CZ" dirty="0"/>
              <a:t>Primáti spolu žijí 50 milionů let.</a:t>
            </a:r>
          </a:p>
          <a:p>
            <a:r>
              <a:rPr lang="cs-CZ" altLang="cs-CZ" dirty="0"/>
              <a:t>Společně loví 2 miliony let (</a:t>
            </a:r>
            <a:r>
              <a:rPr lang="en-US" dirty="0" err="1"/>
              <a:t>Tooby</a:t>
            </a:r>
            <a:r>
              <a:rPr lang="en-US" dirty="0"/>
              <a:t> </a:t>
            </a:r>
            <a:r>
              <a:rPr lang="cs-CZ" dirty="0"/>
              <a:t>&amp;</a:t>
            </a:r>
            <a:r>
              <a:rPr lang="cs-CZ" dirty="0" err="1"/>
              <a:t>DeVore</a:t>
            </a:r>
            <a:r>
              <a:rPr lang="cs-CZ" dirty="0"/>
              <a:t> 1987</a:t>
            </a:r>
            <a:r>
              <a:rPr lang="cs-CZ" altLang="cs-CZ" dirty="0"/>
              <a:t>).</a:t>
            </a:r>
          </a:p>
          <a:p>
            <a:r>
              <a:rPr lang="cs-CZ" altLang="cs-CZ" dirty="0"/>
              <a:t>Bojují proti nebezpečí – o přežití. </a:t>
            </a:r>
          </a:p>
          <a:p>
            <a:r>
              <a:rPr lang="cs-CZ" altLang="cs-CZ" dirty="0"/>
              <a:t>Známe se navzájem tak dobře, že je těžké určit, kde končí naše vlastní chápání a začíná chápání ostatních (</a:t>
            </a:r>
            <a:r>
              <a:rPr lang="cs-CZ" altLang="cs-CZ" dirty="0" err="1"/>
              <a:t>Sloman</a:t>
            </a:r>
            <a:r>
              <a:rPr lang="cs-CZ" altLang="cs-CZ" dirty="0"/>
              <a:t>). </a:t>
            </a:r>
          </a:p>
          <a:p>
            <a:r>
              <a:rPr lang="cs-CZ" altLang="cs-CZ" dirty="0"/>
              <a:t>Neexistuje jasná hranice mezi myšlenkami a znalostmi jednoho člena a ostatních členů dané skupiny. </a:t>
            </a:r>
          </a:p>
          <a:p>
            <a:endParaRPr lang="en-US" altLang="cs-CZ" sz="2100" dirty="0"/>
          </a:p>
        </p:txBody>
      </p:sp>
      <p:pic>
        <p:nvPicPr>
          <p:cNvPr id="88068" name="Obráze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1663" y="5439676"/>
            <a:ext cx="2700337" cy="14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10675" y="0"/>
            <a:ext cx="2981325" cy="15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694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heel(1)">
                                      <p:cBhvr>
                                        <p:cTn id="7" dur="10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heel(1)">
                                      <p:cBhvr>
                                        <p:cTn id="12" dur="10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heel(1)">
                                      <p:cBhvr>
                                        <p:cTn id="17" dur="10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heel(1)">
                                      <p:cBhvr>
                                        <p:cTn id="22" dur="10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heel(1)">
                                      <p:cBhvr>
                                        <p:cTn id="27" dur="1000"/>
                                        <p:tgtEl>
                                          <p:spTgt spid="13824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a:xfrm>
            <a:off x="-5018088" y="-192088"/>
            <a:ext cx="2962275" cy="550863"/>
          </a:xfrm>
        </p:spPr>
        <p:txBody>
          <a:bodyPr>
            <a:normAutofit fontScale="90000"/>
          </a:bodyPr>
          <a:lstStyle/>
          <a:p>
            <a:endParaRPr lang="cs-CZ" altLang="cs-CZ" dirty="0"/>
          </a:p>
        </p:txBody>
      </p:sp>
      <p:pic>
        <p:nvPicPr>
          <p:cNvPr id="92163" name="Picture 6" descr="https://www.thesun.co.uk/wp-content/uploads/2019/09/NINTCHDBPICT00052105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8" y="0"/>
            <a:ext cx="10285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73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Organizace bojující proti rasismu</a:t>
            </a:r>
          </a:p>
        </p:txBody>
      </p:sp>
      <p:sp>
        <p:nvSpPr>
          <p:cNvPr id="3" name="Zástupný symbol pro obsah 2"/>
          <p:cNvSpPr>
            <a:spLocks noGrp="1"/>
          </p:cNvSpPr>
          <p:nvPr>
            <p:ph idx="1"/>
          </p:nvPr>
        </p:nvSpPr>
        <p:spPr/>
        <p:txBody>
          <a:bodyPr>
            <a:normAutofit lnSpcReduction="10000"/>
          </a:bodyPr>
          <a:lstStyle/>
          <a:p>
            <a:endParaRPr lang="cs-CZ" dirty="0"/>
          </a:p>
          <a:p>
            <a:r>
              <a:rPr lang="en-US" dirty="0"/>
              <a:t>Show Racism the Red Card</a:t>
            </a:r>
            <a:r>
              <a:rPr lang="cs-CZ" dirty="0"/>
              <a:t> (založená v roce </a:t>
            </a:r>
            <a:r>
              <a:rPr lang="en-US" dirty="0"/>
              <a:t>1996</a:t>
            </a:r>
            <a:r>
              <a:rPr lang="cs-CZ" dirty="0"/>
              <a:t>)</a:t>
            </a:r>
          </a:p>
          <a:p>
            <a:r>
              <a:rPr lang="en-US" dirty="0"/>
              <a:t>'Let's Kick Racism Out Of Football</a:t>
            </a:r>
            <a:r>
              <a:rPr lang="cs-CZ" dirty="0"/>
              <a:t> – kampaň zahájená v roce 1993 v Británii</a:t>
            </a:r>
          </a:p>
          <a:p>
            <a:r>
              <a:rPr lang="cs-CZ" dirty="0"/>
              <a:t>No to </a:t>
            </a:r>
            <a:r>
              <a:rPr lang="cs-CZ" dirty="0" err="1"/>
              <a:t>Rasism</a:t>
            </a:r>
            <a:r>
              <a:rPr lang="cs-CZ" dirty="0"/>
              <a:t> – </a:t>
            </a:r>
            <a:r>
              <a:rPr lang="cs-CZ" dirty="0" err="1"/>
              <a:t>kapmaň</a:t>
            </a:r>
            <a:r>
              <a:rPr lang="cs-CZ" dirty="0"/>
              <a:t> UEFA</a:t>
            </a:r>
          </a:p>
          <a:p>
            <a:r>
              <a:rPr lang="en-US" b="1" dirty="0"/>
              <a:t>Stand Up Speak Up</a:t>
            </a:r>
            <a:r>
              <a:rPr lang="cs-CZ" b="1" dirty="0"/>
              <a:t> – </a:t>
            </a:r>
            <a:r>
              <a:rPr lang="cs-CZ" dirty="0"/>
              <a:t>celoevropská kampaň (2005) </a:t>
            </a:r>
            <a:r>
              <a:rPr lang="en-US" dirty="0"/>
              <a:t>Thierry</a:t>
            </a:r>
            <a:r>
              <a:rPr lang="cs-CZ" dirty="0"/>
              <a:t>ho</a:t>
            </a:r>
            <a:r>
              <a:rPr lang="en-US" dirty="0"/>
              <a:t> Henry</a:t>
            </a:r>
            <a:r>
              <a:rPr lang="cs-CZ" dirty="0"/>
              <a:t>ho podporovaná společností Nike a dalšími významnými evropskými hráči a zaměřená proti pokračujícím problémům spojeným s rasismem ve fotbale. Vyzývá fotbalové fanoušky, aby nahlas vyjadřovali svůj nesouhlas s rasismem. </a:t>
            </a:r>
          </a:p>
          <a:p>
            <a:pPr marL="0" indent="0">
              <a:buNone/>
            </a:pPr>
            <a:endParaRPr lang="cs-CZ" dirty="0"/>
          </a:p>
          <a:p>
            <a:pPr marL="0" indent="0">
              <a:buNone/>
            </a:pPr>
            <a:endParaRPr lang="cs-CZ" dirty="0"/>
          </a:p>
          <a:p>
            <a:pPr marL="0" indent="0">
              <a:buNone/>
            </a:pPr>
            <a:endParaRPr lang="en-US" u="sng" dirty="0"/>
          </a:p>
          <a:p>
            <a:pPr marL="0" indent="0">
              <a:buNone/>
            </a:pPr>
            <a:endParaRPr lang="cs-CZ" dirty="0"/>
          </a:p>
        </p:txBody>
      </p:sp>
    </p:spTree>
    <p:extLst>
      <p:ext uri="{BB962C8B-B14F-4D97-AF65-F5344CB8AC3E}">
        <p14:creationId xmlns:p14="http://schemas.microsoft.com/office/powerpoint/2010/main" val="328737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19174"/>
            <a:ext cx="10515600" cy="1918126"/>
          </a:xfrm>
        </p:spPr>
        <p:txBody>
          <a:bodyPr/>
          <a:lstStyle/>
          <a:p>
            <a:r>
              <a:rPr lang="cs-CZ" dirty="0">
                <a:solidFill>
                  <a:schemeClr val="accent1">
                    <a:lumMod val="50000"/>
                  </a:schemeClr>
                </a:solidFill>
              </a:rPr>
              <a:t>Náboženství </a:t>
            </a:r>
          </a:p>
        </p:txBody>
      </p:sp>
      <p:sp>
        <p:nvSpPr>
          <p:cNvPr id="3" name="Zástupný symbol pro obsah 2"/>
          <p:cNvSpPr>
            <a:spLocks noGrp="1"/>
          </p:cNvSpPr>
          <p:nvPr>
            <p:ph idx="1"/>
          </p:nvPr>
        </p:nvSpPr>
        <p:spPr>
          <a:xfrm>
            <a:off x="838200" y="3189767"/>
            <a:ext cx="10515600" cy="2987196"/>
          </a:xfrm>
        </p:spPr>
        <p:txBody>
          <a:bodyPr>
            <a:normAutofit/>
          </a:bodyPr>
          <a:lstStyle/>
          <a:p>
            <a:r>
              <a:rPr lang="cs-CZ" dirty="0">
                <a:solidFill>
                  <a:schemeClr val="accent1">
                    <a:lumMod val="50000"/>
                  </a:schemeClr>
                </a:solidFill>
              </a:rPr>
              <a:t>Náboženství je jednotný systém víry a praktik vztahujících se k posvátným věcem, to jest k věcem odtažitým a zakázaným; systém víry a praktik, které sjednocují všechny své přívržence v jediném morálním společenství nazývaném církev. (Emil </a:t>
            </a:r>
            <a:r>
              <a:rPr lang="cs-CZ" dirty="0" err="1">
                <a:solidFill>
                  <a:schemeClr val="accent1">
                    <a:lumMod val="50000"/>
                  </a:schemeClr>
                </a:solidFill>
              </a:rPr>
              <a:t>Durkheim</a:t>
            </a:r>
            <a:r>
              <a:rPr lang="cs-CZ" dirty="0">
                <a:solidFill>
                  <a:schemeClr val="accent1">
                    <a:lumMod val="50000"/>
                  </a:schemeClr>
                </a:solidFill>
              </a:rPr>
              <a:t>)</a:t>
            </a:r>
          </a:p>
        </p:txBody>
      </p:sp>
      <p:pic>
        <p:nvPicPr>
          <p:cNvPr id="4"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5"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pic>
        <p:nvPicPr>
          <p:cNvPr id="6" name="Picture 11">
            <a:extLst>
              <a:ext uri="{FF2B5EF4-FFF2-40B4-BE49-F238E27FC236}">
                <a16:creationId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val="63874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70C0"/>
                </a:solidFill>
              </a:rPr>
              <a:t>Náboženství</a:t>
            </a:r>
          </a:p>
        </p:txBody>
      </p:sp>
      <p:sp>
        <p:nvSpPr>
          <p:cNvPr id="3" name="Zástupný symbol pro obsah 2"/>
          <p:cNvSpPr>
            <a:spLocks noGrp="1"/>
          </p:cNvSpPr>
          <p:nvPr>
            <p:ph idx="1"/>
          </p:nvPr>
        </p:nvSpPr>
        <p:spPr/>
        <p:txBody>
          <a:bodyPr/>
          <a:lstStyle/>
          <a:p>
            <a:r>
              <a:rPr lang="cs-CZ" dirty="0"/>
              <a:t>Témata k diskuzi:  profesionalismu x svoboda náboženského vyznání </a:t>
            </a:r>
          </a:p>
          <a:p>
            <a:pPr lvl="1"/>
            <a:r>
              <a:rPr lang="cs-CZ" dirty="0"/>
              <a:t>muslimští sportovci a vliv ramadánu na trénink,</a:t>
            </a:r>
          </a:p>
          <a:p>
            <a:pPr lvl="1"/>
            <a:r>
              <a:rPr lang="cs-CZ" dirty="0"/>
              <a:t>modlitba a její vliv na výkonnost. </a:t>
            </a:r>
          </a:p>
          <a:p>
            <a:pPr lvl="1"/>
            <a:endParaRPr lang="cs-CZ" dirty="0"/>
          </a:p>
        </p:txBody>
      </p:sp>
    </p:spTree>
    <p:extLst>
      <p:ext uri="{BB962C8B-B14F-4D97-AF65-F5344CB8AC3E}">
        <p14:creationId xmlns:p14="http://schemas.microsoft.com/office/powerpoint/2010/main" val="226068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id="{EDA12FC3-1747-45E5-94AA-4FBD500EE963}"/>
              </a:ext>
            </a:extLst>
          </p:cNvPr>
          <p:cNvSpPr txBox="1"/>
          <p:nvPr/>
        </p:nvSpPr>
        <p:spPr>
          <a:xfrm>
            <a:off x="914400" y="3045234"/>
            <a:ext cx="2987041" cy="461665"/>
          </a:xfrm>
          <a:prstGeom prst="rect">
            <a:avLst/>
          </a:prstGeom>
          <a:noFill/>
        </p:spPr>
        <p:txBody>
          <a:bodyPr wrap="square" rtlCol="0">
            <a:spAutoFit/>
          </a:bodyPr>
          <a:lstStyle/>
          <a:p>
            <a:r>
              <a:rPr lang="cs-CZ" sz="2400" b="1" i="1" dirty="0">
                <a:solidFill>
                  <a:schemeClr val="accent1">
                    <a:lumMod val="50000"/>
                  </a:schemeClr>
                </a:solidFill>
                <a:latin typeface="+mj-lt"/>
              </a:rPr>
              <a:t>Účel a cíle</a:t>
            </a:r>
            <a:endParaRPr lang="en-GB" sz="2400" b="1" i="1" dirty="0">
              <a:solidFill>
                <a:schemeClr val="accent1">
                  <a:lumMod val="50000"/>
                </a:schemeClr>
              </a:solidFill>
              <a:latin typeface="+mj-lt"/>
            </a:endParaRPr>
          </a:p>
        </p:txBody>
      </p:sp>
      <p:sp>
        <p:nvSpPr>
          <p:cNvPr id="9" name="Rectangle 8">
            <a:extLst>
              <a:ext uri="{FF2B5EF4-FFF2-40B4-BE49-F238E27FC236}">
                <a16:creationId xmlns:a16="http://schemas.microsoft.com/office/drawing/2014/main" id="{86F84C82-0C8D-47D6-8F8B-A27812549F1C}"/>
              </a:ext>
            </a:extLst>
          </p:cNvPr>
          <p:cNvSpPr/>
          <p:nvPr/>
        </p:nvSpPr>
        <p:spPr>
          <a:xfrm>
            <a:off x="914400" y="3481984"/>
            <a:ext cx="9639300" cy="2677656"/>
          </a:xfrm>
          <a:prstGeom prst="rect">
            <a:avLst/>
          </a:prstGeom>
        </p:spPr>
        <p:txBody>
          <a:bodyPr wrap="square">
            <a:spAutoFit/>
          </a:bodyPr>
          <a:lstStyle/>
          <a:p>
            <a:pPr marL="285750" lvl="0" indent="-285750">
              <a:buFont typeface="Arial" panose="020B0604020202020204" pitchFamily="34" charset="0"/>
              <a:buChar char="•"/>
            </a:pPr>
            <a:r>
              <a:rPr lang="cs-CZ" sz="2400" dirty="0">
                <a:solidFill>
                  <a:schemeClr val="accent1">
                    <a:lumMod val="50000"/>
                  </a:schemeClr>
                </a:solidFill>
                <a:latin typeface="+mj-lt"/>
              </a:rPr>
              <a:t>Porozumět etickému hodnocení odlišných příležitostí v závislosti na pohlaví, genderu, genetických predispozicích a socioekonomickém zázemí. </a:t>
            </a:r>
          </a:p>
          <a:p>
            <a:pPr marL="285750" lvl="0" indent="-285750">
              <a:buFont typeface="Arial" panose="020B0604020202020204" pitchFamily="34" charset="0"/>
              <a:buChar char="•"/>
            </a:pPr>
            <a:r>
              <a:rPr lang="cs-CZ" sz="2400" dirty="0">
                <a:solidFill>
                  <a:schemeClr val="accent1">
                    <a:lumMod val="50000"/>
                  </a:schemeClr>
                </a:solidFill>
                <a:latin typeface="+mj-lt"/>
              </a:rPr>
              <a:t>Porozumět předsudkům a jejich dopadům ve sportu.</a:t>
            </a:r>
          </a:p>
          <a:p>
            <a:pPr marL="285750" lvl="0" indent="-285750">
              <a:buFont typeface="Arial" panose="020B0604020202020204" pitchFamily="34" charset="0"/>
              <a:buChar char="•"/>
            </a:pPr>
            <a:r>
              <a:rPr lang="cs-CZ" sz="2400" dirty="0">
                <a:solidFill>
                  <a:schemeClr val="accent1">
                    <a:lumMod val="50000"/>
                  </a:schemeClr>
                </a:solidFill>
                <a:latin typeface="+mj-lt"/>
              </a:rPr>
              <a:t>Znát různé sociokulturní kontexty a porozumět jejich dopadům na chování lidí ve sportu. </a:t>
            </a:r>
          </a:p>
          <a:p>
            <a:pPr marL="285750" lvl="0" indent="-285750">
              <a:buFont typeface="Arial" panose="020B0604020202020204" pitchFamily="34" charset="0"/>
              <a:buChar char="•"/>
            </a:pPr>
            <a:r>
              <a:rPr lang="cs-CZ" sz="2400" dirty="0">
                <a:solidFill>
                  <a:schemeClr val="accent1">
                    <a:lumMod val="50000"/>
                  </a:schemeClr>
                </a:solidFill>
                <a:latin typeface="+mj-lt"/>
              </a:rPr>
              <a:t>Znát různá náboženství a jejich etický rámec a  dopady na realitu ve sportovním prostředí. </a:t>
            </a:r>
          </a:p>
        </p:txBody>
      </p:sp>
      <p:sp>
        <p:nvSpPr>
          <p:cNvPr id="10" name="TextBox 9">
            <a:extLst>
              <a:ext uri="{FF2B5EF4-FFF2-40B4-BE49-F238E27FC236}">
                <a16:creationId xmlns:a16="http://schemas.microsoft.com/office/drawing/2014/main" id="{A226122C-10AD-4380-9393-4B779A4D388B}"/>
              </a:ext>
            </a:extLst>
          </p:cNvPr>
          <p:cNvSpPr txBox="1"/>
          <p:nvPr/>
        </p:nvSpPr>
        <p:spPr>
          <a:xfrm>
            <a:off x="228600" y="1943100"/>
            <a:ext cx="11751892" cy="1200329"/>
          </a:xfrm>
          <a:prstGeom prst="rect">
            <a:avLst/>
          </a:prstGeom>
          <a:noFill/>
        </p:spPr>
        <p:txBody>
          <a:bodyPr wrap="square" rtlCol="0">
            <a:spAutoFit/>
          </a:bodyPr>
          <a:lstStyle/>
          <a:p>
            <a:r>
              <a:rPr lang="cs-CZ" sz="3600" b="1" dirty="0">
                <a:solidFill>
                  <a:schemeClr val="accent1">
                    <a:lumMod val="50000"/>
                  </a:schemeClr>
                </a:solidFill>
                <a:latin typeface="+mj-lt"/>
              </a:rPr>
              <a:t>Kulturní rozdíly ve sportu – rasa, národnost, náboženství a socioekonomické zázemí</a:t>
            </a:r>
            <a:endParaRPr lang="en-GB" sz="3600" b="1" dirty="0">
              <a:solidFill>
                <a:schemeClr val="accent1">
                  <a:lumMod val="50000"/>
                </a:schemeClr>
              </a:solidFill>
              <a:latin typeface="+mj-lt"/>
            </a:endParaRPr>
          </a:p>
        </p:txBody>
      </p:sp>
      <p:sp>
        <p:nvSpPr>
          <p:cNvPr id="11" name="TextBox 10">
            <a:extLst>
              <a:ext uri="{FF2B5EF4-FFF2-40B4-BE49-F238E27FC236}">
                <a16:creationId xmlns:a16="http://schemas.microsoft.com/office/drawing/2014/main" id="{FFA5C3BB-D2CD-4270-841A-2B8DC38534B4}"/>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12" name="Picture 11">
            <a:extLst>
              <a:ext uri="{FF2B5EF4-FFF2-40B4-BE49-F238E27FC236}">
                <a16:creationId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val="58693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4" name="TextBox 13">
            <a:extLst>
              <a:ext uri="{FF2B5EF4-FFF2-40B4-BE49-F238E27FC236}">
                <a16:creationId xmlns:a16="http://schemas.microsoft.com/office/drawing/2014/main"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13" name="Picture 12">
            <a:extLst>
              <a:ext uri="{FF2B5EF4-FFF2-40B4-BE49-F238E27FC236}">
                <a16:creationId xmlns:a16="http://schemas.microsoft.com/office/drawing/2014/main" id="{CD390AB9-1CE8-4A7D-91EF-C021AEFA2F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
        <p:nvSpPr>
          <p:cNvPr id="2" name="Nadpis 1"/>
          <p:cNvSpPr>
            <a:spLocks noGrp="1"/>
          </p:cNvSpPr>
          <p:nvPr>
            <p:ph type="title"/>
          </p:nvPr>
        </p:nvSpPr>
        <p:spPr>
          <a:xfrm>
            <a:off x="546100" y="1917700"/>
            <a:ext cx="10807700" cy="836132"/>
          </a:xfrm>
        </p:spPr>
        <p:txBody>
          <a:bodyPr>
            <a:normAutofit/>
          </a:bodyPr>
          <a:lstStyle/>
          <a:p>
            <a:r>
              <a:rPr lang="cs-CZ" sz="3200" dirty="0">
                <a:solidFill>
                  <a:schemeClr val="accent1">
                    <a:lumMod val="50000"/>
                  </a:schemeClr>
                </a:solidFill>
                <a:latin typeface="Gill Sans "/>
              </a:rPr>
              <a:t>Náboženství</a:t>
            </a:r>
          </a:p>
        </p:txBody>
      </p:sp>
      <p:sp>
        <p:nvSpPr>
          <p:cNvPr id="3" name="Zástupný symbol pro obsah 2"/>
          <p:cNvSpPr>
            <a:spLocks noGrp="1"/>
          </p:cNvSpPr>
          <p:nvPr>
            <p:ph idx="1"/>
          </p:nvPr>
        </p:nvSpPr>
        <p:spPr>
          <a:xfrm>
            <a:off x="546100" y="2860675"/>
            <a:ext cx="10807700" cy="3997326"/>
          </a:xfrm>
        </p:spPr>
        <p:txBody>
          <a:bodyPr>
            <a:normAutofit/>
          </a:bodyPr>
          <a:lstStyle/>
          <a:p>
            <a:r>
              <a:rPr lang="cs-CZ" dirty="0">
                <a:solidFill>
                  <a:schemeClr val="accent1">
                    <a:lumMod val="50000"/>
                  </a:schemeClr>
                </a:solidFill>
                <a:latin typeface="Gill Sans "/>
              </a:rPr>
              <a:t>Náboženství a sport mají hodně společného – mohou společnost rozdělovat nebo sjednocovat. </a:t>
            </a:r>
          </a:p>
          <a:p>
            <a:r>
              <a:rPr lang="cs-CZ" dirty="0">
                <a:solidFill>
                  <a:schemeClr val="accent1">
                    <a:lumMod val="50000"/>
                  </a:schemeClr>
                </a:solidFill>
                <a:latin typeface="Gill Sans "/>
              </a:rPr>
              <a:t>Historické dědictví starověkých Olympijských her v současnosti. </a:t>
            </a:r>
          </a:p>
          <a:p>
            <a:r>
              <a:rPr lang="cs-CZ" dirty="0">
                <a:solidFill>
                  <a:schemeClr val="accent1">
                    <a:lumMod val="50000"/>
                  </a:schemeClr>
                </a:solidFill>
                <a:latin typeface="Gill Sans "/>
              </a:rPr>
              <a:t>Pověry a rituály – dopad na pohodu ve sportu.</a:t>
            </a:r>
          </a:p>
          <a:p>
            <a:r>
              <a:rPr lang="cs-CZ" dirty="0">
                <a:solidFill>
                  <a:schemeClr val="accent1">
                    <a:lumMod val="50000"/>
                  </a:schemeClr>
                </a:solidFill>
                <a:latin typeface="Gill Sans "/>
              </a:rPr>
              <a:t>SEBEIDENTIFIKACE (tým)</a:t>
            </a:r>
          </a:p>
          <a:p>
            <a:endParaRPr lang="cs-CZ" dirty="0">
              <a:solidFill>
                <a:schemeClr val="accent1">
                  <a:lumMod val="50000"/>
                </a:schemeClr>
              </a:solidFill>
              <a:latin typeface="Gill Sans "/>
            </a:endParaRPr>
          </a:p>
          <a:p>
            <a:endParaRPr lang="cs-CZ" dirty="0">
              <a:solidFill>
                <a:schemeClr val="accent1">
                  <a:lumMod val="50000"/>
                </a:schemeClr>
              </a:solidFill>
              <a:latin typeface="Gill Sans "/>
            </a:endParaRPr>
          </a:p>
        </p:txBody>
      </p:sp>
      <p:sp>
        <p:nvSpPr>
          <p:cNvPr id="8" name="Zaoblený obdélník 7"/>
          <p:cNvSpPr/>
          <p:nvPr/>
        </p:nvSpPr>
        <p:spPr>
          <a:xfrm>
            <a:off x="1318437" y="5394911"/>
            <a:ext cx="5603358" cy="120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Důležité články: </a:t>
            </a:r>
            <a:r>
              <a:rPr lang="cs-CZ" dirty="0" err="1">
                <a:solidFill>
                  <a:schemeClr val="tx1"/>
                </a:solidFill>
              </a:rPr>
              <a:t>Mael</a:t>
            </a:r>
            <a:r>
              <a:rPr lang="cs-CZ" dirty="0">
                <a:solidFill>
                  <a:schemeClr val="tx1"/>
                </a:solidFill>
              </a:rPr>
              <a:t>, </a:t>
            </a:r>
            <a:r>
              <a:rPr lang="en-US" dirty="0">
                <a:solidFill>
                  <a:schemeClr val="tx1"/>
                </a:solidFill>
              </a:rPr>
              <a:t>F</a:t>
            </a:r>
            <a:r>
              <a:rPr lang="cs-CZ" dirty="0">
                <a:solidFill>
                  <a:schemeClr val="tx1"/>
                </a:solidFill>
              </a:rPr>
              <a:t>,</a:t>
            </a:r>
            <a:r>
              <a:rPr lang="en-US" dirty="0">
                <a:solidFill>
                  <a:schemeClr val="tx1"/>
                </a:solidFill>
              </a:rPr>
              <a:t> A.</a:t>
            </a:r>
            <a:r>
              <a:rPr lang="cs-CZ" dirty="0">
                <a:solidFill>
                  <a:schemeClr val="tx1"/>
                </a:solidFill>
              </a:rPr>
              <a:t>, &amp;</a:t>
            </a:r>
            <a:r>
              <a:rPr lang="en-US" dirty="0">
                <a:solidFill>
                  <a:schemeClr val="tx1"/>
                </a:solidFill>
              </a:rPr>
              <a:t>  A</a:t>
            </a:r>
            <a:r>
              <a:rPr lang="cs-CZ" dirty="0" err="1">
                <a:solidFill>
                  <a:schemeClr val="tx1"/>
                </a:solidFill>
              </a:rPr>
              <a:t>shforth</a:t>
            </a:r>
            <a:r>
              <a:rPr lang="cs-CZ" dirty="0">
                <a:solidFill>
                  <a:schemeClr val="tx1"/>
                </a:solidFill>
              </a:rPr>
              <a:t>., B. A. (2001)</a:t>
            </a:r>
            <a:r>
              <a:rPr lang="en-US" dirty="0">
                <a:solidFill>
                  <a:schemeClr val="tx1"/>
                </a:solidFill>
              </a:rPr>
              <a:t> Identification in Work, War, Sports, and</a:t>
            </a:r>
            <a:r>
              <a:rPr lang="cs-CZ" dirty="0">
                <a:solidFill>
                  <a:schemeClr val="tx1"/>
                </a:solidFill>
              </a:rPr>
              <a:t> </a:t>
            </a:r>
            <a:r>
              <a:rPr lang="en-US" dirty="0">
                <a:solidFill>
                  <a:schemeClr val="tx1"/>
                </a:solidFill>
              </a:rPr>
              <a:t>Religion: Contrasting the Benefits and Risks</a:t>
            </a:r>
            <a:r>
              <a:rPr lang="cs-CZ" dirty="0">
                <a:solidFill>
                  <a:schemeClr val="tx1"/>
                </a:solidFill>
              </a:rPr>
              <a:t>. </a:t>
            </a:r>
            <a:endParaRPr lang="cs-CZ" dirty="0"/>
          </a:p>
        </p:txBody>
      </p:sp>
    </p:spTree>
    <p:extLst>
      <p:ext uri="{BB962C8B-B14F-4D97-AF65-F5344CB8AC3E}">
        <p14:creationId xmlns:p14="http://schemas.microsoft.com/office/powerpoint/2010/main" val="20722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993" y="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4" name="TextBox 13">
            <a:extLst>
              <a:ext uri="{FF2B5EF4-FFF2-40B4-BE49-F238E27FC236}">
                <a16:creationId xmlns:a16="http://schemas.microsoft.com/office/drawing/2014/main"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13" name="Picture 12">
            <a:extLst>
              <a:ext uri="{FF2B5EF4-FFF2-40B4-BE49-F238E27FC236}">
                <a16:creationId xmlns:a16="http://schemas.microsoft.com/office/drawing/2014/main" id="{CD390AB9-1CE8-4A7D-91EF-C021AEFA2F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
        <p:nvSpPr>
          <p:cNvPr id="2" name="Nadpis 1"/>
          <p:cNvSpPr>
            <a:spLocks noGrp="1"/>
          </p:cNvSpPr>
          <p:nvPr>
            <p:ph type="title"/>
          </p:nvPr>
        </p:nvSpPr>
        <p:spPr>
          <a:xfrm>
            <a:off x="546099" y="1956063"/>
            <a:ext cx="10807700" cy="1698898"/>
          </a:xfrm>
        </p:spPr>
        <p:txBody>
          <a:bodyPr>
            <a:normAutofit/>
          </a:bodyPr>
          <a:lstStyle/>
          <a:p>
            <a:r>
              <a:rPr lang="cs-CZ" sz="3200" dirty="0">
                <a:solidFill>
                  <a:schemeClr val="accent1">
                    <a:lumMod val="50000"/>
                  </a:schemeClr>
                </a:solidFill>
                <a:latin typeface="Gill Sans "/>
              </a:rPr>
              <a:t>Vyberte si toho správného</a:t>
            </a:r>
            <a:r>
              <a:rPr lang="en-GB" sz="3200" dirty="0">
                <a:solidFill>
                  <a:schemeClr val="accent1">
                    <a:lumMod val="50000"/>
                  </a:schemeClr>
                </a:solidFill>
                <a:latin typeface="Gill Sans "/>
              </a:rPr>
              <a:t>!</a:t>
            </a:r>
            <a:br>
              <a:rPr lang="cs-CZ" sz="3200" dirty="0">
                <a:solidFill>
                  <a:schemeClr val="accent1">
                    <a:lumMod val="50000"/>
                  </a:schemeClr>
                </a:solidFill>
                <a:latin typeface="Gill Sans "/>
              </a:rPr>
            </a:br>
            <a:endParaRPr lang="cs-CZ" sz="3200" dirty="0">
              <a:solidFill>
                <a:schemeClr val="accent1">
                  <a:lumMod val="50000"/>
                </a:schemeClr>
              </a:solidFill>
              <a:latin typeface="Gill Sans "/>
            </a:endParaRPr>
          </a:p>
        </p:txBody>
      </p:sp>
      <p:sp>
        <p:nvSpPr>
          <p:cNvPr id="3" name="Zástupný symbol pro obsah 2"/>
          <p:cNvSpPr>
            <a:spLocks noGrp="1"/>
          </p:cNvSpPr>
          <p:nvPr>
            <p:ph idx="1"/>
          </p:nvPr>
        </p:nvSpPr>
        <p:spPr>
          <a:xfrm>
            <a:off x="546100" y="3057979"/>
            <a:ext cx="10807700" cy="3203121"/>
          </a:xfrm>
        </p:spPr>
        <p:txBody>
          <a:bodyPr>
            <a:normAutofit/>
          </a:bodyPr>
          <a:lstStyle/>
          <a:p>
            <a:r>
              <a:rPr lang="cs-CZ" dirty="0">
                <a:solidFill>
                  <a:schemeClr val="accent1">
                    <a:lumMod val="50000"/>
                  </a:schemeClr>
                </a:solidFill>
                <a:latin typeface="Gill Sans "/>
              </a:rPr>
              <a:t>práce ve skupinkách</a:t>
            </a:r>
          </a:p>
          <a:p>
            <a:endParaRPr lang="cs-CZ" dirty="0">
              <a:solidFill>
                <a:schemeClr val="accent1">
                  <a:lumMod val="50000"/>
                </a:schemeClr>
              </a:solidFill>
              <a:latin typeface="Gill Sans "/>
            </a:endParaRPr>
          </a:p>
          <a:p>
            <a:endParaRPr lang="cs-CZ" dirty="0">
              <a:solidFill>
                <a:schemeClr val="accent1">
                  <a:lumMod val="50000"/>
                </a:schemeClr>
              </a:solidFill>
              <a:latin typeface="Gill Sans "/>
            </a:endParaRPr>
          </a:p>
        </p:txBody>
      </p:sp>
    </p:spTree>
    <p:extLst>
      <p:ext uri="{BB962C8B-B14F-4D97-AF65-F5344CB8AC3E}">
        <p14:creationId xmlns:p14="http://schemas.microsoft.com/office/powerpoint/2010/main" val="275247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sp>
        <p:nvSpPr>
          <p:cNvPr id="2" name="Nadpis 1"/>
          <p:cNvSpPr>
            <a:spLocks noGrp="1"/>
          </p:cNvSpPr>
          <p:nvPr>
            <p:ph type="title"/>
          </p:nvPr>
        </p:nvSpPr>
        <p:spPr>
          <a:xfrm>
            <a:off x="925032" y="914400"/>
            <a:ext cx="10428767" cy="776288"/>
          </a:xfrm>
        </p:spPr>
        <p:txBody>
          <a:bodyPr/>
          <a:lstStyle/>
          <a:p>
            <a:r>
              <a:rPr lang="cs-CZ" b="1" dirty="0">
                <a:solidFill>
                  <a:schemeClr val="accent1">
                    <a:lumMod val="50000"/>
                  </a:schemeClr>
                </a:solidFill>
              </a:rPr>
              <a:t>Předsudky</a:t>
            </a:r>
          </a:p>
        </p:txBody>
      </p:sp>
      <p:sp>
        <p:nvSpPr>
          <p:cNvPr id="3" name="Zástupný symbol pro obsah 2"/>
          <p:cNvSpPr>
            <a:spLocks noGrp="1"/>
          </p:cNvSpPr>
          <p:nvPr>
            <p:ph idx="1"/>
          </p:nvPr>
        </p:nvSpPr>
        <p:spPr>
          <a:xfrm>
            <a:off x="838199" y="2159453"/>
            <a:ext cx="10515600" cy="4351338"/>
          </a:xfrm>
        </p:spPr>
        <p:txBody>
          <a:bodyPr>
            <a:normAutofit/>
          </a:bodyPr>
          <a:lstStyle/>
          <a:p>
            <a:r>
              <a:rPr lang="cs-CZ" dirty="0"/>
              <a:t>Jedná se o iracionální nechuť k určité skupině lidí nebo věcí, nebo upřednostňování určité skupiny lidí před jinou.</a:t>
            </a:r>
          </a:p>
          <a:p>
            <a:r>
              <a:rPr lang="cs-CZ" dirty="0"/>
              <a:t>Předsudek je předem vytvořený názor, který není založený na rozumu nebo skutečné zkušenosti. ....Mohou se rozhodnout, že někoho nemají rádi kvůli jejich barvě pleti (tedy rasový předsudek), náboženství (náboženský předsudek) nebo národnosti. Takovéto předsudky mohou vést k diskriminaci, nenávisti nebo dokonce válce. </a:t>
            </a:r>
          </a:p>
          <a:p>
            <a:r>
              <a:rPr lang="cs-CZ" dirty="0"/>
              <a:t>Jedná se o nespravedlivé a iracionální názory nebo pocity, zejména takové, které vzniknou bez dostatku přemýšlení a znalostí.</a:t>
            </a:r>
          </a:p>
        </p:txBody>
      </p:sp>
      <p:pic>
        <p:nvPicPr>
          <p:cNvPr id="5"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pic>
        <p:nvPicPr>
          <p:cNvPr id="6" name="Picture 11">
            <a:extLst>
              <a:ext uri="{FF2B5EF4-FFF2-40B4-BE49-F238E27FC236}">
                <a16:creationId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val="209875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493C167-90FB-4FD4-B72F-93C2747DAF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pic>
        <p:nvPicPr>
          <p:cNvPr id="4" name="Picture 4">
            <a:extLst>
              <a:ext uri="{FF2B5EF4-FFF2-40B4-BE49-F238E27FC236}">
                <a16:creationId xmlns:a16="http://schemas.microsoft.com/office/drawing/2014/main" id="{97ED2394-3BE5-46F6-A46E-64D34B3BF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sp>
        <p:nvSpPr>
          <p:cNvPr id="2" name="Nadpis 1"/>
          <p:cNvSpPr>
            <a:spLocks noGrp="1"/>
          </p:cNvSpPr>
          <p:nvPr>
            <p:ph type="title"/>
          </p:nvPr>
        </p:nvSpPr>
        <p:spPr>
          <a:xfrm>
            <a:off x="838200" y="2159453"/>
            <a:ext cx="10515600" cy="743235"/>
          </a:xfrm>
        </p:spPr>
        <p:txBody>
          <a:bodyPr>
            <a:normAutofit/>
          </a:bodyPr>
          <a:lstStyle/>
          <a:p>
            <a:r>
              <a:rPr lang="cs-CZ" sz="3600" dirty="0">
                <a:solidFill>
                  <a:schemeClr val="accent1">
                    <a:lumMod val="50000"/>
                  </a:schemeClr>
                </a:solidFill>
                <a:latin typeface="Gill Sans "/>
              </a:rPr>
              <a:t>Kultura  – faktory související s prostředím</a:t>
            </a:r>
            <a:endParaRPr lang="cs-CZ" sz="3600" dirty="0"/>
          </a:p>
        </p:txBody>
      </p:sp>
      <p:sp>
        <p:nvSpPr>
          <p:cNvPr id="3" name="Zástupný symbol pro obsah 2"/>
          <p:cNvSpPr>
            <a:spLocks noGrp="1"/>
          </p:cNvSpPr>
          <p:nvPr>
            <p:ph idx="1"/>
          </p:nvPr>
        </p:nvSpPr>
        <p:spPr>
          <a:xfrm>
            <a:off x="838200" y="2668772"/>
            <a:ext cx="10515600" cy="3508190"/>
          </a:xfrm>
        </p:spPr>
        <p:txBody>
          <a:bodyPr/>
          <a:lstStyle/>
          <a:p>
            <a:endParaRPr lang="cs-CZ" dirty="0">
              <a:solidFill>
                <a:schemeClr val="accent1">
                  <a:lumMod val="50000"/>
                </a:schemeClr>
              </a:solidFill>
              <a:latin typeface="Gill Sans "/>
            </a:endParaRPr>
          </a:p>
          <a:p>
            <a:r>
              <a:rPr lang="cs-CZ" dirty="0" err="1">
                <a:latin typeface="Gill Sans "/>
              </a:rPr>
              <a:t>Bronfenbrennerův</a:t>
            </a:r>
            <a:r>
              <a:rPr lang="cs-CZ" dirty="0">
                <a:latin typeface="Gill Sans "/>
              </a:rPr>
              <a:t> ekologický model; </a:t>
            </a:r>
          </a:p>
          <a:p>
            <a:r>
              <a:rPr lang="cs-CZ" dirty="0">
                <a:latin typeface="Gill Sans "/>
              </a:rPr>
              <a:t>Systémy a vztahy mezi systémy;</a:t>
            </a:r>
          </a:p>
          <a:p>
            <a:r>
              <a:rPr lang="cs-CZ" dirty="0">
                <a:latin typeface="Gill Sans "/>
              </a:rPr>
              <a:t>Adaptace pro vyhodnocení institucionální podpory. </a:t>
            </a:r>
          </a:p>
        </p:txBody>
      </p:sp>
      <p:pic>
        <p:nvPicPr>
          <p:cNvPr id="6" name="Picture 11">
            <a:extLst>
              <a:ext uri="{FF2B5EF4-FFF2-40B4-BE49-F238E27FC236}">
                <a16:creationId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val="287577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BF53770-6A7E-4AF7-9EDE-5BDA696C89D0}"/>
              </a:ext>
            </a:extLst>
          </p:cNvPr>
          <p:cNvPicPr>
            <a:picLocks noChangeAspect="1"/>
          </p:cNvPicPr>
          <p:nvPr/>
        </p:nvPicPr>
        <p:blipFill>
          <a:blip r:embed="rId3"/>
          <a:stretch>
            <a:fillRect/>
          </a:stretch>
        </p:blipFill>
        <p:spPr>
          <a:xfrm>
            <a:off x="934095" y="181381"/>
            <a:ext cx="10323809" cy="6495238"/>
          </a:xfrm>
          <a:prstGeom prst="rect">
            <a:avLst/>
          </a:prstGeom>
        </p:spPr>
      </p:pic>
    </p:spTree>
    <p:extLst>
      <p:ext uri="{BB962C8B-B14F-4D97-AF65-F5344CB8AC3E}">
        <p14:creationId xmlns:p14="http://schemas.microsoft.com/office/powerpoint/2010/main" val="45649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chemeClr val="accent1">
                    <a:lumMod val="50000"/>
                  </a:schemeClr>
                </a:solidFill>
                <a:ea typeface="+mn-ea"/>
                <a:cs typeface="+mn-cs"/>
              </a:rPr>
              <a:t>Socioekonomický kontext</a:t>
            </a:r>
            <a:endParaRPr lang="cs-CZ" sz="3200" dirty="0">
              <a:solidFill>
                <a:schemeClr val="accent1">
                  <a:lumMod val="50000"/>
                </a:schemeClr>
              </a:solidFill>
              <a:latin typeface="Gill Sans "/>
            </a:endParaRPr>
          </a:p>
        </p:txBody>
      </p:sp>
      <p:sp>
        <p:nvSpPr>
          <p:cNvPr id="3" name="Zástupný symbol pro obsah 2"/>
          <p:cNvSpPr>
            <a:spLocks noGrp="1"/>
          </p:cNvSpPr>
          <p:nvPr>
            <p:ph idx="1"/>
          </p:nvPr>
        </p:nvSpPr>
        <p:spPr/>
        <p:txBody>
          <a:bodyPr/>
          <a:lstStyle/>
          <a:p>
            <a:r>
              <a:rPr lang="cs-CZ" dirty="0"/>
              <a:t>Téma pro diskuzi:</a:t>
            </a:r>
          </a:p>
          <a:p>
            <a:r>
              <a:rPr lang="cs-CZ" i="1" dirty="0"/>
              <a:t>Přibližně 2,2 </a:t>
            </a:r>
            <a:r>
              <a:rPr lang="en-GB" i="1" dirty="0"/>
              <a:t>%</a:t>
            </a:r>
            <a:r>
              <a:rPr lang="cs-CZ" i="1" dirty="0"/>
              <a:t> procenta populace v České republice tvoří Romové. V posledních 10 letech na mezinárodní úrovni soutěžil je jeden Rom, kickboxer Václav Sivák. Jaké jsou příčiny? </a:t>
            </a:r>
          </a:p>
          <a:p>
            <a:endParaRPr lang="en-GB" dirty="0"/>
          </a:p>
        </p:txBody>
      </p:sp>
    </p:spTree>
    <p:extLst>
      <p:ext uri="{BB962C8B-B14F-4D97-AF65-F5344CB8AC3E}">
        <p14:creationId xmlns:p14="http://schemas.microsoft.com/office/powerpoint/2010/main" val="398577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chemeClr val="accent1">
                    <a:lumMod val="50000"/>
                  </a:schemeClr>
                </a:solidFill>
              </a:rPr>
              <a:t>Liberalismu  x komunitarismus</a:t>
            </a:r>
          </a:p>
        </p:txBody>
      </p:sp>
      <p:sp>
        <p:nvSpPr>
          <p:cNvPr id="3" name="Zástupný symbol pro obsah 2"/>
          <p:cNvSpPr>
            <a:spLocks noGrp="1"/>
          </p:cNvSpPr>
          <p:nvPr>
            <p:ph idx="1"/>
          </p:nvPr>
        </p:nvSpPr>
        <p:spPr/>
        <p:txBody>
          <a:bodyPr/>
          <a:lstStyle/>
          <a:p>
            <a:r>
              <a:rPr lang="cs-CZ" dirty="0"/>
              <a:t>Liberalismus  - John </a:t>
            </a:r>
            <a:r>
              <a:rPr lang="cs-CZ" dirty="0" err="1"/>
              <a:t>Rawls</a:t>
            </a:r>
            <a:r>
              <a:rPr lang="cs-CZ" dirty="0"/>
              <a:t> a teorie spravedlnosti </a:t>
            </a:r>
          </a:p>
          <a:p>
            <a:r>
              <a:rPr lang="cs-CZ" i="1" dirty="0"/>
              <a:t>Rovné příležitosti by měly platit pro všechny talentované lidi bez ohledu na jejich sociální status nebo jiné předpoklady. To by nemělo bránit ostatním dětem, aby se účastnily sportovních aktivit.</a:t>
            </a:r>
            <a:r>
              <a:rPr lang="en-GB" i="1" dirty="0"/>
              <a:t> </a:t>
            </a:r>
            <a:endParaRPr lang="cs-CZ" dirty="0"/>
          </a:p>
          <a:p>
            <a:pPr lvl="1"/>
            <a:r>
              <a:rPr lang="cs-CZ" dirty="0"/>
              <a:t>upřednostňování sportovců</a:t>
            </a:r>
          </a:p>
          <a:p>
            <a:pPr lvl="1"/>
            <a:endParaRPr lang="cs-CZ" dirty="0"/>
          </a:p>
        </p:txBody>
      </p:sp>
    </p:spTree>
    <p:extLst>
      <p:ext uri="{BB962C8B-B14F-4D97-AF65-F5344CB8AC3E}">
        <p14:creationId xmlns:p14="http://schemas.microsoft.com/office/powerpoint/2010/main" val="371354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chemeClr val="accent1">
                    <a:lumMod val="50000"/>
                  </a:schemeClr>
                </a:solidFill>
              </a:rPr>
              <a:t>Nejčastější rozhodující kritéria</a:t>
            </a:r>
          </a:p>
        </p:txBody>
      </p:sp>
      <p:sp>
        <p:nvSpPr>
          <p:cNvPr id="3" name="Zástupný symbol pro obsah 2"/>
          <p:cNvSpPr>
            <a:spLocks noGrp="1"/>
          </p:cNvSpPr>
          <p:nvPr>
            <p:ph idx="1"/>
          </p:nvPr>
        </p:nvSpPr>
        <p:spPr/>
        <p:txBody>
          <a:bodyPr>
            <a:normAutofit/>
          </a:bodyPr>
          <a:lstStyle/>
          <a:p>
            <a:r>
              <a:rPr lang="cs-CZ" dirty="0"/>
              <a:t>předsudky (jedinec)</a:t>
            </a:r>
          </a:p>
          <a:p>
            <a:r>
              <a:rPr lang="cs-CZ" dirty="0"/>
              <a:t>podpora rodiny, vrstevníků, trenérů (mikrosystém)</a:t>
            </a:r>
          </a:p>
          <a:p>
            <a:r>
              <a:rPr lang="cs-CZ" dirty="0"/>
              <a:t>ekonomická zátěž spojená se sportem (</a:t>
            </a:r>
            <a:r>
              <a:rPr lang="cs-CZ" dirty="0" err="1"/>
              <a:t>mezosystém</a:t>
            </a:r>
            <a:r>
              <a:rPr lang="cs-CZ" dirty="0"/>
              <a:t>)</a:t>
            </a:r>
          </a:p>
          <a:p>
            <a:r>
              <a:rPr lang="cs-CZ" dirty="0"/>
              <a:t>podpora komunity (</a:t>
            </a:r>
            <a:r>
              <a:rPr lang="cs-CZ" dirty="0" err="1"/>
              <a:t>exosystém</a:t>
            </a:r>
            <a:r>
              <a:rPr lang="cs-CZ" dirty="0"/>
              <a:t>)</a:t>
            </a:r>
          </a:p>
          <a:p>
            <a:r>
              <a:rPr lang="cs-CZ" dirty="0"/>
              <a:t>velikost města (</a:t>
            </a:r>
            <a:r>
              <a:rPr lang="cs-CZ" dirty="0" err="1"/>
              <a:t>exosystém</a:t>
            </a:r>
            <a:r>
              <a:rPr lang="cs-CZ" dirty="0"/>
              <a:t>, </a:t>
            </a:r>
            <a:r>
              <a:rPr lang="cs-CZ" dirty="0" err="1"/>
              <a:t>makrosystém</a:t>
            </a:r>
            <a:r>
              <a:rPr lang="cs-CZ" dirty="0"/>
              <a:t>)</a:t>
            </a:r>
          </a:p>
          <a:p>
            <a:r>
              <a:rPr lang="cs-CZ" dirty="0"/>
              <a:t>vztah ke sportovní disciplíně v komunitě (</a:t>
            </a:r>
            <a:r>
              <a:rPr lang="cs-CZ" dirty="0" err="1"/>
              <a:t>makrosystém</a:t>
            </a:r>
            <a:r>
              <a:rPr lang="cs-CZ" dirty="0"/>
              <a:t>)</a:t>
            </a:r>
          </a:p>
          <a:p>
            <a:r>
              <a:rPr lang="cs-CZ" dirty="0"/>
              <a:t>právní úprava a systém podpory sportu (</a:t>
            </a:r>
            <a:r>
              <a:rPr lang="cs-CZ" dirty="0" err="1"/>
              <a:t>makrosystém</a:t>
            </a:r>
            <a:r>
              <a:rPr lang="cs-CZ" dirty="0"/>
              <a:t>, </a:t>
            </a:r>
            <a:r>
              <a:rPr lang="cs-CZ" dirty="0" err="1"/>
              <a:t>chronosystém</a:t>
            </a:r>
            <a:r>
              <a:rPr lang="cs-CZ" dirty="0"/>
              <a:t>) </a:t>
            </a:r>
          </a:p>
        </p:txBody>
      </p:sp>
    </p:spTree>
    <p:extLst>
      <p:ext uri="{BB962C8B-B14F-4D97-AF65-F5344CB8AC3E}">
        <p14:creationId xmlns:p14="http://schemas.microsoft.com/office/powerpoint/2010/main" val="230822276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6470</TotalTime>
  <Words>4029</Words>
  <Application>Microsoft Office PowerPoint</Application>
  <PresentationFormat>Širokoúhlá obrazovka</PresentationFormat>
  <Paragraphs>218</Paragraphs>
  <Slides>20</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Calibri Light</vt:lpstr>
      <vt:lpstr>Gill Sans </vt:lpstr>
      <vt:lpstr>GillSans</vt:lpstr>
      <vt:lpstr>Motiv Office</vt:lpstr>
      <vt:lpstr>Prezentace aplikace PowerPoint</vt:lpstr>
      <vt:lpstr>Prezentace aplikace PowerPoint</vt:lpstr>
      <vt:lpstr>Vyberte si toho správného! </vt:lpstr>
      <vt:lpstr>Předsudky</vt:lpstr>
      <vt:lpstr>Kultura  – faktory související s prostředím</vt:lpstr>
      <vt:lpstr>Prezentace aplikace PowerPoint</vt:lpstr>
      <vt:lpstr>Socioekonomický kontext</vt:lpstr>
      <vt:lpstr>Liberalismu  x komunitarismus</vt:lpstr>
      <vt:lpstr>Nejčastější rozhodující kritéria</vt:lpstr>
      <vt:lpstr>Národnost</vt:lpstr>
      <vt:lpstr>Změna národnosti (státní příslušnosti)</vt:lpstr>
      <vt:lpstr>Prezentace aplikace PowerPoint</vt:lpstr>
      <vt:lpstr>Rasismus  ves portu</vt:lpstr>
      <vt:lpstr>Meziskupinové zkreslení  (in-group X out-group bias ) </vt:lpstr>
      <vt:lpstr>Skupina </vt:lpstr>
      <vt:lpstr>Prezentace aplikace PowerPoint</vt:lpstr>
      <vt:lpstr>Organizace bojující proti rasismu</vt:lpstr>
      <vt:lpstr>Náboženství </vt:lpstr>
      <vt:lpstr>Náboženství</vt:lpstr>
      <vt:lpstr>Náboženství</vt:lpstr>
    </vt:vector>
  </TitlesOfParts>
  <Company>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Jean</dc:creator>
  <cp:lastModifiedBy>Jean</cp:lastModifiedBy>
  <cp:revision>79</cp:revision>
  <dcterms:created xsi:type="dcterms:W3CDTF">2019-09-25T11:36:18Z</dcterms:created>
  <dcterms:modified xsi:type="dcterms:W3CDTF">2020-03-02T02:59:00Z</dcterms:modified>
</cp:coreProperties>
</file>