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8" r:id="rId3"/>
    <p:sldId id="256" r:id="rId4"/>
    <p:sldId id="284" r:id="rId5"/>
    <p:sldId id="314" r:id="rId6"/>
    <p:sldId id="316" r:id="rId7"/>
    <p:sldId id="317" r:id="rId8"/>
    <p:sldId id="315" r:id="rId9"/>
    <p:sldId id="318" r:id="rId10"/>
    <p:sldId id="321" r:id="rId11"/>
    <p:sldId id="319" r:id="rId12"/>
    <p:sldId id="326" r:id="rId13"/>
    <p:sldId id="327" r:id="rId14"/>
    <p:sldId id="322" r:id="rId15"/>
    <p:sldId id="324" r:id="rId16"/>
    <p:sldId id="323" r:id="rId17"/>
    <p:sldId id="325" r:id="rId18"/>
    <p:sldId id="320" r:id="rId19"/>
    <p:sldId id="32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36BF-3B55-483D-9C4F-2BEAA09E32FA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B8CB3-5ED2-4FD3-989B-3038B96B22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8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8CB3-5ED2-4FD3-989B-3038B96B22E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155B60-25EC-4394-846B-177BE7A52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4" y="4968484"/>
            <a:ext cx="5122070" cy="1889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6C0F6E-1236-4143-BA2B-E2CC3FD60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66" y="1"/>
            <a:ext cx="4436269" cy="52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F28FFF-5A68-4ACC-AEED-387BD11C1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7" y="1"/>
            <a:ext cx="2178844" cy="6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 </a:t>
            </a:r>
            <a:r>
              <a:rPr lang="el-GR" altLang="en-US" b="1" dirty="0" smtClean="0"/>
              <a:t>Τα αθλήματα ως κοινωνικό φαινόμενο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fontScale="92500"/>
          </a:bodyPr>
          <a:lstStyle/>
          <a:p>
            <a:r>
              <a:rPr lang="el-GR" altLang="en-US" sz="2800" dirty="0" smtClean="0"/>
              <a:t>Η ενασχόληση μιας γυναίκας στην Σαουδική Αραβία ή στο Ιράν με το ποδόσφαιρο θα σήμαινε απόκλιση από τα αποδεκτά πολιτισμικά πρότυπα </a:t>
            </a:r>
          </a:p>
          <a:p>
            <a:pPr>
              <a:buNone/>
            </a:pPr>
            <a:r>
              <a:rPr lang="el-GR" altLang="en-US" sz="2800" dirty="0" smtClean="0"/>
              <a:t>	ή σε μια άλλη εκδοχή επαναστατική </a:t>
            </a:r>
          </a:p>
          <a:p>
            <a:pPr>
              <a:buNone/>
            </a:pPr>
            <a:r>
              <a:rPr lang="el-GR" altLang="en-US" sz="2800" dirty="0" smtClean="0"/>
              <a:t>	πράξη χειραφέτησης της γυναίκας.</a:t>
            </a:r>
          </a:p>
          <a:p>
            <a:endParaRPr lang="el-GR" altLang="en-US" sz="2800" dirty="0" smtClean="0"/>
          </a:p>
          <a:p>
            <a:endParaRPr lang="el-GR" altLang="en-US" sz="2800" dirty="0" smtClean="0"/>
          </a:p>
          <a:p>
            <a:r>
              <a:rPr lang="el-GR" altLang="en-US" sz="2800" dirty="0" smtClean="0"/>
              <a:t>Αντίθετα στην Νορβηγία, στη Δανία, στη Γερμανία ή και στην Ελλάδα ακόμα αυτό θεωρείται κάτι το συνηθισμένο σήμερα. </a:t>
            </a:r>
          </a:p>
          <a:p>
            <a:r>
              <a:rPr lang="el-GR" altLang="en-US" sz="2800" dirty="0" smtClean="0"/>
              <a:t>Ωστόσο δεν ήταν έτσι πριν από μερικά χρόνια. </a:t>
            </a:r>
          </a:p>
          <a:p>
            <a:endParaRPr lang="el-GR" altLang="en-US" sz="2400" dirty="0" smtClean="0"/>
          </a:p>
          <a:p>
            <a:r>
              <a:rPr lang="el-GR" altLang="en-US" sz="3000" b="1" dirty="0" smtClean="0"/>
              <a:t>Αυτό σημαίνει ότι η αθλητική  κουλτούρα δεν είναι κάτι σταθερό αλλά υπόκειται σε εξελικτικές μεταβολές. </a:t>
            </a:r>
          </a:p>
          <a:p>
            <a:endParaRPr lang="en-US" altLang="en-US" sz="2400" dirty="0" smtClean="0"/>
          </a:p>
          <a:p>
            <a:pPr lvl="0"/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7" y="1628800"/>
            <a:ext cx="319526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 </a:t>
            </a:r>
            <a:r>
              <a:rPr lang="el-GR" dirty="0" smtClean="0"/>
              <a:t>Ρατσισμός και αθλήματα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Ρατσισμός είναι πίστη ότι άτομα είναι κατώτερα επειδή έχουν διαφορετική εθνικότητα ή πολιτιστικό υπόβαθρο</a:t>
            </a:r>
            <a:endParaRPr lang="en-US" sz="2800" dirty="0" smtClean="0"/>
          </a:p>
          <a:p>
            <a:endParaRPr lang="en-US" altLang="en-US" sz="2400" dirty="0" smtClean="0"/>
          </a:p>
          <a:p>
            <a:pPr lvl="0"/>
            <a:endParaRPr lang="el-GR" dirty="0"/>
          </a:p>
        </p:txBody>
      </p:sp>
      <p:pic>
        <p:nvPicPr>
          <p:cNvPr id="44036" name="Picture 4" descr="The Top 5 Worst Moments Of Racism In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2000"/>
            <a:ext cx="4676171" cy="2916000"/>
          </a:xfrm>
          <a:prstGeom prst="rect">
            <a:avLst/>
          </a:prstGeom>
          <a:noFill/>
        </p:spPr>
      </p:pic>
      <p:pic>
        <p:nvPicPr>
          <p:cNvPr id="44038" name="Picture 6" descr="Αποτέλεσμα εικόνας για racism in s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074" y="4266000"/>
            <a:ext cx="4603926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 </a:t>
            </a:r>
            <a:r>
              <a:rPr lang="el-GR" dirty="0" smtClean="0"/>
              <a:t>Ρατσισμός και αθλήματα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7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2800" dirty="0" smtClean="0"/>
              <a:t>Ο αγώνας εναντίον του ρατσισμού περιλαμβάνει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Γνώση και ενημέρωση αθλητών και οπαδών σχετικά με τον ρατσισμό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Περισσότεροι παίκτες από μειονότητες στα αθλήματα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Ισχυρότερη στάση ενάντια στον ρατσισμό από τους υπεύθυνους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Υλοποίηση σχετικών εκστρατειών εναντίον του ρατσισμού (</a:t>
            </a:r>
            <a:r>
              <a:rPr lang="en-US" sz="2800" i="1" dirty="0" smtClean="0"/>
              <a:t>Show Racism the Red Card</a:t>
            </a:r>
            <a:r>
              <a:rPr lang="el-GR" sz="2800" i="1" dirty="0" smtClean="0"/>
              <a:t>)</a:t>
            </a:r>
            <a:endParaRPr lang="en-US" sz="2800" i="1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Ρήτρες ισότητας στα συμβόλαια </a:t>
            </a:r>
          </a:p>
          <a:p>
            <a:pPr>
              <a:lnSpc>
                <a:spcPct val="150000"/>
              </a:lnSpc>
              <a:buNone/>
            </a:pPr>
            <a:r>
              <a:rPr lang="el-GR" sz="2800" dirty="0" smtClean="0"/>
              <a:t>	των αθλητών</a:t>
            </a:r>
            <a:endParaRPr lang="en-US" sz="2800" dirty="0" smtClean="0"/>
          </a:p>
          <a:p>
            <a:endParaRPr lang="en-US" altLang="en-US" sz="2400" dirty="0" smtClean="0"/>
          </a:p>
          <a:p>
            <a:pPr lvl="0"/>
            <a:endParaRPr lang="el-GR" dirty="0"/>
          </a:p>
        </p:txBody>
      </p:sp>
      <p:pic>
        <p:nvPicPr>
          <p:cNvPr id="44034" name="Picture 2" descr="Αποτέλεσμα εικόνας για racism in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886" y="4230000"/>
            <a:ext cx="4551114" cy="26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>Αθλητισμός και Θρησκεία</a:t>
            </a:r>
            <a:br>
              <a:rPr lang="el-GR" dirty="0" smtClean="0"/>
            </a:br>
            <a:r>
              <a:rPr lang="el-GR" dirty="0" smtClean="0"/>
              <a:t>Υπάρχει σχέση;</a:t>
            </a:r>
            <a:endParaRPr lang="el-GR" dirty="0"/>
          </a:p>
        </p:txBody>
      </p:sp>
      <p:pic>
        <p:nvPicPr>
          <p:cNvPr id="40962" name="Picture 2" descr="Αποτέλεσμα εικόνας για Sports and Relig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4308533" cy="2484000"/>
          </a:xfrm>
          <a:prstGeom prst="rect">
            <a:avLst/>
          </a:prstGeom>
          <a:noFill/>
        </p:spPr>
      </p:pic>
      <p:pic>
        <p:nvPicPr>
          <p:cNvPr id="40964" name="Picture 4" descr="Αποτέλεσμα εικόνας για Sports and Relig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3621415" cy="2412000"/>
          </a:xfrm>
          <a:prstGeom prst="rect">
            <a:avLst/>
          </a:prstGeom>
          <a:noFill/>
        </p:spPr>
      </p:pic>
      <p:pic>
        <p:nvPicPr>
          <p:cNvPr id="40966" name="Picture 6" descr="Αποτέλεσμα εικόνας για Sports and Relig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05064"/>
            <a:ext cx="3599482" cy="2340000"/>
          </a:xfrm>
          <a:prstGeom prst="rect">
            <a:avLst/>
          </a:prstGeom>
          <a:noFill/>
        </p:spPr>
      </p:pic>
      <p:pic>
        <p:nvPicPr>
          <p:cNvPr id="40968" name="Picture 8" descr="Αποτέλεσμα εικόνας για Sports and Relig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95674"/>
            <a:ext cx="22383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 </a:t>
            </a:r>
            <a:r>
              <a:rPr lang="el-GR" altLang="en-US" b="1" dirty="0" smtClean="0"/>
              <a:t>Αθλητισμός και θρησκεία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>
            <a:normAutofit/>
          </a:bodyPr>
          <a:lstStyle/>
          <a:p>
            <a:r>
              <a:rPr lang="el-GR" dirty="0" smtClean="0"/>
              <a:t>Οι αρχαίοι Ολυμπιακοί Αγώνες ήταν η σπουδαιότερη θρησκευτική γιορτή προς τιμήν του Δία</a:t>
            </a:r>
            <a:endParaRPr lang="el-GR" dirty="0"/>
          </a:p>
        </p:txBody>
      </p:sp>
      <p:pic>
        <p:nvPicPr>
          <p:cNvPr id="41988" name="Picture 4" descr="Αποτέλεσμα εικόνας για ολυμπιακοί αγώνες δί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2976"/>
            <a:ext cx="22098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 </a:t>
            </a:r>
            <a:r>
              <a:rPr lang="el-GR" altLang="en-US" b="1" dirty="0" smtClean="0"/>
              <a:t>Άθλημα ή θρησκεία 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r>
              <a:rPr lang="el-GR" dirty="0" smtClean="0"/>
              <a:t>Έχει οργάνωση και δομή</a:t>
            </a:r>
          </a:p>
          <a:p>
            <a:r>
              <a:rPr lang="el-GR" dirty="0" smtClean="0"/>
              <a:t>Ξεκινά με τελετουργικά</a:t>
            </a:r>
          </a:p>
          <a:p>
            <a:r>
              <a:rPr lang="el-GR" dirty="0" smtClean="0"/>
              <a:t>Έχει ηρωικές μορφές</a:t>
            </a:r>
          </a:p>
          <a:p>
            <a:r>
              <a:rPr lang="el-GR" dirty="0" smtClean="0"/>
              <a:t>Καθιερώνει κάποιες ώρες ως ιερές</a:t>
            </a:r>
          </a:p>
          <a:p>
            <a:r>
              <a:rPr lang="el-GR" dirty="0" smtClean="0"/>
              <a:t>Βασίζεται στην εκπαίδευση του χαρακτήρα</a:t>
            </a:r>
          </a:p>
          <a:p>
            <a:r>
              <a:rPr lang="el-GR" dirty="0" smtClean="0"/>
              <a:t>Έχει οπαδούς</a:t>
            </a:r>
          </a:p>
          <a:p>
            <a:r>
              <a:rPr lang="el-GR" dirty="0" smtClean="0"/>
              <a:t>Συχνά απαιτούνται στιγμές σιωπής</a:t>
            </a:r>
          </a:p>
          <a:p>
            <a:r>
              <a:rPr lang="el-GR" dirty="0" smtClean="0"/>
              <a:t>Η συγκέντρωση θεωρείται απαραίτητη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Αποτέλεσμα εικόνας για superstitious in spor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188" y="4266000"/>
            <a:ext cx="4258812" cy="2592000"/>
          </a:xfrm>
          <a:prstGeom prst="rect">
            <a:avLst/>
          </a:prstGeom>
          <a:noFill/>
        </p:spPr>
      </p:pic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 </a:t>
            </a:r>
            <a:r>
              <a:rPr lang="el-GR" altLang="en-US" b="1" dirty="0" smtClean="0"/>
              <a:t>Αθλητισμός και θρησκεία</a:t>
            </a:r>
            <a:br>
              <a:rPr lang="el-GR" altLang="en-US" b="1" dirty="0" smtClean="0"/>
            </a:br>
            <a:r>
              <a:rPr lang="el-GR" altLang="en-US" b="1" dirty="0" smtClean="0"/>
              <a:t>Ο ρόλος των προλήψεων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	Η πίστη ότι συγκεκριμένα γεγονότα ή πράγματα μπορούν να φέρουν καλή ή κακή τύχη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Ποιος ο ρόλος των προλήψεων στον αθλητισμό; </a:t>
            </a:r>
            <a:endParaRPr lang="en-US" b="1" dirty="0" smtClean="0"/>
          </a:p>
          <a:p>
            <a:endParaRPr lang="el-GR" dirty="0" smtClean="0"/>
          </a:p>
          <a:p>
            <a:r>
              <a:rPr lang="el-GR" dirty="0" smtClean="0"/>
              <a:t>Φαινόμενο </a:t>
            </a:r>
            <a:r>
              <a:rPr lang="el-GR" dirty="0" err="1" smtClean="0"/>
              <a:t>Πλασίμπο</a:t>
            </a:r>
            <a:endParaRPr lang="el-GR" dirty="0" smtClean="0"/>
          </a:p>
          <a:p>
            <a:r>
              <a:rPr lang="el-GR" dirty="0" smtClean="0"/>
              <a:t>Μηχανισμός αντιμετώπισης της πίεσης για επιτυχία και ελέγχου του αποτελέσματος του αγώνα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Πολιτισμικές διαφορές και συμμετοχή σε αθλήματα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61456"/>
            <a:ext cx="8892480" cy="489654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Πώς μπορούν οι πολιτισμικές διαφορές να επηρεάσουν τη συμμετοχή στα αθλήματα; </a:t>
            </a:r>
          </a:p>
          <a:p>
            <a:pPr lvl="1"/>
            <a:r>
              <a:rPr lang="el-GR" sz="2000" dirty="0" smtClean="0"/>
              <a:t>Συγκεκριμένος τρόπος ντυσίματος</a:t>
            </a:r>
          </a:p>
          <a:p>
            <a:pPr lvl="1"/>
            <a:r>
              <a:rPr lang="el-GR" sz="2000" dirty="0" smtClean="0"/>
              <a:t>Ραμαζάνι</a:t>
            </a:r>
          </a:p>
          <a:p>
            <a:pPr lvl="1"/>
            <a:r>
              <a:rPr lang="el-GR" sz="2000" dirty="0" smtClean="0"/>
              <a:t>Συμμετοχή γυναικών (π.χ. Αφγανιστάν και Σ. Αραβία μετά το 2012)</a:t>
            </a:r>
          </a:p>
          <a:p>
            <a:pPr lvl="1"/>
            <a:r>
              <a:rPr lang="el-GR" sz="2000" dirty="0" smtClean="0"/>
              <a:t>Είδος αθλημάτων</a:t>
            </a:r>
          </a:p>
          <a:p>
            <a:pPr lvl="1"/>
            <a:r>
              <a:rPr lang="el-GR" sz="2000" dirty="0" smtClean="0"/>
              <a:t>…..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ED2394-3BE5-46F6-A46E-64D34B3BF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33" y="76201"/>
            <a:ext cx="1760935" cy="208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93C167-90FB-4FD4-B72F-93C2747DA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2764" cy="101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26122C-10AD-4380-9393-4B779A4D388B}"/>
              </a:ext>
            </a:extLst>
          </p:cNvPr>
          <p:cNvSpPr txBox="1"/>
          <p:nvPr/>
        </p:nvSpPr>
        <p:spPr>
          <a:xfrm>
            <a:off x="532311" y="2082442"/>
            <a:ext cx="625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Βιβλιογραφία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47C91A-CC71-46E9-B26A-9B9B76C753C2}"/>
              </a:ext>
            </a:extLst>
          </p:cNvPr>
          <p:cNvSpPr/>
          <p:nvPr/>
        </p:nvSpPr>
        <p:spPr>
          <a:xfrm>
            <a:off x="532311" y="2667217"/>
            <a:ext cx="80793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Bronfenbrenner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U. (1999). Measuring environment across the life span: Emerging methods and concepts. In S. L.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Friedmann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&amp; T. D.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Wachs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(Ed.), Environments in developmental perspective: Theoretical and operational models. (s. 3–28). Washington DC: American Psychological Association.</a:t>
            </a:r>
          </a:p>
          <a:p>
            <a:pPr lvl="0"/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Davids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K., &amp; Baker, J. (2007). Genes, environment and sport performance. Sports medicine, 37(11), 961–980.</a:t>
            </a:r>
          </a:p>
          <a:p>
            <a:pPr lvl="0"/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Jirásek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I. (2015). Religion, spirituality, and sport: From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religio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athletae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toward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spiritus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athletae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. Quest, 67(3), 290-299.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doi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 10.1080/00336297.2015.1048373</a:t>
            </a:r>
          </a:p>
          <a:p>
            <a:pPr lvl="0"/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Lindsay, J., &amp; Boyle, P. (2017). The conceptual penis as a social construct. Cogent Social Sciences, 3(1), 1330439.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doi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 10.1080/23311886.2017.1330439</a:t>
            </a:r>
            <a:endParaRPr lang="el-GR" sz="1400" dirty="0" smtClean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Miah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A., &amp; Rich, E. (2006). Genetic Tests for Ability?: Talent Identification and the Value of an Open Future. Sport, Education and Society, 11(3), 259–73.</a:t>
            </a: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Nicholson, M., &amp; R.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Hoye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(2008), Sport and social capital.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Routledge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.</a:t>
            </a: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Vičar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M. (2018).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Sportovní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talent.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Praha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Grada</a:t>
            </a:r>
            <a:endParaRPr lang="en-GB" sz="1400" dirty="0" smtClean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04832D-7104-4A58-9C5E-A7CA1353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61611"/>
            <a:ext cx="1803197" cy="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29614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</a:rPr>
              <a:t>Θέματα Ηθικής στον Αθλητισμό</a:t>
            </a:r>
            <a:br>
              <a:rPr lang="el-GR" sz="3200" b="1" dirty="0" smtClean="0">
                <a:solidFill>
                  <a:srgbClr val="00B0F0"/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 </a:t>
            </a:r>
            <a:endParaRPr lang="el-GR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1\Documents\ΣΑΚΗΣ\ΕΡΕΥΝΗΤΙΚΑ ΠΡΟΓΡΑΜΜΑΤΑ\TAGS\logos for translated materials\logosbeneficaireserasmusleft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880" y="0"/>
            <a:ext cx="2456120" cy="540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827584" y="2348880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Διάλεξη </a:t>
            </a:r>
            <a:r>
              <a:rPr lang="en-US" sz="3200" dirty="0" smtClean="0"/>
              <a:t>1</a:t>
            </a:r>
            <a:r>
              <a:rPr lang="el-GR" sz="3200" smtClean="0"/>
              <a:t>1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4400" dirty="0" smtClean="0"/>
              <a:t>Πολιτισμικές διαφορές και ηθική στον αθλητισμό</a:t>
            </a:r>
          </a:p>
          <a:p>
            <a:pPr algn="ctr"/>
            <a:endParaRPr lang="el-GR" sz="4400" dirty="0" smtClean="0"/>
          </a:p>
          <a:p>
            <a:pPr algn="ctr"/>
            <a:endParaRPr lang="el-GR" sz="4400" dirty="0" smtClean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896544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Ορισμοί </a:t>
            </a:r>
          </a:p>
          <a:p>
            <a:r>
              <a:rPr lang="el-GR" sz="4000" dirty="0" smtClean="0"/>
              <a:t>Τα αθλήματα ως κοινωνικό φαινόμενο </a:t>
            </a:r>
          </a:p>
          <a:p>
            <a:r>
              <a:rPr lang="el-GR" sz="4000" dirty="0" smtClean="0"/>
              <a:t>Ρατσισμός και αθλήματα</a:t>
            </a:r>
          </a:p>
          <a:p>
            <a:r>
              <a:rPr lang="el-GR" sz="4000" dirty="0" smtClean="0"/>
              <a:t>Αθλητισμός και Θρησκεία </a:t>
            </a:r>
          </a:p>
          <a:p>
            <a:pPr lvl="0"/>
            <a:r>
              <a:rPr lang="el-GR" sz="4000" dirty="0" smtClean="0"/>
              <a:t>Ηθικά ζητήματα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altLang="en-US" b="1" dirty="0" smtClean="0"/>
              <a:t>Κουλτούρα</a:t>
            </a:r>
          </a:p>
          <a:p>
            <a:pPr algn="ctr">
              <a:buNone/>
            </a:pPr>
            <a:r>
              <a:rPr lang="el-GR" altLang="en-US" i="1" dirty="0" smtClean="0"/>
              <a:t>«Τρόποι ζωής» μιας ομάδας ή κοινωνίας</a:t>
            </a:r>
            <a:endParaRPr lang="en-US" altLang="en-US" i="1" dirty="0" smtClean="0"/>
          </a:p>
          <a:p>
            <a:r>
              <a:rPr lang="el-GR" altLang="en-US" dirty="0" smtClean="0"/>
              <a:t>Αυτοί οι τρόποι ζωής δημιουργούνται και αλλάζουν καθώς τα άτομα αλληλεπιδρούν μεταξύ τους, οργανώνονται σε ομάδες και αγωνίζονται για το πώς να</a:t>
            </a:r>
          </a:p>
          <a:p>
            <a:pPr lvl="1"/>
            <a:r>
              <a:rPr lang="el-GR" altLang="en-US" dirty="0" smtClean="0"/>
              <a:t>κάνουν πράγματα και να οργανώσουν τη ζωή τους</a:t>
            </a:r>
          </a:p>
          <a:p>
            <a:pPr lvl="1"/>
            <a:r>
              <a:rPr lang="el-GR" altLang="en-US" dirty="0" smtClean="0"/>
              <a:t>αλληλεπιδρούν με τους άλλους</a:t>
            </a:r>
          </a:p>
          <a:p>
            <a:pPr lvl="1"/>
            <a:r>
              <a:rPr lang="el-GR" altLang="en-US" dirty="0" smtClean="0"/>
              <a:t>δίνουν νόημα στις εμπειρίες τους  </a:t>
            </a:r>
          </a:p>
          <a:p>
            <a:pPr algn="just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Στην ελληνική πραγματικότητα η έννοια της Κουλτούρας ταυτίζεται με την έννοια του πολιτισμού</a:t>
            </a: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Σε άλλες γλώσσες, Αγγλική, Γερμανική, Γαλλική, υπάρχουν διαφορετικοί όροι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Civilisation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Zivilisation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Cultur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Kultur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altLang="en-US" dirty="0" smtClean="0"/>
              <a:t>Η έννοια πολιτισμός αναφέρεται στο σύνολο των υλικών και πνευματικών επιτευγμάτων μιας κοινωνίας, ενός κοινωνικού συνόλου. </a:t>
            </a:r>
          </a:p>
          <a:p>
            <a:pPr>
              <a:buNone/>
            </a:pPr>
            <a:endParaRPr lang="el-GR" altLang="en-US" dirty="0" smtClean="0"/>
          </a:p>
          <a:p>
            <a:pPr>
              <a:buNone/>
            </a:pPr>
            <a:r>
              <a:rPr lang="el-GR" altLang="en-US" dirty="0" err="1" smtClean="0"/>
              <a:t>Civilisation</a:t>
            </a:r>
            <a:r>
              <a:rPr lang="el-GR" altLang="en-US" dirty="0" smtClean="0"/>
              <a:t>/</a:t>
            </a:r>
            <a:r>
              <a:rPr lang="el-GR" altLang="en-US" dirty="0" err="1" smtClean="0"/>
              <a:t>Zivilisation</a:t>
            </a:r>
            <a:r>
              <a:rPr lang="el-GR" altLang="en-US" dirty="0" smtClean="0"/>
              <a:t>, πολιτιστικός (δυναμικός όρος). Χρησιμοποιείται για τον πολιτισμό ως σύνολο δραστηριοτήτων καθώς και για τη δήλωση του τεχνικού πολιτισμού</a:t>
            </a:r>
          </a:p>
          <a:p>
            <a:pPr>
              <a:buNone/>
            </a:pPr>
            <a:r>
              <a:rPr lang="el-GR" altLang="en-US" dirty="0" smtClean="0"/>
              <a:t>     </a:t>
            </a:r>
          </a:p>
          <a:p>
            <a:pPr>
              <a:buNone/>
            </a:pPr>
            <a:r>
              <a:rPr lang="el-GR" altLang="en-US" dirty="0" err="1" smtClean="0"/>
              <a:t>Cultur</a:t>
            </a:r>
            <a:r>
              <a:rPr lang="el-GR" altLang="en-US" dirty="0" smtClean="0"/>
              <a:t>, </a:t>
            </a:r>
            <a:r>
              <a:rPr lang="el-GR" altLang="en-US" dirty="0" err="1" smtClean="0"/>
              <a:t>Kultur</a:t>
            </a:r>
            <a:r>
              <a:rPr lang="el-GR" altLang="en-US" dirty="0" smtClean="0"/>
              <a:t>/Κουλτούρα, πολιτισμικός (στατικός όρος). Δηλώνεται η αφηρημένη πλευρά του πολιτισμού καθώς και ο πολιτισμός ως πνευματική καλλιέργεια. </a:t>
            </a:r>
          </a:p>
          <a:p>
            <a:pPr algn="ctr">
              <a:buNone/>
            </a:pPr>
            <a:endParaRPr lang="el-GR" altLang="en-US" b="1" dirty="0" smtClean="0"/>
          </a:p>
          <a:p>
            <a:pPr algn="r">
              <a:buNone/>
            </a:pPr>
            <a:r>
              <a:rPr lang="el-GR" altLang="en-US" dirty="0" smtClean="0"/>
              <a:t>(Μπαμπινιώτης 2006, Λεξικό Νέας Ελληνικής Γλώσσας,1441-1442)</a:t>
            </a:r>
          </a:p>
          <a:p>
            <a:pPr lvl="0"/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Αθλητική κουλτούρα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altLang="en-US" dirty="0" smtClean="0"/>
              <a:t>Η συγκρότηση του αθλητικού νοήματος πραγματοποιείται με τον ίδιο τρόπο σε όλους τους πολιτισμούς.  </a:t>
            </a:r>
          </a:p>
          <a:p>
            <a:pPr algn="ctr">
              <a:buNone/>
            </a:pPr>
            <a:endParaRPr lang="el-GR" altLang="en-US" dirty="0" smtClean="0"/>
          </a:p>
          <a:p>
            <a:pPr algn="ctr">
              <a:buNone/>
            </a:pPr>
            <a:r>
              <a:rPr lang="el-GR" altLang="en-US" dirty="0" smtClean="0"/>
              <a:t>Για παράδειγμα στο ποδόσφαιρο είτε παίζεται στο Καμερούν, είτε στη Νορβηγία οι κανόνες είναι οι ίδιοι (πχ ο νικητής είναι αυτός που θα πετύχει τα περισσότερα τέρματα-γκολ) </a:t>
            </a:r>
          </a:p>
          <a:p>
            <a:pPr lvl="0"/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 </a:t>
            </a:r>
            <a:r>
              <a:rPr lang="el-GR" altLang="en-US" b="1" dirty="0" smtClean="0"/>
              <a:t>Τα αθλήματα ως κοινωνικό φαινόμενο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112568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Τα αθλήματα και οι φυσικές δραστηριότητες αποτελούν μέρος της ζωής των ανθρώπων</a:t>
            </a:r>
            <a:endParaRPr lang="en-US" altLang="en-US" sz="2800" dirty="0" smtClean="0"/>
          </a:p>
          <a:p>
            <a:r>
              <a:rPr lang="el-GR" altLang="en-US" sz="2800" dirty="0" smtClean="0"/>
              <a:t>Τα αθλήματα συνδέονται με ιδεολογίες στην κοινωνία</a:t>
            </a:r>
            <a:endParaRPr lang="en-US" altLang="en-US" sz="2800" dirty="0" smtClean="0"/>
          </a:p>
          <a:p>
            <a:pPr lvl="1"/>
            <a:r>
              <a:rPr lang="el-GR" altLang="en-US" sz="2400" dirty="0" smtClean="0"/>
              <a:t>Π.χ., απόψεις που βρίσκονται κάτω από αισθήματα, σκέψεις και δράσεις </a:t>
            </a:r>
            <a:endParaRPr lang="en-US" altLang="en-US" sz="2400" dirty="0" smtClean="0"/>
          </a:p>
          <a:p>
            <a:r>
              <a:rPr lang="el-GR" altLang="en-US" sz="2800" dirty="0" smtClean="0"/>
              <a:t>Τα αθλήματα συνδέονται με σημαντικές σφαίρες της κοινωνικής ζωής των ατόμων </a:t>
            </a:r>
            <a:r>
              <a:rPr lang="en-US" altLang="en-US" sz="2800" dirty="0" smtClean="0"/>
              <a:t>:</a:t>
            </a:r>
          </a:p>
          <a:p>
            <a:pPr lvl="1"/>
            <a:r>
              <a:rPr lang="el-GR" altLang="en-US" sz="2400" dirty="0" smtClean="0"/>
              <a:t>Οικογένεια, οικονομία, μέσα ενημέρωσης, εκπαίδευση, θρησκεία και πολιτική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altLang="en-US" b="1" dirty="0" smtClean="0"/>
              <a:t>Τα αθλήματα ως κοινωνικό φαινόμενο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altLang="en-US" sz="2800" dirty="0" smtClean="0"/>
              <a:t>Επομένως ενδέχεται και ο αθλητισμός σε επιμέρους πολιτισμικά πλαίσια, να έχει</a:t>
            </a:r>
          </a:p>
          <a:p>
            <a:r>
              <a:rPr lang="el-GR" altLang="en-US" sz="2800" dirty="0" smtClean="0"/>
              <a:t> διαφορετικές μορφές οργάνωσης, </a:t>
            </a:r>
          </a:p>
          <a:p>
            <a:r>
              <a:rPr lang="el-GR" altLang="en-US" sz="2800" dirty="0" smtClean="0"/>
              <a:t>να αναπτύσσει διαφορετικούς συσχετισμούς με </a:t>
            </a:r>
          </a:p>
          <a:p>
            <a:pPr lvl="1"/>
            <a:r>
              <a:rPr lang="el-GR" altLang="en-US" sz="2400" dirty="0" smtClean="0"/>
              <a:t>την πολιτική, </a:t>
            </a:r>
          </a:p>
          <a:p>
            <a:pPr lvl="1"/>
            <a:r>
              <a:rPr lang="el-GR" altLang="en-US" sz="2400" dirty="0" smtClean="0"/>
              <a:t>την οικονομία, </a:t>
            </a:r>
          </a:p>
          <a:p>
            <a:pPr lvl="1"/>
            <a:r>
              <a:rPr lang="el-GR" altLang="en-US" sz="2400" dirty="0" smtClean="0"/>
              <a:t>το εκπαιδευτικό σύστημα, </a:t>
            </a:r>
          </a:p>
          <a:p>
            <a:pPr lvl="1"/>
            <a:r>
              <a:rPr lang="el-GR" altLang="en-US" sz="2400" dirty="0" smtClean="0"/>
              <a:t>τα θρησκευτικά δόγματα, </a:t>
            </a:r>
          </a:p>
          <a:p>
            <a:pPr lvl="1"/>
            <a:r>
              <a:rPr lang="el-GR" altLang="en-US" sz="2400" dirty="0" smtClean="0"/>
              <a:t>τα ΜΜΕ, </a:t>
            </a:r>
          </a:p>
          <a:p>
            <a:pPr lvl="1"/>
            <a:r>
              <a:rPr lang="el-GR" altLang="en-US" sz="2400" dirty="0" smtClean="0"/>
              <a:t>την οικογένεια κ.λπ. </a:t>
            </a:r>
          </a:p>
          <a:p>
            <a:endParaRPr lang="el-GR" altLang="en-US" sz="2800" dirty="0" smtClean="0"/>
          </a:p>
          <a:p>
            <a:pPr lvl="1"/>
            <a:endParaRPr lang="en-US" altLang="en-US" sz="2400" dirty="0" smtClean="0"/>
          </a:p>
          <a:p>
            <a:pPr lvl="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altLang="en-US" b="1" dirty="0" smtClean="0"/>
              <a:t>Τα αθλήματα ως κοινωνικό φαινόμενο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5220072" cy="4896544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Έτσι, κάποια αθλήματα εμφανίζονται πιο δημοφιλή από άλλα σε αντίστοιχες κοινωνίες.</a:t>
            </a:r>
          </a:p>
          <a:p>
            <a:pPr lvl="1"/>
            <a:endParaRPr lang="en-US" altLang="en-US" sz="2400" dirty="0" smtClean="0"/>
          </a:p>
          <a:p>
            <a:pPr lvl="0"/>
            <a:endParaRPr lang="el-GR" dirty="0"/>
          </a:p>
        </p:txBody>
      </p:sp>
      <p:pic>
        <p:nvPicPr>
          <p:cNvPr id="1026" name="Picture 2" descr="Αποτέλεσμα εικόνας για ποδόσφαιρο βραζιλί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96752"/>
            <a:ext cx="4267200" cy="3200401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χόκει επί χόρτου ινδί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8279" y="4230000"/>
            <a:ext cx="3945721" cy="2628000"/>
          </a:xfrm>
          <a:prstGeom prst="rect">
            <a:avLst/>
          </a:prstGeom>
          <a:noFill/>
        </p:spPr>
      </p:pic>
      <p:pic>
        <p:nvPicPr>
          <p:cNvPr id="1030" name="Picture 6" descr="Αποτέλεσμα εικόνας για χοκεϊ επι παγο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6000"/>
            <a:ext cx="4383633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752</Words>
  <Application>Microsoft Office PowerPoint</Application>
  <PresentationFormat>Προβολή στην οθόνη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Θέμα του Office</vt:lpstr>
      <vt:lpstr>Προσαρμοσμένη σχεδίαση</vt:lpstr>
      <vt:lpstr>Παρουσίαση του PowerPoint</vt:lpstr>
      <vt:lpstr>Θέματα Ηθικής στον Αθλητισμό  </vt:lpstr>
      <vt:lpstr>  Μαθησιακοί στόχοι</vt:lpstr>
      <vt:lpstr>Ορισμοί </vt:lpstr>
      <vt:lpstr>Ορισμοί </vt:lpstr>
      <vt:lpstr>Αθλητική κουλτούρα</vt:lpstr>
      <vt:lpstr> Τα αθλήματα ως κοινωνικό φαινόμενο</vt:lpstr>
      <vt:lpstr>Τα αθλήματα ως κοινωνικό φαινόμενο</vt:lpstr>
      <vt:lpstr>Τα αθλήματα ως κοινωνικό φαινόμενο</vt:lpstr>
      <vt:lpstr> Τα αθλήματα ως κοινωνικό φαινόμενο</vt:lpstr>
      <vt:lpstr> Ρατσισμός και αθλήματα</vt:lpstr>
      <vt:lpstr> Ρατσισμός και αθλήματα</vt:lpstr>
      <vt:lpstr>Αθλητισμός και Θρησκεία Υπάρχει σχέση;</vt:lpstr>
      <vt:lpstr> Αθλητισμός και θρησκεία</vt:lpstr>
      <vt:lpstr> Άθλημα ή θρησκεία ?</vt:lpstr>
      <vt:lpstr> Αθλητισμός και θρησκεία Ο ρόλος των προλήψεων</vt:lpstr>
      <vt:lpstr>  Πολιτισμικές διαφορές και συμμετοχή σε αθλήματα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</cp:lastModifiedBy>
  <cp:revision>172</cp:revision>
  <dcterms:created xsi:type="dcterms:W3CDTF">2019-02-06T21:34:07Z</dcterms:created>
  <dcterms:modified xsi:type="dcterms:W3CDTF">2020-01-10T09:14:31Z</dcterms:modified>
</cp:coreProperties>
</file>