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5" r:id="rId5"/>
    <p:sldId id="267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34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A344C-1710-410D-866B-8455F1EE9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C7C52AC-D928-49FE-9F99-2D3C34D8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2521D-2E9F-4052-8B8E-2D1CD52C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7BC8B3-04CE-4276-AE3E-4918C581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39213A-FEC7-4E7C-A60A-CD1094E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5ECDF5-0B3B-43E3-B045-CEA6238E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16C1121-3B85-44BC-B17B-FDC2B9241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793633-2A3F-4F11-901A-D8624F8D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DE73C3-1EC3-48FB-B8CA-84709C78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1C49D6-87E8-4920-82A6-BA2A0C02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42B5453-6F92-452E-BE4A-2A6DAD6BE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847FE6-D201-4BB1-949D-D8F2F1C0B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8B6285-89B8-4920-A831-74080675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384472-AA05-45AB-826B-88DEA022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5BA84F-7550-4628-A778-15691D9D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4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7EB8B7-537E-45D3-A9EF-7BD53A2E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7AFE1F-16DC-4FDC-AD0A-F54A3C585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635D73-EB4D-4AB6-BBE7-662E9AE4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EA8B5C-7F7F-4CF8-9DC9-80A92036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05E163-5B73-4145-80BB-D79131D5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CFD79-2226-4B8B-9AC0-19FB6239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9C7B2F-F1EC-4504-830D-01711D7E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78A201-8B1D-40F7-B409-FA9ED4CA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0A96D1-455A-41BE-A7EC-257D1F6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03D5D6-26C8-4D6C-8E5A-F19F8460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AC14F-BE18-4220-8066-1F32F414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804412-0D9A-4FD2-B561-034B1D6C1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AF3537-19D9-46D1-B5D3-46FDD3102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A2CEE42-AAFE-4F46-9A3E-418A1D33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E10AFF-E8E2-4D47-957A-5BFE1992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1F1321-A444-45B2-BAF0-7A53E770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7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0E92C0-5DE4-436A-958A-C496A5F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37E6F3-03D3-48AD-9905-78FD76F3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67B03F-4985-4A24-B70A-0CED4870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EE751EB-5989-4062-AC70-C968228A7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2B0890B-7129-42C2-BFE8-BA5EF8CDB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3B45AD-A1CB-4C7E-90A9-0ACDBCB2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45BAAF3-AB5B-44D4-8417-0C76E54E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D017F9A-19A5-4B99-99B7-3588EB8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4BBDF-CFEE-40C8-9262-BC079593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9DFADD-A5C2-422C-BE8E-F936589A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D6BB6CB-BA0D-4D19-A386-BD1EBE69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E9E803F-1A56-42E2-818C-E9CC067F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A1684A-0635-4187-99D5-DC85F45E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940400B-0BB9-4782-B367-4CE784B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59D1CCF-2BAB-422B-A038-FBA73E21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6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B038B2-FC47-47EF-8B48-D505C90F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648C0A-D48C-4B96-9C93-A614BD0E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ECDAAB3-2560-48C0-9EE2-AEAE40CE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9E5E33-ADC1-4848-A27B-690CA9C3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D766596-E2F5-45FE-B21E-9FF2B967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072BBD-5CB2-44C6-9D79-5438763A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2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866205-A1E1-4E8B-9E1A-99E3D7BD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8769361-687C-4CB4-A3A5-ED377F1CC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B10A5E-4957-4201-9511-9167FA44F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A1F6EA-2343-4E5E-A656-16338D57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95D745B-BF92-4849-90CC-61C59918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635779-DD7D-44C2-AD78-9EC91FA3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6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DB1A993-F6E5-4639-B100-5BFD4732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711F5F-367F-423E-8B19-9294310A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032564-A218-4366-B3E2-1091B0116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9DE7-FCAD-4F9B-87DD-84CBB7080F6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CBD03E-9C45-4BEA-804D-F79934A4E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6C9D23-5183-4C72-9AD1-CC5C19B82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CAB673E-BCB7-42B7-A523-6BCA707EE7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928947" y="209699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Δικαιοσύνη και νομιμότητα 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στον </a:t>
            </a:r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αθλητισμό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841841" y="2891572"/>
            <a:ext cx="308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Σκοποί και στόχοι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1709491" y="3489738"/>
            <a:ext cx="86506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Επίδειξη γνώσης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των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τυπολατρικών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και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αντι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-τυπολατρικών θέσεων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σε σχέση με τον καλό αθλητισμό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Διαχωρισμός μεταξύ επίσημων και άτυπων αντιλήψεων περί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νομιμότητας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στον αθλητισμό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Προσδιορισμός των συνταγματικών, κανονιστικών και βοηθητικών κανόνων στον αθλητισμό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Κατανόηση της κοινωνικής δομής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των κανόνων και τον τρόπο με τον οποίο απαιτείται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 ερμηνεία τους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νόμο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74BCB-0E16-47B3-889A-D380B8B116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928947" y="209699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Δικαιοσύνη και </a:t>
            </a:r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νομιμότητα στον αθλητισμό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024128" y="2797243"/>
            <a:ext cx="182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1</a:t>
            </a:r>
            <a:r>
              <a:rPr lang="el-GR" sz="2400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2966574" y="2935743"/>
            <a:ext cx="7475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Σε ομάδες, καταθέστε τρία παραδείγματα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ευ-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και τρία παραδείγματα μη τήρησης του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ευ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(αθέμιτου παιχνιδιού)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στον αθλητισμό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9329762-5D51-4085-A619-0B201E5F96A1}"/>
              </a:ext>
            </a:extLst>
          </p:cNvPr>
          <p:cNvSpPr/>
          <p:nvPr/>
        </p:nvSpPr>
        <p:spPr>
          <a:xfrm>
            <a:off x="2966574" y="3850216"/>
            <a:ext cx="7498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Τι προσδίδει σε αυτά τα παραδείγματα το χαρακτήρα του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ευ-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ή μη τήρησης του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ευ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(αθέμιτου παιχνιδιού);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96996B7-E0BB-4630-9117-9647C8B6B4B6}"/>
              </a:ext>
            </a:extLst>
          </p:cNvPr>
          <p:cNvSpPr/>
          <p:nvPr/>
        </p:nvSpPr>
        <p:spPr>
          <a:xfrm>
            <a:off x="2966574" y="4850803"/>
            <a:ext cx="7045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Τα παραδείγματα μη τήρησης του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ευ 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(αθέμιτου παιχνιδιού)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είναι αδιαμφισβήτητα ή μπορούν να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αμφισβητηθούν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;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841842" y="2105048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Δικαιοσύνη και νομιμότητα στον αθλητισμό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868680" y="2889577"/>
            <a:ext cx="172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2</a:t>
            </a:r>
            <a:r>
              <a:rPr lang="el-GR" sz="2400" i="1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2702976" y="2883851"/>
            <a:ext cx="6873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Με ποια από τις παρακάτω προτάσεις συμφωνείς περισσότερο;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7C455DE-7001-46A1-8149-5BC2E379096F}"/>
              </a:ext>
            </a:extLst>
          </p:cNvPr>
          <p:cNvSpPr/>
          <p:nvPr/>
        </p:nvSpPr>
        <p:spPr>
          <a:xfrm>
            <a:off x="2759251" y="3825927"/>
            <a:ext cx="48346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Το να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τηρείς το ευ-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στον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αθλητισμό απαιτεί μόνο την τήρηση των γραπτών κανόνων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CAC1857-95E3-4769-A741-1EBD8968DB08}"/>
              </a:ext>
            </a:extLst>
          </p:cNvPr>
          <p:cNvSpPr/>
          <p:nvPr/>
        </p:nvSpPr>
        <p:spPr>
          <a:xfrm>
            <a:off x="2759251" y="5160814"/>
            <a:ext cx="5682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Το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να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τηρείς το ευ-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αθλητισμό απαιτεί την τήρηση ενός άγραφου «πνεύματος αθλητισμού» καθώς και των γραπτών κανόνων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="" xmlns:a16="http://schemas.microsoft.com/office/drawing/2014/main" id="{27E39FB0-04B0-4234-AD66-0FD2E2F59246}"/>
              </a:ext>
            </a:extLst>
          </p:cNvPr>
          <p:cNvSpPr/>
          <p:nvPr/>
        </p:nvSpPr>
        <p:spPr>
          <a:xfrm>
            <a:off x="1741714" y="3775698"/>
            <a:ext cx="853439" cy="799015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53B526DE-F818-4E6D-9119-0AF476B181E0}"/>
              </a:ext>
            </a:extLst>
          </p:cNvPr>
          <p:cNvSpPr/>
          <p:nvPr/>
        </p:nvSpPr>
        <p:spPr>
          <a:xfrm>
            <a:off x="1741714" y="5115250"/>
            <a:ext cx="853439" cy="799015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F00E78D-CACB-4E24-ADB2-7260168A3097}"/>
              </a:ext>
            </a:extLst>
          </p:cNvPr>
          <p:cNvSpPr/>
          <p:nvPr/>
        </p:nvSpPr>
        <p:spPr>
          <a:xfrm>
            <a:off x="7397724" y="3916932"/>
            <a:ext cx="2178505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l-GR" sz="2000" dirty="0" smtClean="0">
                <a:solidFill>
                  <a:schemeClr val="bg1"/>
                </a:solidFill>
                <a:latin typeface="GillSans" pitchFamily="2" charset="0"/>
              </a:rPr>
              <a:t>Τυπολατρική θέση</a:t>
            </a:r>
            <a:endParaRPr lang="en-GB" sz="2000" dirty="0">
              <a:solidFill>
                <a:schemeClr val="bg1"/>
              </a:solidFill>
              <a:latin typeface="GillSans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C1F4421-5955-485B-9005-0DF3C3B710C3}"/>
              </a:ext>
            </a:extLst>
          </p:cNvPr>
          <p:cNvSpPr/>
          <p:nvPr/>
        </p:nvSpPr>
        <p:spPr>
          <a:xfrm>
            <a:off x="8486977" y="5160814"/>
            <a:ext cx="2178505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l-GR" sz="2000" dirty="0" smtClean="0">
                <a:solidFill>
                  <a:schemeClr val="bg1"/>
                </a:solidFill>
                <a:latin typeface="GillSans" pitchFamily="2" charset="0"/>
              </a:rPr>
              <a:t>Αντί-τυπολατρική </a:t>
            </a:r>
            <a:r>
              <a:rPr lang="el-GR" sz="2000" dirty="0">
                <a:solidFill>
                  <a:schemeClr val="bg1"/>
                </a:solidFill>
                <a:latin typeface="GillSans" pitchFamily="2" charset="0"/>
              </a:rPr>
              <a:t>θέση</a:t>
            </a:r>
            <a:endParaRPr lang="en-GB" sz="2000" dirty="0">
              <a:solidFill>
                <a:schemeClr val="bg1"/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B6CB4FE-9332-4AD6-84C0-54C75E41BFB6}"/>
              </a:ext>
            </a:extLst>
          </p:cNvPr>
          <p:cNvSpPr/>
          <p:nvPr/>
        </p:nvSpPr>
        <p:spPr>
          <a:xfrm>
            <a:off x="721445" y="2159453"/>
            <a:ext cx="87060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Κάποιες φιλοσοφικές θέσεις σχετικά με το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ευ-</a:t>
            </a:r>
            <a:r>
              <a:rPr lang="el-GR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στον αθλητισμό: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5733970-D98F-40C3-93C6-9FBF77DACD27}"/>
              </a:ext>
            </a:extLst>
          </p:cNvPr>
          <p:cNvSpPr/>
          <p:nvPr/>
        </p:nvSpPr>
        <p:spPr>
          <a:xfrm>
            <a:off x="1661970" y="2778938"/>
            <a:ext cx="1885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Τυπολατρική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8293E50-EED4-483D-BA44-41F3D6A1D9D1}"/>
              </a:ext>
            </a:extLst>
          </p:cNvPr>
          <p:cNvSpPr/>
          <p:nvPr/>
        </p:nvSpPr>
        <p:spPr>
          <a:xfrm>
            <a:off x="3813048" y="2604326"/>
            <a:ext cx="7434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 άποψη ότι τα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παιχνίδια/ο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αθλητισμός ορίζονται αποκλειστικά βάσει των τυπικών τους κανόνων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7245B2-32D5-4CFD-8040-4174CA9AF53B}"/>
              </a:ext>
            </a:extLst>
          </p:cNvPr>
          <p:cNvSpPr/>
          <p:nvPr/>
        </p:nvSpPr>
        <p:spPr>
          <a:xfrm>
            <a:off x="3813048" y="3216349"/>
            <a:ext cx="7150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Το δίκαιο παιχνίδι υπό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αυτό το πρίσμα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τηρεί το γράμμα του κανόνα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D6A6E68-D9CC-44DC-BF94-5A84EA69CF4E}"/>
              </a:ext>
            </a:extLst>
          </p:cNvPr>
          <p:cNvSpPr/>
          <p:nvPr/>
        </p:nvSpPr>
        <p:spPr>
          <a:xfrm>
            <a:off x="3700705" y="3833092"/>
            <a:ext cx="7535963" cy="65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 άποψη ότι τα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παιχνίδια/ο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αθλητισμός καθορίζονται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ως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μια κουλτούρα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για το πώς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παίζεται κανονικά το παιχνίδι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FE9D78F-267C-4993-BE9C-62B12542B758}"/>
              </a:ext>
            </a:extLst>
          </p:cNvPr>
          <p:cNvSpPr/>
          <p:nvPr/>
        </p:nvSpPr>
        <p:spPr>
          <a:xfrm>
            <a:off x="3683686" y="4485147"/>
            <a:ext cx="7563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ο ευ-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υπό αυτή την οπτική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αναφέρεται ως η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πολιτιστική αποδοχή του τι θεωρείται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ως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σωστός τρόπος συμπεριφοράς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31A2C639-7394-41CE-98B3-EA3A62292FF5}"/>
              </a:ext>
            </a:extLst>
          </p:cNvPr>
          <p:cNvSpPr/>
          <p:nvPr/>
        </p:nvSpPr>
        <p:spPr>
          <a:xfrm>
            <a:off x="1661970" y="3991536"/>
            <a:ext cx="20827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Συμβατική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CD9E562-F4F8-41C1-8C82-20D304407571}"/>
              </a:ext>
            </a:extLst>
          </p:cNvPr>
          <p:cNvSpPr/>
          <p:nvPr/>
        </p:nvSpPr>
        <p:spPr>
          <a:xfrm>
            <a:off x="3958044" y="5223810"/>
            <a:ext cx="72786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 άποψη ότι τα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παιχνίδια/ο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αθλητισμός καθορίζονται από τον τρόπο με τον οποίο οι κανόνες ερμηνεύονται υπό το φως των ευρύτερων ηθικών αξιών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71BDBFC-E956-4584-AF15-C5E8F159A00C}"/>
              </a:ext>
            </a:extLst>
          </p:cNvPr>
          <p:cNvSpPr/>
          <p:nvPr/>
        </p:nvSpPr>
        <p:spPr>
          <a:xfrm>
            <a:off x="3813048" y="5997629"/>
            <a:ext cx="7324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Το ευ-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αγωνίζεσθαι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υπό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αυτή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την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άποψη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λειτουργεί υπό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ένα κανονιστικό ηθικό πλαίσιο για να ερμηνεύσει τους κανόνες που επιτρέπουν ένα «καλό» παιχνίδι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40AEFBC5-7786-4411-8E25-7CD6772AC871}"/>
              </a:ext>
            </a:extLst>
          </p:cNvPr>
          <p:cNvSpPr/>
          <p:nvPr/>
        </p:nvSpPr>
        <p:spPr>
          <a:xfrm>
            <a:off x="1661970" y="5179047"/>
            <a:ext cx="22960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Ο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ερμηνευτισμός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(ευρύς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εσωτερικισμός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):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BB98CE13-3BE6-4369-A748-5C2378EBACD7}"/>
              </a:ext>
            </a:extLst>
          </p:cNvPr>
          <p:cNvCxnSpPr>
            <a:cxnSpLocks/>
          </p:cNvCxnSpPr>
          <p:nvPr/>
        </p:nvCxnSpPr>
        <p:spPr>
          <a:xfrm flipV="1">
            <a:off x="1661970" y="3862680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DA329C1B-A9BD-4067-AACE-4406111C1E7F}"/>
              </a:ext>
            </a:extLst>
          </p:cNvPr>
          <p:cNvCxnSpPr>
            <a:cxnSpLocks/>
          </p:cNvCxnSpPr>
          <p:nvPr/>
        </p:nvCxnSpPr>
        <p:spPr>
          <a:xfrm flipV="1">
            <a:off x="1931500" y="5155261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31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B6CB4FE-9332-4AD6-84C0-54C75E41BFB6}"/>
              </a:ext>
            </a:extLst>
          </p:cNvPr>
          <p:cNvSpPr/>
          <p:nvPr/>
        </p:nvSpPr>
        <p:spPr>
          <a:xfrm>
            <a:off x="2436050" y="2647133"/>
            <a:ext cx="7204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</a:t>
            </a:r>
            <a:r>
              <a:rPr lang="el-GR" sz="2400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Διάβασε την υπόθεση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29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του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TAGS :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Έφεση εναντίον δίκαιης επιλογής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CE201763-1FDD-42FA-8041-B8DA85A062C3}"/>
              </a:ext>
            </a:extLst>
          </p:cNvPr>
          <p:cNvSpPr/>
          <p:nvPr/>
        </p:nvSpPr>
        <p:spPr>
          <a:xfrm>
            <a:off x="2436050" y="3478130"/>
            <a:ext cx="73198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Πώς αποδεικνύει αυτή η περίπτωση τη διαφορά μεταξύ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τυπολατρίας και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δικαιοσύνης;</a:t>
            </a:r>
          </a:p>
          <a:p>
            <a:pPr lvl="0"/>
            <a:endParaRPr lang="el-GR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Συζητήστε γιατί τα διαιτητικά δικαστήρια τείνουν να υιοθετούν μια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τυπολατρική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προσέγγιση;</a:t>
            </a:r>
          </a:p>
          <a:p>
            <a:pPr lvl="0"/>
            <a:endParaRPr lang="el-GR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Γιατί είναι σημαντικό τα σώματα διοίκησης του αθλητισμού να έχουν σαφή κριτήρια επιλογής για τους αθλητές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;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0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B6CB4FE-9332-4AD6-84C0-54C75E41BFB6}"/>
              </a:ext>
            </a:extLst>
          </p:cNvPr>
          <p:cNvSpPr/>
          <p:nvPr/>
        </p:nvSpPr>
        <p:spPr>
          <a:xfrm>
            <a:off x="1124712" y="2101874"/>
            <a:ext cx="15553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</a:t>
            </a:r>
            <a:r>
              <a:rPr lang="en-GB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4</a:t>
            </a:r>
            <a:r>
              <a:rPr lang="el-GR" sz="2000" i="1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 </a:t>
            </a:r>
            <a:endParaRPr lang="en-GB" sz="20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41D6253-76A2-457B-9754-17EDBB722DAB}"/>
              </a:ext>
            </a:extLst>
          </p:cNvPr>
          <p:cNvSpPr/>
          <p:nvPr/>
        </p:nvSpPr>
        <p:spPr>
          <a:xfrm>
            <a:off x="2636695" y="2100376"/>
            <a:ext cx="8300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Συζητήστε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για το αν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υπάρχουν διαφορετικοί τύποι κανόνων στον αθλητισμό;</a:t>
            </a:r>
            <a:endParaRPr lang="en-GB" sz="2000" i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BF1D856-1A74-473A-8465-3FB8E4C42AB6}"/>
              </a:ext>
            </a:extLst>
          </p:cNvPr>
          <p:cNvSpPr/>
          <p:nvPr/>
        </p:nvSpPr>
        <p:spPr>
          <a:xfrm>
            <a:off x="1124712" y="2778938"/>
            <a:ext cx="2014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Καταστατικοί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CD796D9-A130-4855-9C9F-03395F02C651}"/>
              </a:ext>
            </a:extLst>
          </p:cNvPr>
          <p:cNvSpPr/>
          <p:nvPr/>
        </p:nvSpPr>
        <p:spPr>
          <a:xfrm>
            <a:off x="3138754" y="2781273"/>
            <a:ext cx="6700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Οι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κανόνες που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διαμορφώνουν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το ίδιο το παιχνίδι, π.χ. ο κανόνας που απαγορεύει τη χρήση των χεριών στο ποδόσφαιρο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A2EE5D5-A291-4849-91CD-BFF8E8D3E4B6}"/>
              </a:ext>
            </a:extLst>
          </p:cNvPr>
          <p:cNvSpPr/>
          <p:nvPr/>
        </p:nvSpPr>
        <p:spPr>
          <a:xfrm>
            <a:off x="3138755" y="3713519"/>
            <a:ext cx="7564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Οι κανόνες που επιτρέπουν τη διατήρηση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των καταστατικών κανόνων τους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κανόνες περί παραβάσεων, π.χ. αποδίδοντας ένα λάκτισμα πέναλτι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8BAD847-3A6D-4F7D-A03D-13BBAA43E153}"/>
              </a:ext>
            </a:extLst>
          </p:cNvPr>
          <p:cNvSpPr/>
          <p:nvPr/>
        </p:nvSpPr>
        <p:spPr>
          <a:xfrm>
            <a:off x="1261873" y="3722382"/>
            <a:ext cx="1755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Κανονιστικοί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8269EA9-6B89-4ACD-9EAF-3CC2A24CD275}"/>
              </a:ext>
            </a:extLst>
          </p:cNvPr>
          <p:cNvSpPr/>
          <p:nvPr/>
        </p:nvSpPr>
        <p:spPr>
          <a:xfrm>
            <a:off x="3138755" y="4749919"/>
            <a:ext cx="7998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Οι κανόνες που υπάρχουν εκτός των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καταστατικών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και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των κανονιστικών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κανόνων που πλαισιώνουν τον τρόπο αναπαραγωγής του παιχνιδιού, π.χ. η υποχρεωτική χρήση εξοπλισμού ασφαλείας, οι ηλικιακοί περιορισμοί, ο αριθμός και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 διάρκεια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των διαλειμμάτων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94516A7-BAC0-4EFD-891B-869F26EF8492}"/>
              </a:ext>
            </a:extLst>
          </p:cNvPr>
          <p:cNvSpPr/>
          <p:nvPr/>
        </p:nvSpPr>
        <p:spPr>
          <a:xfrm>
            <a:off x="1670677" y="4754218"/>
            <a:ext cx="22960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Βοηθητικοί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15EC8C8F-59A6-4CB8-9B0F-FCEDDDD1BE7F}"/>
              </a:ext>
            </a:extLst>
          </p:cNvPr>
          <p:cNvCxnSpPr>
            <a:cxnSpLocks/>
          </p:cNvCxnSpPr>
          <p:nvPr/>
        </p:nvCxnSpPr>
        <p:spPr>
          <a:xfrm flipV="1">
            <a:off x="1661970" y="3568582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AF0E3218-8E82-46BA-8036-9EC80033D15F}"/>
              </a:ext>
            </a:extLst>
          </p:cNvPr>
          <p:cNvCxnSpPr>
            <a:cxnSpLocks/>
          </p:cNvCxnSpPr>
          <p:nvPr/>
        </p:nvCxnSpPr>
        <p:spPr>
          <a:xfrm flipV="1">
            <a:off x="1670677" y="4532716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4495BD4-CDC1-480A-ABF9-D17656129EB3}"/>
              </a:ext>
            </a:extLst>
          </p:cNvPr>
          <p:cNvSpPr/>
          <p:nvPr/>
        </p:nvSpPr>
        <p:spPr>
          <a:xfrm>
            <a:off x="5077096" y="5900303"/>
            <a:ext cx="6191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Torres, C. (2018). What counts as part of a game? reconsidering skills.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45(1), 1-21. doi:10.1080/00948705.2017.1415150</a:t>
            </a:r>
          </a:p>
        </p:txBody>
      </p:sp>
    </p:spTree>
    <p:extLst>
      <p:ext uri="{BB962C8B-B14F-4D97-AF65-F5344CB8AC3E}">
        <p14:creationId xmlns:p14="http://schemas.microsoft.com/office/powerpoint/2010/main" val="78191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5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41ECAA9-F293-4691-9DCF-305387E08100}"/>
              </a:ext>
            </a:extLst>
          </p:cNvPr>
          <p:cNvSpPr/>
          <p:nvPr/>
        </p:nvSpPr>
        <p:spPr>
          <a:xfrm>
            <a:off x="2179298" y="2398239"/>
            <a:ext cx="6470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Διαχωρισμός μεταξύ κανόνων και αρχών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C0931C5-DDA7-48AF-AA1B-92BFECC97BF6}"/>
              </a:ext>
            </a:extLst>
          </p:cNvPr>
          <p:cNvSpPr/>
          <p:nvPr/>
        </p:nvSpPr>
        <p:spPr>
          <a:xfrm>
            <a:off x="2179298" y="3017479"/>
            <a:ext cx="69921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Προκειμένου να γνωρίζουμε πότε ή πώς να εφαρμόζουμε έναν κανόνα, πρέπει να υπάρχει μια αρχή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που να την διέπει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5115D90-4C5C-4F93-911A-2C369F7DFC73}"/>
              </a:ext>
            </a:extLst>
          </p:cNvPr>
          <p:cNvSpPr/>
          <p:nvPr/>
        </p:nvSpPr>
        <p:spPr>
          <a:xfrm>
            <a:off x="2179299" y="3882940"/>
            <a:ext cx="78334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Π.χ.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βουτιά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στο ποδόσφαιρο - ένας διαιτητής πρέπει να κρίνει αν έχει διαπραχθεί ένα φάουλ και αν υπήρχε πρόθεση να εξαπατηθεί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Αυτό βασίζεται στην αρχή ότι η απάτη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προκειμένου να υπάρξει όφελος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είναι ηθικά λανθασμένη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E97482-BC7B-4636-9BEC-6C5C4EF3E734}"/>
              </a:ext>
            </a:extLst>
          </p:cNvPr>
          <p:cNvSpPr/>
          <p:nvPr/>
        </p:nvSpPr>
        <p:spPr>
          <a:xfrm>
            <a:off x="2179299" y="5671731"/>
            <a:ext cx="8540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5</a:t>
            </a:r>
            <a:r>
              <a:rPr lang="el-GR" sz="2400" i="1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r>
              <a:rPr lang="el-GR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Ποιες είναι οι αρχές στις οποίες στηρίζεται ο καλός αθλητισμός;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709747" y="1928620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Βιβλιογραφία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/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Επιπλέον πηγές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09747" y="2456795"/>
            <a:ext cx="107725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Berman, M. (2011). On interpretivism and formalism in sports officiating: From general to particular jurisprudence.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38(2), 177-196. doi:10.1080/00948705.2011.10510421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Keenan, F. (1975) Justice and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2:1, 111-123. [Can be found on: http://library.la84.org/SportsLibrary/JPS/JPS1975/JPS02o.pdf ]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Loland, S. (2007) Justice in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1:1, 78-95, DOI: 10.1080/17511320601143017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Loland, S. (2002).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Fair Play in Sport : A moral norm system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(Ethics and sport). London: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McFee, G. (2000) Spoiling – An indirect Reflection of Sport’s Moral Imperative? In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Tamburrini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C.,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Tännsjö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T. (eds.)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Values in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Simon, R. (2010)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Fair Play : The ethics of sport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(3rd ed.) Boulder, CO: Westview Press.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Pawlenka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C. (2005): The Idea of Fairness: A General Ethical Concept or One Particular to Sports Ethics?,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32:1, 49-64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Torres, C. (2018). What counts as part of a game? reconsidering skills.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45(1), 1-21. doi:10.1080/00948705.2017.1415150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906E643-55FC-4ED0-B0DA-27C9D92FC4E9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E823F89-20F7-4C68-815C-724AF15F64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AGS" id="{E24C01F7-87B7-4BFA-AD87-974EC0271540}" vid="{0D87A437-1C59-4CC7-82CB-BB45930B3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842</Words>
  <Application>Microsoft Office PowerPoint</Application>
  <PresentationFormat>Προσαρμογή</PresentationFormat>
  <Paragraphs>72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User</cp:lastModifiedBy>
  <cp:revision>29</cp:revision>
  <dcterms:created xsi:type="dcterms:W3CDTF">2019-07-25T13:00:08Z</dcterms:created>
  <dcterms:modified xsi:type="dcterms:W3CDTF">2020-01-10T08:13:56Z</dcterms:modified>
</cp:coreProperties>
</file>