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8" d="100"/>
          <a:sy n="78" d="100"/>
        </p:scale>
        <p:origin x="-30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8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2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F557-61A9-4AAF-8A09-CC2AA3C6AB83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BF28FFF-5A68-4ACC-AEED-387BD11C15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5" y="0"/>
            <a:ext cx="2905125" cy="63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A12FC3-1747-45E5-94AA-4FBD500EE963}"/>
              </a:ext>
            </a:extLst>
          </p:cNvPr>
          <p:cNvSpPr txBox="1"/>
          <p:nvPr/>
        </p:nvSpPr>
        <p:spPr>
          <a:xfrm>
            <a:off x="2004117" y="2665154"/>
            <a:ext cx="3636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Σκοποί και Στόχοι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6F84C82-0C8D-47D6-8F8B-A27812549F1C}"/>
              </a:ext>
            </a:extLst>
          </p:cNvPr>
          <p:cNvSpPr/>
          <p:nvPr/>
        </p:nvSpPr>
        <p:spPr>
          <a:xfrm>
            <a:off x="698664" y="3072348"/>
            <a:ext cx="107946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Με το πέρας των διαλέξεων και των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εργασιών των ανεξάρτητων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σπουδών, οι φοιτητές θα μπορούν:</a:t>
            </a:r>
          </a:p>
          <a:p>
            <a:pPr marL="285750" lvl="0" indent="-28575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να έχουν βασική κατανόηση της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έννοιας της ψυχικής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υγείας και των ψυχικών διαταραχών από όλους τους συμμετέχοντες στον αθλητισμό και την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αναψυχή</a:t>
            </a:r>
            <a:endParaRPr lang="el-GR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να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κατανοήσουν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τα πιο πρόσφατα αποδεικτικά στοιχεία και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τις συστάσεις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εμπειρογνωμόνων σχετικά με τη διάγνωση και τη διαχείριση διαταραχών ψυχικής υγείας που σχετίζονται με τον αθλητισμό</a:t>
            </a:r>
          </a:p>
          <a:p>
            <a:pPr marL="285750" lvl="0" indent="-28575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να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αυξήσουν την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ικανότητα των ατόμων που ασχολούνται με τον αθλητισμό να αντιμετωπίσουν προβλήματα ψυχικής υγείας</a:t>
            </a:r>
          </a:p>
          <a:p>
            <a:pPr marL="285750" lvl="0" indent="-285750"/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να κατανοήσουν τους κινδύνους και τους προστατευτικούς παράγοντες που σχετίζονται με την ψυχική υγεία στο αθλητικό περιβάλλον.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1888038" y="2007683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Υγεία και Ευεξία - Ψυχική Υγεία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FA5C3BB-D2CD-4270-841A-2B8DC38534B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Εργασία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1</a:t>
            </a:r>
            <a:r>
              <a:rPr lang="el-GR" sz="2400" baseline="30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Σε μικρές ομάδες συζητήστε τον ορισμό της ψυχικής υγείας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Ψυχική υγεία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0EA06B2-4E54-4FCA-9501-2681E7F52579}"/>
              </a:ext>
            </a:extLst>
          </p:cNvPr>
          <p:cNvSpPr txBox="1"/>
          <p:nvPr/>
        </p:nvSpPr>
        <p:spPr>
          <a:xfrm>
            <a:off x="1928948" y="4413958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Εργασία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2</a:t>
            </a:r>
            <a:r>
              <a:rPr lang="el-GR" sz="2400" baseline="30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η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47C91A-CC71-46E9-B26A-9B9B76C753C2}"/>
              </a:ext>
            </a:extLst>
          </p:cNvPr>
          <p:cNvSpPr/>
          <p:nvPr/>
        </p:nvSpPr>
        <p:spPr>
          <a:xfrm>
            <a:off x="2634780" y="5066918"/>
            <a:ext cx="7545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Ελέγξτε τους ακόλουθους ορισμούς της ψυχικής υγείας (επόμενη διαφάνεια) και συζητήστε τα χαρακτηριστικά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του νοητικά υγιούς ατόμου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Ψυχική υγεία - ορισμοί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7280" y="2926080"/>
            <a:ext cx="999479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«Μια </a:t>
            </a:r>
            <a:r>
              <a:rPr lang="el-GR" sz="1400" dirty="0"/>
              <a:t>κατάσταση </a:t>
            </a:r>
            <a:r>
              <a:rPr lang="el-GR" sz="1400" dirty="0" smtClean="0"/>
              <a:t>ευεξία </a:t>
            </a:r>
            <a:r>
              <a:rPr lang="el-GR" sz="1400" dirty="0"/>
              <a:t>στην οποία </a:t>
            </a:r>
            <a:r>
              <a:rPr lang="el-GR" sz="1400" dirty="0" smtClean="0"/>
              <a:t>το κάθε </a:t>
            </a:r>
            <a:r>
              <a:rPr lang="el-GR" sz="1400" dirty="0"/>
              <a:t>άτομο συνειδητοποιεί τις δικές του δυνατότητες, μπορεί να </a:t>
            </a:r>
            <a:r>
              <a:rPr lang="el-GR" sz="1400" dirty="0" smtClean="0"/>
              <a:t>ανταπεξέλθει </a:t>
            </a:r>
            <a:r>
              <a:rPr lang="el-GR" sz="1400" dirty="0"/>
              <a:t>στις φυσιολογικές πιέσεις της ζωής</a:t>
            </a:r>
            <a:r>
              <a:rPr lang="el-GR" sz="1400" dirty="0" smtClean="0"/>
              <a:t>, </a:t>
            </a:r>
            <a:r>
              <a:rPr lang="el-GR" sz="1400" dirty="0"/>
              <a:t>μπορεί να εργαστεί παραγωγικά και γόνιμα και είναι σε θέση να συμβάλει </a:t>
            </a:r>
            <a:r>
              <a:rPr lang="el-GR" sz="1400" dirty="0" smtClean="0"/>
              <a:t>θετικά στην </a:t>
            </a:r>
            <a:r>
              <a:rPr lang="el-GR" sz="1400" dirty="0"/>
              <a:t>κοινότητα </a:t>
            </a:r>
            <a:r>
              <a:rPr lang="el-GR" sz="1400" dirty="0" smtClean="0"/>
              <a:t>του» Παγκόσμιος Οργανισμός Υγείας</a:t>
            </a:r>
            <a:r>
              <a:rPr lang="en-GB" sz="1400" i="1" dirty="0" smtClean="0"/>
              <a:t>, 2014.</a:t>
            </a:r>
            <a:endParaRPr lang="en-US" sz="1400" dirty="0" smtClean="0"/>
          </a:p>
          <a:p>
            <a:r>
              <a:rPr lang="en-GB" sz="1400" i="1" dirty="0" smtClean="0"/>
              <a:t> </a:t>
            </a:r>
            <a:endParaRPr lang="en-US" sz="1400" dirty="0" smtClean="0"/>
          </a:p>
          <a:p>
            <a:r>
              <a:rPr lang="el-GR" sz="1400" dirty="0"/>
              <a:t>«Οι ψυχικές διαταραχές </a:t>
            </a:r>
            <a:r>
              <a:rPr lang="el-GR" sz="1400" dirty="0" smtClean="0"/>
              <a:t>περιλαμβάνουν </a:t>
            </a:r>
            <a:r>
              <a:rPr lang="el-GR" sz="1400" dirty="0"/>
              <a:t>ένα ευρύ φάσμα προβλημάτων, με διαφορετικά συμπτώματα. Ωστόσο, γενικά χαρακτηρίζονται από έναν συνδυασμό </a:t>
            </a:r>
            <a:r>
              <a:rPr lang="el-GR" sz="1400" dirty="0" smtClean="0"/>
              <a:t>μη φυσιολογικών σκέψεων</a:t>
            </a:r>
            <a:r>
              <a:rPr lang="el-GR" sz="1400" dirty="0"/>
              <a:t>, συναισθημάτων, συμπεριφοράς και σχέσεων </a:t>
            </a:r>
            <a:r>
              <a:rPr lang="el-GR" sz="1400" dirty="0" smtClean="0"/>
              <a:t>με τους </a:t>
            </a:r>
            <a:r>
              <a:rPr lang="el-GR" sz="1400" dirty="0"/>
              <a:t>άλλους</a:t>
            </a:r>
            <a:r>
              <a:rPr lang="el-GR" sz="1400" dirty="0" smtClean="0"/>
              <a:t>»</a:t>
            </a:r>
          </a:p>
          <a:p>
            <a:r>
              <a:rPr lang="en-GB" sz="1400" i="1" dirty="0" smtClean="0"/>
              <a:t>OMS</a:t>
            </a:r>
            <a:endParaRPr lang="en-US" sz="1400" dirty="0" smtClean="0"/>
          </a:p>
          <a:p>
            <a:r>
              <a:rPr lang="en-GB" sz="1400" dirty="0" smtClean="0"/>
              <a:t> </a:t>
            </a:r>
            <a:endParaRPr lang="en-US" sz="1400" dirty="0" smtClean="0"/>
          </a:p>
          <a:p>
            <a:r>
              <a:rPr lang="el-GR" sz="1400" dirty="0"/>
              <a:t>«Οι ψυχικές διαταραχές (ή </a:t>
            </a:r>
            <a:r>
              <a:rPr lang="el-GR" sz="1400" dirty="0" smtClean="0"/>
              <a:t>ψυχικές </a:t>
            </a:r>
            <a:r>
              <a:rPr lang="el-GR" sz="1400" dirty="0"/>
              <a:t>ασθένειες) είναι καταστάσεις που επηρεάζουν τη σκέψη, το συναίσθημά σας, τη διάθεση και τη συμπεριφορά σας. Μπορεί να είναι περιστασιακά ή μακροχρόνια (χρόνια). Μπορούν να επηρεάσουν την ικανότητά σας να συνδέεστε με άλλους και </a:t>
            </a:r>
            <a:r>
              <a:rPr lang="el-GR" sz="1400" dirty="0" smtClean="0"/>
              <a:t>είστε λειτουργικοί </a:t>
            </a:r>
            <a:r>
              <a:rPr lang="el-GR" sz="1400" dirty="0"/>
              <a:t>κάθε μέρα» </a:t>
            </a:r>
            <a:r>
              <a:rPr lang="en-GB" sz="1400" i="1" dirty="0" smtClean="0"/>
              <a:t>Reardon, C. L., &amp; Factor, R. M. (2010). Sport psychiatry. A Systematic Review of Diagnosis and Medical Treatment of Mental Illness in Athletes Sports Medicine, 40(11), 961-980</a:t>
            </a:r>
            <a:endParaRPr lang="en-US" sz="1400" dirty="0" smtClean="0"/>
          </a:p>
          <a:p>
            <a:r>
              <a:rPr lang="en-GB" sz="1400" dirty="0" smtClean="0"/>
              <a:t> </a:t>
            </a:r>
            <a:endParaRPr lang="en-US" sz="1400" dirty="0" smtClean="0"/>
          </a:p>
          <a:p>
            <a:r>
              <a:rPr lang="el-GR" sz="1400" dirty="0" smtClean="0"/>
              <a:t>«Η </a:t>
            </a:r>
            <a:r>
              <a:rPr lang="el-GR" sz="1400" dirty="0"/>
              <a:t>ψυχιατρική στον τομέα της αθλητισμού επικεντρώνεται στη διάγνωση και τη θεραπεία των </a:t>
            </a:r>
            <a:r>
              <a:rPr lang="el-GR" sz="1400" dirty="0" smtClean="0"/>
              <a:t>ψυχικών </a:t>
            </a:r>
            <a:r>
              <a:rPr lang="el-GR" sz="1400" dirty="0"/>
              <a:t>ασθενειών σε αθλητές, </a:t>
            </a:r>
            <a:r>
              <a:rPr lang="el-GR" sz="1400" dirty="0" smtClean="0"/>
              <a:t>και επιπλέον στη </a:t>
            </a:r>
            <a:r>
              <a:rPr lang="el-GR" sz="1400" dirty="0"/>
              <a:t>χρήση ψυχολογικών προσεγγίσεων για τη βελτίωση της </a:t>
            </a:r>
            <a:r>
              <a:rPr lang="el-GR" sz="1400" dirty="0" smtClean="0"/>
              <a:t>απόδοσης»</a:t>
            </a:r>
            <a:r>
              <a:rPr lang="en-GB" sz="1400" i="1" dirty="0" smtClean="0"/>
              <a:t>. Reardon, C. L., &amp; Factor, R. M. (2010). Sport psychiatry. A Systematic Review of Diagnosis and Medical Treatment of Mental Illness in Athletes Sports Medicine, 40(11), 961-980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1">
                    <a:lumMod val="50000"/>
                  </a:schemeClr>
                </a:solidFill>
              </a:rPr>
              <a:t>Εργασία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 3</a:t>
            </a:r>
            <a:r>
              <a:rPr lang="el-GR" sz="2800" baseline="30000" dirty="0" smtClean="0">
                <a:solidFill>
                  <a:schemeClr val="accent1">
                    <a:lumMod val="50000"/>
                  </a:schemeClr>
                </a:solidFill>
              </a:rPr>
              <a:t>η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2800" dirty="0">
                <a:solidFill>
                  <a:schemeClr val="accent1">
                    <a:lumMod val="50000"/>
                  </a:schemeClr>
                </a:solidFill>
              </a:rPr>
              <a:t>Συζητήστε την εμφάνιση των ακόλουθων ψυχιατρικών διαγνώσεων στους αθλητές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1134" y="3490623"/>
            <a:ext cx="9994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Διαταραχές διάθεσης</a:t>
            </a:r>
          </a:p>
          <a:p>
            <a:pPr lvl="0"/>
            <a:r>
              <a:rPr lang="el-GR" dirty="0"/>
              <a:t>Αγχώδεις διαταραχές</a:t>
            </a:r>
          </a:p>
          <a:p>
            <a:pPr lvl="0"/>
            <a:r>
              <a:rPr lang="el-GR" dirty="0"/>
              <a:t>Διατροφικές διαταραχές</a:t>
            </a:r>
          </a:p>
          <a:p>
            <a:pPr lvl="0"/>
            <a:r>
              <a:rPr lang="el-GR" dirty="0" smtClean="0"/>
              <a:t>Διαταραχή ελλειμματικής </a:t>
            </a:r>
            <a:r>
              <a:rPr lang="el-GR" dirty="0"/>
              <a:t>π</a:t>
            </a:r>
            <a:r>
              <a:rPr lang="el-GR" dirty="0" smtClean="0"/>
              <a:t>ροσοχής </a:t>
            </a:r>
            <a:r>
              <a:rPr lang="el-GR" dirty="0"/>
              <a:t>και </a:t>
            </a:r>
            <a:r>
              <a:rPr lang="el-GR" dirty="0" err="1"/>
              <a:t>υ</a:t>
            </a:r>
            <a:r>
              <a:rPr lang="el-GR" dirty="0" err="1" smtClean="0"/>
              <a:t>περκινητικότητας</a:t>
            </a:r>
            <a:r>
              <a:rPr lang="el-GR" dirty="0" smtClean="0"/>
              <a:t> (</a:t>
            </a:r>
            <a:r>
              <a:rPr lang="el-GR" dirty="0"/>
              <a:t>ADHD)</a:t>
            </a:r>
          </a:p>
          <a:p>
            <a:pPr lvl="0"/>
            <a:r>
              <a:rPr lang="el-GR" dirty="0"/>
              <a:t>Εθιστικές διαταραχές</a:t>
            </a:r>
          </a:p>
          <a:p>
            <a:pPr lvl="0"/>
            <a:r>
              <a:rPr lang="el-GR" dirty="0"/>
              <a:t>Άλλες </a:t>
            </a:r>
            <a:r>
              <a:rPr lang="el-GR" dirty="0" smtClean="0"/>
              <a:t>διαταραχές</a:t>
            </a: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1">
                    <a:lumMod val="50000"/>
                  </a:schemeClr>
                </a:solidFill>
              </a:rPr>
              <a:t>Εργασία 4</a:t>
            </a:r>
            <a:r>
              <a:rPr lang="el-GR" sz="2800" baseline="30000" dirty="0" smtClean="0">
                <a:solidFill>
                  <a:schemeClr val="accent1">
                    <a:lumMod val="50000"/>
                  </a:schemeClr>
                </a:solidFill>
              </a:rPr>
              <a:t>η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2800" dirty="0">
                <a:solidFill>
                  <a:schemeClr val="accent1">
                    <a:lumMod val="50000"/>
                  </a:schemeClr>
                </a:solidFill>
              </a:rPr>
              <a:t>Συζητήστε το ρόλο και την επιρροή των ακόλουθων επαγγελματιών στους αθλητές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0042" y="4057412"/>
            <a:ext cx="9994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Αθλητικός ψυχολόγος</a:t>
            </a:r>
          </a:p>
          <a:p>
            <a:pPr lvl="0"/>
            <a:endParaRPr lang="el-GR" dirty="0"/>
          </a:p>
          <a:p>
            <a:pPr lvl="0"/>
            <a:r>
              <a:rPr lang="el-GR" dirty="0" smtClean="0"/>
              <a:t>Κλινικοί Ιατροί </a:t>
            </a:r>
            <a:r>
              <a:rPr lang="el-GR" dirty="0"/>
              <a:t>(ψυχίατροι</a:t>
            </a:r>
            <a:r>
              <a:rPr lang="el-G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941832" y="1781386"/>
            <a:ext cx="10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1">
                    <a:lumMod val="50000"/>
                  </a:schemeClr>
                </a:solidFill>
              </a:rPr>
              <a:t>Εργασία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 5</a:t>
            </a:r>
            <a:r>
              <a:rPr lang="el-GR" sz="2800" baseline="30000" dirty="0" smtClean="0">
                <a:solidFill>
                  <a:schemeClr val="accent1">
                    <a:lumMod val="50000"/>
                  </a:schemeClr>
                </a:solidFill>
              </a:rPr>
              <a:t>η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2800" dirty="0" smtClean="0">
                <a:solidFill>
                  <a:schemeClr val="accent1">
                    <a:lumMod val="50000"/>
                  </a:schemeClr>
                </a:solidFill>
              </a:rPr>
              <a:t>Συζητήστε </a:t>
            </a:r>
            <a:r>
              <a:rPr lang="el-GR" sz="2800" dirty="0">
                <a:solidFill>
                  <a:schemeClr val="accent1">
                    <a:lumMod val="50000"/>
                  </a:schemeClr>
                </a:solidFill>
              </a:rPr>
              <a:t>την επίδραση των εθιστικών διαταραχών στους αθλητές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648" y="2687739"/>
            <a:ext cx="11146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«Οι εθιστικές διαταραχές περιλαμβάνουν την κατάχρηση </a:t>
            </a:r>
            <a:r>
              <a:rPr lang="el-GR" dirty="0" smtClean="0"/>
              <a:t>ουσιών, </a:t>
            </a:r>
            <a:r>
              <a:rPr lang="el-GR" dirty="0"/>
              <a:t>χαρακτηρίζεται από μια </a:t>
            </a:r>
            <a:r>
              <a:rPr lang="el-GR" dirty="0" err="1"/>
              <a:t>δυσπροσαρμοσμένη</a:t>
            </a:r>
            <a:r>
              <a:rPr lang="el-GR" dirty="0"/>
              <a:t> μορφή χρήσης ουσιών που εκδηλώνεται από επαναλαμβανόμενες και </a:t>
            </a:r>
            <a:r>
              <a:rPr lang="el-GR" dirty="0" smtClean="0"/>
              <a:t>εξαιρετικά </a:t>
            </a:r>
            <a:r>
              <a:rPr lang="el-GR" dirty="0"/>
              <a:t>δυσμενείς συνέπειες που σχετίζονται με την επαναλαμβανόμενη χρήση μιας ουσίας και την πιο σοβαρή εξάρτηση από ουσίες, η οποία είναι </a:t>
            </a:r>
            <a:r>
              <a:rPr lang="el-GR" dirty="0" smtClean="0"/>
              <a:t>ένας συνδυασμός γνωστικών, </a:t>
            </a:r>
            <a:r>
              <a:rPr lang="el-GR" dirty="0" err="1" smtClean="0"/>
              <a:t>συμπεριφορικών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φυσιολογικών συμπτωμάτων (συχνά συμπεριλαμβανομένων </a:t>
            </a:r>
            <a:r>
              <a:rPr lang="el-GR" dirty="0"/>
              <a:t>συμπτωμάτων ανοχής και απόσυρσης) που </a:t>
            </a:r>
            <a:r>
              <a:rPr lang="el-GR" dirty="0" smtClean="0"/>
              <a:t>καταδεικνύουν </a:t>
            </a:r>
            <a:r>
              <a:rPr lang="el-GR" dirty="0"/>
              <a:t>ότι ένα άτομο συνεχίζει τη χρήση μιας ουσίας παρά τα σημαντικά προβλήματα που σχετίζονται με την ουσία</a:t>
            </a:r>
            <a:r>
              <a:rPr lang="el-GR" dirty="0" smtClean="0"/>
              <a:t>.» </a:t>
            </a:r>
            <a:r>
              <a:rPr lang="en-GB" i="1" dirty="0" smtClean="0"/>
              <a:t>Reardon, C. L., &amp; Factor, R. M. (2010). Sport psychiatry. A Systematic Review of Diagnosis and Medical Treatment of Mental Illness in Athletes Sports Medicine, 40(11), 961-980</a:t>
            </a:r>
          </a:p>
          <a:p>
            <a:endParaRPr lang="el-GR" i="1" dirty="0" smtClean="0"/>
          </a:p>
          <a:p>
            <a:r>
              <a:rPr lang="el-GR" i="1" dirty="0"/>
              <a:t>Ουσίες:</a:t>
            </a:r>
          </a:p>
          <a:p>
            <a:r>
              <a:rPr lang="el-GR" i="1" dirty="0"/>
              <a:t>Αλκοόλ</a:t>
            </a:r>
          </a:p>
          <a:p>
            <a:r>
              <a:rPr lang="el-GR" i="1" dirty="0"/>
              <a:t>Διεγερτικά</a:t>
            </a:r>
          </a:p>
          <a:p>
            <a:r>
              <a:rPr lang="el-GR" i="1" dirty="0"/>
              <a:t>Αναβολικά </a:t>
            </a:r>
            <a:r>
              <a:rPr lang="el-GR" i="1" dirty="0" err="1"/>
              <a:t>στεροειδή</a:t>
            </a:r>
            <a:endParaRPr lang="el-GR" i="1" dirty="0"/>
          </a:p>
          <a:p>
            <a:endParaRPr lang="el-GR" i="1" dirty="0"/>
          </a:p>
          <a:p>
            <a:r>
              <a:rPr lang="el-GR" i="1" dirty="0"/>
              <a:t>Περίπτωση 4 </a:t>
            </a:r>
            <a:r>
              <a:rPr lang="el-GR" i="1" dirty="0" smtClean="0"/>
              <a:t>για συζήτηση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1160891" y="1958033"/>
            <a:ext cx="9094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1">
                    <a:lumMod val="50000"/>
                  </a:schemeClr>
                </a:solidFill>
              </a:rPr>
              <a:t>Επιπλέον πηγές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5230" y="3299792"/>
            <a:ext cx="99947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Karin </a:t>
            </a:r>
            <a:r>
              <a:rPr lang="en-US" dirty="0" err="1" smtClean="0"/>
              <a:t>Moesch</a:t>
            </a:r>
            <a:r>
              <a:rPr lang="en-US" dirty="0" smtClean="0"/>
              <a:t>, </a:t>
            </a:r>
            <a:r>
              <a:rPr lang="en-US" dirty="0" err="1" smtClean="0"/>
              <a:t>Göran</a:t>
            </a:r>
            <a:r>
              <a:rPr lang="en-US" dirty="0" smtClean="0"/>
              <a:t> </a:t>
            </a:r>
            <a:r>
              <a:rPr lang="en-US" dirty="0" err="1" smtClean="0"/>
              <a:t>Kenttä</a:t>
            </a:r>
            <a:r>
              <a:rPr lang="en-US" dirty="0" smtClean="0"/>
              <a:t>, Jens </a:t>
            </a:r>
            <a:r>
              <a:rPr lang="en-US" dirty="0" err="1" smtClean="0"/>
              <a:t>Kleinert</a:t>
            </a:r>
            <a:r>
              <a:rPr lang="en-US" dirty="0" smtClean="0"/>
              <a:t>, </a:t>
            </a:r>
            <a:r>
              <a:rPr lang="en-US" dirty="0" err="1" smtClean="0"/>
              <a:t>Cédric</a:t>
            </a:r>
            <a:r>
              <a:rPr lang="en-US" dirty="0" smtClean="0"/>
              <a:t> </a:t>
            </a:r>
            <a:r>
              <a:rPr lang="en-US" dirty="0" err="1" smtClean="0"/>
              <a:t>Quignon-Fleureth</a:t>
            </a:r>
            <a:r>
              <a:rPr lang="en-US" dirty="0" smtClean="0"/>
              <a:t>, Sarah Cecil, Maurizio </a:t>
            </a:r>
            <a:r>
              <a:rPr lang="en-US" dirty="0" err="1" smtClean="0"/>
              <a:t>Bertolloc</a:t>
            </a:r>
            <a:r>
              <a:rPr lang="en-US" dirty="0" smtClean="0"/>
              <a:t>: FEPSAC position statement: Mental health disorders in elite athletes and models of service provision, Psychology of Sport and Exercise, Volume 38, September 2018, Pages 61-71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Kristoffer</a:t>
            </a:r>
            <a:r>
              <a:rPr lang="en-US" dirty="0" smtClean="0"/>
              <a:t> </a:t>
            </a:r>
            <a:r>
              <a:rPr lang="en-US" dirty="0" err="1" smtClean="0"/>
              <a:t>Henriksen</a:t>
            </a:r>
            <a:r>
              <a:rPr lang="en-US" dirty="0" smtClean="0"/>
              <a:t>, Robert </a:t>
            </a:r>
            <a:r>
              <a:rPr lang="en-US" dirty="0" err="1" smtClean="0"/>
              <a:t>Schinke</a:t>
            </a:r>
            <a:r>
              <a:rPr lang="en-US" dirty="0" smtClean="0"/>
              <a:t>, Karin </a:t>
            </a:r>
            <a:r>
              <a:rPr lang="en-US" dirty="0" err="1" smtClean="0"/>
              <a:t>Moesch</a:t>
            </a:r>
            <a:r>
              <a:rPr lang="en-US" dirty="0" smtClean="0"/>
              <a:t>, Sean McCann, William D. Parham, </a:t>
            </a:r>
            <a:r>
              <a:rPr lang="en-US" dirty="0" err="1" smtClean="0"/>
              <a:t>Carsten</a:t>
            </a:r>
            <a:r>
              <a:rPr lang="en-US" dirty="0" smtClean="0"/>
              <a:t> </a:t>
            </a:r>
            <a:r>
              <a:rPr lang="en-US" dirty="0" err="1" smtClean="0"/>
              <a:t>Hvid</a:t>
            </a:r>
            <a:r>
              <a:rPr lang="en-US" dirty="0" smtClean="0"/>
              <a:t> Larsen &amp; Peter Terry (2019): Consensus statement on improving the mental health of high performance athletes, International Journal of Sport and Exercise Psychology, DOI:10.1080/1612197X.2019.1570473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Reardon, C. L., &amp; Factor, R. M. (2010). Sport psychiatry. A Systematic Review of Diagnosis and Medical Treatment of Mental Illness in </a:t>
            </a:r>
            <a:r>
              <a:rPr lang="en-GB" dirty="0" err="1" smtClean="0"/>
              <a:t>AthletesSports</a:t>
            </a:r>
            <a:r>
              <a:rPr lang="en-GB" dirty="0" smtClean="0"/>
              <a:t> Medicine, 40(11), 961-980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550</Words>
  <Application>Microsoft Office PowerPoint</Application>
  <PresentationFormat>Προσαρμογή</PresentationFormat>
  <Paragraphs>55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University of Gloucestershire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Emily (Dr)</dc:creator>
  <cp:lastModifiedBy>User</cp:lastModifiedBy>
  <cp:revision>55</cp:revision>
  <dcterms:created xsi:type="dcterms:W3CDTF">2019-01-08T15:51:19Z</dcterms:created>
  <dcterms:modified xsi:type="dcterms:W3CDTF">2020-01-10T08:15:41Z</dcterms:modified>
</cp:coreProperties>
</file>