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6" r:id="rId5"/>
    <p:sldId id="268" r:id="rId6"/>
    <p:sldId id="269" r:id="rId7"/>
    <p:sldId id="270" r:id="rId8"/>
    <p:sldId id="271" r:id="rId9"/>
    <p:sldId id="274" r:id="rId10"/>
    <p:sldId id="275" r:id="rId11"/>
    <p:sldId id="262" r:id="rId12"/>
    <p:sldId id="276" r:id="rId13"/>
    <p:sldId id="272" r:id="rId14"/>
    <p:sldId id="277" r:id="rId15"/>
    <p:sldId id="278" r:id="rId16"/>
    <p:sldId id="279" r:id="rId17"/>
    <p:sldId id="267" r:id="rId18"/>
    <p:sldId id="263"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78" d="100"/>
          <a:sy n="78" d="100"/>
        </p:scale>
        <p:origin x="-306"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198360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337123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168528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91387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151939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249720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40236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12106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208352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224694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3F557-61A9-4AAF-8A09-CC2AA3C6AB83}" type="datetimeFigureOut">
              <a:rPr lang="en-GB" smtClean="0"/>
              <a:pPr/>
              <a:t>10/01/2020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D3FA3F-4B33-4BB2-B5FD-740B26A41BF1}" type="slidenum">
              <a:rPr lang="en-GB" smtClean="0"/>
              <a:pPr/>
              <a:t>‹#›</a:t>
            </a:fld>
            <a:endParaRPr lang="en-GB"/>
          </a:p>
        </p:txBody>
      </p:sp>
    </p:spTree>
    <p:extLst>
      <p:ext uri="{BB962C8B-B14F-4D97-AF65-F5344CB8AC3E}">
        <p14:creationId xmlns:p14="http://schemas.microsoft.com/office/powerpoint/2010/main" val="403807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3F557-61A9-4AAF-8A09-CC2AA3C6AB83}" type="datetimeFigureOut">
              <a:rPr lang="en-GB" smtClean="0"/>
              <a:pPr/>
              <a:t>10/01/2020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3FA3F-4B33-4BB2-B5FD-740B26A41BF1}" type="slidenum">
              <a:rPr lang="en-GB" smtClean="0"/>
              <a:pPr/>
              <a:t>‹#›</a:t>
            </a:fld>
            <a:endParaRPr lang="en-GB"/>
          </a:p>
        </p:txBody>
      </p:sp>
    </p:spTree>
    <p:extLst>
      <p:ext uri="{BB962C8B-B14F-4D97-AF65-F5344CB8AC3E}">
        <p14:creationId xmlns:p14="http://schemas.microsoft.com/office/powerpoint/2010/main" val="219099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155B60-25EC-4394-846B-177BE7A52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286" y="4968484"/>
            <a:ext cx="6829426" cy="1889516"/>
          </a:xfrm>
          <a:prstGeom prst="rect">
            <a:avLst/>
          </a:prstGeom>
        </p:spPr>
      </p:pic>
      <p:pic>
        <p:nvPicPr>
          <p:cNvPr id="5" name="Picture 4">
            <a:extLst>
              <a:ext uri="{FF2B5EF4-FFF2-40B4-BE49-F238E27FC236}">
                <a16:creationId xmlns:a16="http://schemas.microsoft.com/office/drawing/2014/main" xmlns="" id="{816C0F6E-1236-4143-BA2B-E2CC3FD60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487" y="0"/>
            <a:ext cx="5915025" cy="5248275"/>
          </a:xfrm>
          <a:prstGeom prst="rect">
            <a:avLst/>
          </a:prstGeom>
        </p:spPr>
      </p:pic>
      <p:pic>
        <p:nvPicPr>
          <p:cNvPr id="9" name="Picture 8">
            <a:extLst>
              <a:ext uri="{FF2B5EF4-FFF2-40B4-BE49-F238E27FC236}">
                <a16:creationId xmlns:a16="http://schemas.microsoft.com/office/drawing/2014/main" xmlns="" id="{5BF28FFF-5A68-4ACC-AEED-387BD11C1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875" y="0"/>
            <a:ext cx="2905125" cy="638685"/>
          </a:xfrm>
          <a:prstGeom prst="rect">
            <a:avLst/>
          </a:prstGeom>
        </p:spPr>
      </p:pic>
    </p:spTree>
    <p:extLst>
      <p:ext uri="{BB962C8B-B14F-4D97-AF65-F5344CB8AC3E}">
        <p14:creationId xmlns:p14="http://schemas.microsoft.com/office/powerpoint/2010/main" val="278674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275" y="76201"/>
            <a:ext cx="1259681" cy="1117688"/>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2" name="TextBox 11">
            <a:extLst>
              <a:ext uri="{FF2B5EF4-FFF2-40B4-BE49-F238E27FC236}">
                <a16:creationId xmlns:a16="http://schemas.microsoft.com/office/drawing/2014/main" xmlns="" id="{A226122C-10AD-4380-9393-4B779A4D388B}"/>
              </a:ext>
            </a:extLst>
          </p:cNvPr>
          <p:cNvSpPr txBox="1"/>
          <p:nvPr/>
        </p:nvSpPr>
        <p:spPr>
          <a:xfrm>
            <a:off x="377461" y="1210052"/>
            <a:ext cx="11437077" cy="954107"/>
          </a:xfrm>
          <a:prstGeom prst="rect">
            <a:avLst/>
          </a:prstGeom>
          <a:noFill/>
          <a:effectLst/>
        </p:spPr>
        <p:txBody>
          <a:bodyPr wrap="square" rtlCol="0">
            <a:spAutoFit/>
          </a:bodyPr>
          <a:lstStyle/>
          <a:p>
            <a:r>
              <a:rPr lang="el-GR" altLang="ro-RO" sz="2800" b="1" dirty="0">
                <a:solidFill>
                  <a:schemeClr val="accent1">
                    <a:lumMod val="50000"/>
                  </a:schemeClr>
                </a:solidFill>
                <a:latin typeface="GillSans" pitchFamily="2" charset="0"/>
              </a:rPr>
              <a:t>Κίνδυνος επαναλαμβανόμενων εγκεφαλικών επεισοδίων: Χρόνια τραυματική εγκεφαλοπάθεια</a:t>
            </a:r>
            <a:endParaRPr lang="en-GB" sz="2800" b="1" dirty="0">
              <a:solidFill>
                <a:schemeClr val="accent1">
                  <a:lumMod val="50000"/>
                </a:schemeClr>
              </a:solidFill>
              <a:latin typeface="GillSans" pitchFamily="2" charset="0"/>
            </a:endParaRPr>
          </a:p>
        </p:txBody>
      </p:sp>
      <p:sp>
        <p:nvSpPr>
          <p:cNvPr id="13" name="Rectangle 5"/>
          <p:cNvSpPr>
            <a:spLocks noChangeArrowheads="1"/>
          </p:cNvSpPr>
          <p:nvPr/>
        </p:nvSpPr>
        <p:spPr bwMode="auto">
          <a:xfrm>
            <a:off x="201169" y="2076230"/>
            <a:ext cx="11814048" cy="397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69900" indent="-46990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a:buClr>
                <a:schemeClr val="tx2">
                  <a:lumMod val="50000"/>
                </a:schemeClr>
              </a:buClr>
              <a:buFont typeface="Arial" panose="020B0604020202020204" pitchFamily="34" charset="0"/>
              <a:buChar char="•"/>
            </a:pPr>
            <a:r>
              <a:rPr lang="en-US" altLang="ro-RO" sz="1600" dirty="0">
                <a:solidFill>
                  <a:schemeClr val="accent1">
                    <a:lumMod val="50000"/>
                  </a:schemeClr>
                </a:solidFill>
              </a:rPr>
              <a:t>“Punch Drunk” </a:t>
            </a:r>
            <a:r>
              <a:rPr lang="el-GR" altLang="ro-RO" sz="1600" dirty="0" smtClean="0">
                <a:solidFill>
                  <a:schemeClr val="accent1">
                    <a:lumMod val="50000"/>
                  </a:schemeClr>
                </a:solidFill>
              </a:rPr>
              <a:t>των πυγμάχων</a:t>
            </a:r>
            <a:r>
              <a:rPr lang="en-US" altLang="ro-RO" sz="1600" dirty="0" smtClean="0">
                <a:solidFill>
                  <a:schemeClr val="accent1">
                    <a:lumMod val="50000"/>
                  </a:schemeClr>
                </a:solidFill>
              </a:rPr>
              <a:t> </a:t>
            </a:r>
            <a:r>
              <a:rPr lang="el-GR" altLang="ro-RO" sz="1600" dirty="0" smtClean="0">
                <a:solidFill>
                  <a:schemeClr val="accent1">
                    <a:lumMod val="50000"/>
                  </a:schemeClr>
                </a:solidFill>
              </a:rPr>
              <a:t>αναγνωρίσθηκε το</a:t>
            </a:r>
            <a:r>
              <a:rPr lang="en-US" altLang="ro-RO" sz="1600" dirty="0" smtClean="0">
                <a:solidFill>
                  <a:schemeClr val="accent1">
                    <a:lumMod val="50000"/>
                  </a:schemeClr>
                </a:solidFill>
              </a:rPr>
              <a:t> </a:t>
            </a:r>
            <a:r>
              <a:rPr lang="en-US" altLang="ro-RO" sz="1600" dirty="0">
                <a:solidFill>
                  <a:schemeClr val="accent1">
                    <a:lumMod val="50000"/>
                  </a:schemeClr>
                </a:solidFill>
              </a:rPr>
              <a:t>1928</a:t>
            </a:r>
          </a:p>
          <a:p>
            <a:pPr lvl="1">
              <a:buClr>
                <a:schemeClr val="tx2">
                  <a:lumMod val="50000"/>
                </a:schemeClr>
              </a:buClr>
              <a:buFont typeface="Arial" panose="020B0604020202020204" pitchFamily="34" charset="0"/>
              <a:buChar char="•"/>
            </a:pPr>
            <a:r>
              <a:rPr lang="el-GR" altLang="ro-RO" sz="1600" dirty="0">
                <a:solidFill>
                  <a:schemeClr val="accent1">
                    <a:lumMod val="50000"/>
                  </a:schemeClr>
                </a:solidFill>
              </a:rPr>
              <a:t>Γνωστικές, κινητικές και </a:t>
            </a:r>
            <a:r>
              <a:rPr lang="el-GR" altLang="ro-RO" sz="1600" dirty="0" err="1">
                <a:solidFill>
                  <a:schemeClr val="accent1">
                    <a:lumMod val="50000"/>
                  </a:schemeClr>
                </a:solidFill>
              </a:rPr>
              <a:t>συμπεριφορικές</a:t>
            </a:r>
            <a:r>
              <a:rPr lang="el-GR" altLang="ro-RO" sz="1600" dirty="0">
                <a:solidFill>
                  <a:schemeClr val="accent1">
                    <a:lumMod val="50000"/>
                  </a:schemeClr>
                </a:solidFill>
              </a:rPr>
              <a:t> διαταραχές που γίνονται εμφανείς μετά από επαναλαμβανόμενο τραύμα της </a:t>
            </a:r>
            <a:r>
              <a:rPr lang="el-GR" altLang="ro-RO" sz="1600" dirty="0" smtClean="0">
                <a:solidFill>
                  <a:schemeClr val="accent1">
                    <a:lumMod val="50000"/>
                  </a:schemeClr>
                </a:solidFill>
              </a:rPr>
              <a:t>κεφαλής</a:t>
            </a:r>
          </a:p>
          <a:p>
            <a:pPr lvl="1">
              <a:buClr>
                <a:schemeClr val="tx2">
                  <a:lumMod val="50000"/>
                </a:schemeClr>
              </a:buClr>
              <a:buFont typeface="Arial" panose="020B0604020202020204" pitchFamily="34" charset="0"/>
              <a:buChar char="•"/>
            </a:pPr>
            <a:r>
              <a:rPr lang="el-GR" altLang="ro-RO" sz="1600" dirty="0" smtClean="0">
                <a:solidFill>
                  <a:schemeClr val="accent1">
                    <a:lumMod val="50000"/>
                  </a:schemeClr>
                </a:solidFill>
              </a:rPr>
              <a:t>Πυγμαχική άνοια</a:t>
            </a:r>
            <a:r>
              <a:rPr lang="en-US" altLang="ro-RO" sz="1600" dirty="0" smtClean="0">
                <a:solidFill>
                  <a:schemeClr val="accent1">
                    <a:lumMod val="50000"/>
                  </a:schemeClr>
                </a:solidFill>
              </a:rPr>
              <a:t>, </a:t>
            </a:r>
            <a:r>
              <a:rPr lang="en-US" altLang="ro-RO" sz="1600" dirty="0">
                <a:solidFill>
                  <a:schemeClr val="accent1">
                    <a:lumMod val="50000"/>
                  </a:schemeClr>
                </a:solidFill>
              </a:rPr>
              <a:t>CTBI</a:t>
            </a:r>
            <a:endParaRPr lang="ro-RO" altLang="ro-RO" sz="1600" dirty="0">
              <a:solidFill>
                <a:schemeClr val="accent1">
                  <a:lumMod val="50000"/>
                </a:schemeClr>
              </a:solidFill>
            </a:endParaRPr>
          </a:p>
          <a:p>
            <a:pPr lvl="1">
              <a:buClr>
                <a:schemeClr val="tx2">
                  <a:lumMod val="50000"/>
                </a:schemeClr>
              </a:buClr>
              <a:buFont typeface="Arial" panose="020B0604020202020204" pitchFamily="34" charset="0"/>
              <a:buChar char="•"/>
            </a:pPr>
            <a:r>
              <a:rPr lang="en-US" altLang="ro-RO" sz="1600" dirty="0">
                <a:solidFill>
                  <a:schemeClr val="accent1">
                    <a:lumMod val="50000"/>
                  </a:schemeClr>
                </a:solidFill>
              </a:rPr>
              <a:t>CTE </a:t>
            </a:r>
            <a:r>
              <a:rPr lang="el-GR" altLang="ro-RO" sz="1600" dirty="0" smtClean="0">
                <a:solidFill>
                  <a:schemeClr val="accent1">
                    <a:lumMod val="50000"/>
                  </a:schemeClr>
                </a:solidFill>
              </a:rPr>
              <a:t>τις περισσότερες φορές σχετίζεται με την πυγμαχία</a:t>
            </a:r>
          </a:p>
          <a:p>
            <a:pPr lvl="1">
              <a:buClr>
                <a:schemeClr val="tx2">
                  <a:lumMod val="50000"/>
                </a:schemeClr>
              </a:buClr>
              <a:buFont typeface="Arial" panose="020B0604020202020204" pitchFamily="34" charset="0"/>
              <a:buChar char="•"/>
            </a:pPr>
            <a:r>
              <a:rPr lang="en-US" altLang="ro-RO" sz="1600" dirty="0" smtClean="0">
                <a:solidFill>
                  <a:schemeClr val="accent1">
                    <a:lumMod val="50000"/>
                  </a:schemeClr>
                </a:solidFill>
              </a:rPr>
              <a:t>CTE </a:t>
            </a:r>
            <a:r>
              <a:rPr lang="el-GR" altLang="ro-RO" sz="1600" dirty="0">
                <a:solidFill>
                  <a:schemeClr val="accent1">
                    <a:lumMod val="50000"/>
                  </a:schemeClr>
                </a:solidFill>
              </a:rPr>
              <a:t>μπορεί να εμφανιστεί σε </a:t>
            </a:r>
            <a:r>
              <a:rPr lang="el-GR" altLang="ro-RO" sz="1600" dirty="0" smtClean="0">
                <a:solidFill>
                  <a:schemeClr val="accent1">
                    <a:lumMod val="50000"/>
                  </a:schemeClr>
                </a:solidFill>
              </a:rPr>
              <a:t>ποδοσφαιρικούς</a:t>
            </a:r>
            <a:r>
              <a:rPr lang="el-GR" altLang="ro-RO" sz="1600" dirty="0">
                <a:solidFill>
                  <a:schemeClr val="accent1">
                    <a:lumMod val="50000"/>
                  </a:schemeClr>
                </a:solidFill>
              </a:rPr>
              <a:t>, </a:t>
            </a:r>
            <a:r>
              <a:rPr lang="el-GR" altLang="ro-RO" sz="1600" dirty="0" smtClean="0">
                <a:solidFill>
                  <a:schemeClr val="accent1">
                    <a:lumMod val="50000"/>
                  </a:schemeClr>
                </a:solidFill>
              </a:rPr>
              <a:t>ποδοσφαιριστές και παίχτες του χόκεϊ που συχνά παθαίνουν </a:t>
            </a:r>
            <a:r>
              <a:rPr lang="el-GR" altLang="ro-RO" sz="1600" dirty="0" err="1" smtClean="0">
                <a:solidFill>
                  <a:schemeClr val="accent1">
                    <a:lumMod val="50000"/>
                  </a:schemeClr>
                </a:solidFill>
              </a:rPr>
              <a:t>διάσειση</a:t>
            </a:r>
            <a:r>
              <a:rPr lang="el-GR" altLang="ro-RO" sz="1600" dirty="0" smtClean="0">
                <a:solidFill>
                  <a:schemeClr val="accent1">
                    <a:lumMod val="50000"/>
                  </a:schemeClr>
                </a:solidFill>
              </a:rPr>
              <a:t>   </a:t>
            </a:r>
          </a:p>
          <a:p>
            <a:pPr lvl="1">
              <a:buClr>
                <a:schemeClr val="tx2">
                  <a:lumMod val="50000"/>
                </a:schemeClr>
              </a:buClr>
              <a:buFont typeface="Arial" panose="020B0604020202020204" pitchFamily="34" charset="0"/>
              <a:buChar char="•"/>
            </a:pPr>
            <a:r>
              <a:rPr lang="el-GR" altLang="ro-RO" sz="1600" dirty="0">
                <a:solidFill>
                  <a:schemeClr val="accent1">
                    <a:lumMod val="50000"/>
                  </a:schemeClr>
                </a:solidFill>
              </a:rPr>
              <a:t>Α</a:t>
            </a:r>
            <a:r>
              <a:rPr lang="el-GR" altLang="ro-RO" sz="1600" dirty="0" smtClean="0">
                <a:solidFill>
                  <a:schemeClr val="accent1">
                    <a:lumMod val="50000"/>
                  </a:schemeClr>
                </a:solidFill>
              </a:rPr>
              <a:t>θλητές </a:t>
            </a:r>
            <a:r>
              <a:rPr lang="el-GR" altLang="ro-RO" sz="1600" dirty="0">
                <a:solidFill>
                  <a:schemeClr val="accent1">
                    <a:lumMod val="50000"/>
                  </a:schemeClr>
                </a:solidFill>
              </a:rPr>
              <a:t>με το </a:t>
            </a:r>
            <a:r>
              <a:rPr lang="el-GR" altLang="ro-RO" sz="1600" dirty="0" err="1">
                <a:solidFill>
                  <a:schemeClr val="accent1">
                    <a:lumMod val="50000"/>
                  </a:schemeClr>
                </a:solidFill>
              </a:rPr>
              <a:t>αλληλόμορφο</a:t>
            </a:r>
            <a:r>
              <a:rPr lang="el-GR" altLang="ro-RO" sz="1600" dirty="0">
                <a:solidFill>
                  <a:schemeClr val="accent1">
                    <a:lumMod val="50000"/>
                  </a:schemeClr>
                </a:solidFill>
              </a:rPr>
              <a:t> </a:t>
            </a:r>
            <a:r>
              <a:rPr lang="el-GR" altLang="ro-RO" sz="1600" dirty="0" err="1">
                <a:solidFill>
                  <a:schemeClr val="accent1">
                    <a:lumMod val="50000"/>
                  </a:schemeClr>
                </a:solidFill>
              </a:rPr>
              <a:t>Apolipoprotein</a:t>
            </a:r>
            <a:r>
              <a:rPr lang="el-GR" altLang="ro-RO" sz="1600" dirty="0">
                <a:solidFill>
                  <a:schemeClr val="accent1">
                    <a:lumMod val="50000"/>
                  </a:schemeClr>
                </a:solidFill>
              </a:rPr>
              <a:t> Ε4 διατρέχουν μεγαλύτερο κίνδυνο για </a:t>
            </a:r>
            <a:r>
              <a:rPr lang="el-GR" altLang="ro-RO" sz="1600" dirty="0" smtClean="0">
                <a:solidFill>
                  <a:schemeClr val="accent1">
                    <a:lumMod val="50000"/>
                  </a:schemeClr>
                </a:solidFill>
              </a:rPr>
              <a:t>CTE</a:t>
            </a:r>
            <a:r>
              <a:rPr lang="el-GR" altLang="ro-RO" sz="1600" dirty="0">
                <a:solidFill>
                  <a:schemeClr val="accent1">
                    <a:lumMod val="50000"/>
                  </a:schemeClr>
                </a:solidFill>
              </a:rPr>
              <a:t> </a:t>
            </a:r>
            <a:r>
              <a:rPr lang="en-US" altLang="ro-RO" sz="1100" dirty="0" err="1" smtClean="0">
                <a:solidFill>
                  <a:schemeClr val="accent1">
                    <a:lumMod val="50000"/>
                  </a:schemeClr>
                </a:solidFill>
              </a:rPr>
              <a:t>Matser</a:t>
            </a:r>
            <a:r>
              <a:rPr lang="en-US" altLang="ro-RO" sz="1100" dirty="0" smtClean="0">
                <a:solidFill>
                  <a:schemeClr val="accent1">
                    <a:lumMod val="50000"/>
                  </a:schemeClr>
                </a:solidFill>
              </a:rPr>
              <a:t> </a:t>
            </a:r>
            <a:r>
              <a:rPr lang="en-US" altLang="ro-RO" sz="1100" dirty="0">
                <a:solidFill>
                  <a:schemeClr val="accent1">
                    <a:lumMod val="50000"/>
                  </a:schemeClr>
                </a:solidFill>
              </a:rPr>
              <a:t>JT et al.  Neurology, 1997:</a:t>
            </a:r>
          </a:p>
          <a:p>
            <a:pPr lvl="1">
              <a:buClr>
                <a:schemeClr val="tx2">
                  <a:lumMod val="50000"/>
                </a:schemeClr>
              </a:buClr>
              <a:buFont typeface="Arial" panose="020B0604020202020204" pitchFamily="34" charset="0"/>
              <a:buChar char="•"/>
            </a:pPr>
            <a:r>
              <a:rPr lang="el-GR" altLang="ro-RO" sz="1600" dirty="0">
                <a:solidFill>
                  <a:schemeClr val="accent1">
                    <a:lumMod val="50000"/>
                  </a:schemeClr>
                </a:solidFill>
              </a:rPr>
              <a:t>Οι επαγγελματίες ποδοσφαιριστές έχουν προβλήματα στη μνήμη, </a:t>
            </a:r>
            <a:r>
              <a:rPr lang="el-GR" altLang="ro-RO" sz="1600" dirty="0" smtClean="0">
                <a:solidFill>
                  <a:schemeClr val="accent1">
                    <a:lumMod val="50000"/>
                  </a:schemeClr>
                </a:solidFill>
              </a:rPr>
              <a:t>στον </a:t>
            </a:r>
            <a:r>
              <a:rPr lang="el-GR" altLang="ro-RO" sz="1600" dirty="0">
                <a:solidFill>
                  <a:schemeClr val="accent1">
                    <a:lumMod val="50000"/>
                  </a:schemeClr>
                </a:solidFill>
              </a:rPr>
              <a:t>προγραμματισμό, </a:t>
            </a:r>
            <a:r>
              <a:rPr lang="el-GR" altLang="ro-RO" sz="1600" dirty="0" smtClean="0">
                <a:solidFill>
                  <a:schemeClr val="accent1">
                    <a:lumMod val="50000"/>
                  </a:schemeClr>
                </a:solidFill>
              </a:rPr>
              <a:t>στην </a:t>
            </a:r>
            <a:r>
              <a:rPr lang="el-GR" altLang="ro-RO" sz="1600" dirty="0">
                <a:solidFill>
                  <a:schemeClr val="accent1">
                    <a:lumMod val="50000"/>
                  </a:schemeClr>
                </a:solidFill>
              </a:rPr>
              <a:t>οπτική επεξεργασία σε σύγκριση με </a:t>
            </a:r>
            <a:r>
              <a:rPr lang="el-GR" altLang="ro-RO" sz="1600" dirty="0" smtClean="0">
                <a:solidFill>
                  <a:schemeClr val="accent1">
                    <a:lumMod val="50000"/>
                  </a:schemeClr>
                </a:solidFill>
              </a:rPr>
              <a:t>τους αθλητές αγωνισμάτων χωρίς </a:t>
            </a:r>
            <a:r>
              <a:rPr lang="el-GR" altLang="ro-RO" sz="1600" dirty="0">
                <a:solidFill>
                  <a:schemeClr val="accent1">
                    <a:lumMod val="50000"/>
                  </a:schemeClr>
                </a:solidFill>
              </a:rPr>
              <a:t>επαφή </a:t>
            </a:r>
            <a:r>
              <a:rPr lang="en-US" altLang="ro-RO" sz="1100" dirty="0" err="1" smtClean="0">
                <a:solidFill>
                  <a:schemeClr val="accent1">
                    <a:lumMod val="50000"/>
                  </a:schemeClr>
                </a:solidFill>
              </a:rPr>
              <a:t>Matser</a:t>
            </a:r>
            <a:r>
              <a:rPr lang="en-US" altLang="ro-RO" sz="1100" dirty="0" smtClean="0">
                <a:solidFill>
                  <a:schemeClr val="accent1">
                    <a:lumMod val="50000"/>
                  </a:schemeClr>
                </a:solidFill>
              </a:rPr>
              <a:t> </a:t>
            </a:r>
            <a:r>
              <a:rPr lang="en-US" altLang="ro-RO" sz="1100" dirty="0">
                <a:solidFill>
                  <a:schemeClr val="accent1">
                    <a:lumMod val="50000"/>
                  </a:schemeClr>
                </a:solidFill>
              </a:rPr>
              <a:t>JT et al.  JAMA, 1999:</a:t>
            </a:r>
          </a:p>
          <a:p>
            <a:pPr lvl="1">
              <a:buClr>
                <a:schemeClr val="tx2">
                  <a:lumMod val="50000"/>
                </a:schemeClr>
              </a:buClr>
              <a:buFont typeface="Arial" panose="020B0604020202020204" pitchFamily="34" charset="0"/>
              <a:buChar char="•"/>
            </a:pPr>
            <a:r>
              <a:rPr lang="el-GR" altLang="ro-RO" sz="1600" dirty="0">
                <a:solidFill>
                  <a:schemeClr val="accent1">
                    <a:lumMod val="50000"/>
                  </a:schemeClr>
                </a:solidFill>
              </a:rPr>
              <a:t>Οι ερασιτέχνες ποδοσφαιριστές είχαν μειωμένη ικανότητα μνήμης και προγραμματισμού σε σύγκριση με τους </a:t>
            </a:r>
            <a:r>
              <a:rPr lang="el-GR" altLang="ro-RO" sz="1600" dirty="0" smtClean="0">
                <a:solidFill>
                  <a:schemeClr val="accent1">
                    <a:lumMod val="50000"/>
                  </a:schemeClr>
                </a:solidFill>
              </a:rPr>
              <a:t>αθλητές της ομάδας ελέγχου</a:t>
            </a:r>
            <a:endParaRPr lang="en-US" altLang="ro-RO" sz="1600" dirty="0">
              <a:solidFill>
                <a:schemeClr val="accent1">
                  <a:lumMod val="50000"/>
                </a:schemeClr>
              </a:solidFill>
            </a:endParaRPr>
          </a:p>
        </p:txBody>
      </p:sp>
      <p:sp>
        <p:nvSpPr>
          <p:cNvPr id="14" name="Footer Placeholder 4"/>
          <p:cNvSpPr txBox="1">
            <a:spLocks/>
          </p:cNvSpPr>
          <p:nvPr/>
        </p:nvSpPr>
        <p:spPr>
          <a:xfrm>
            <a:off x="3440865" y="6050064"/>
            <a:ext cx="7859350" cy="4762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ro-RO" dirty="0" err="1">
                <a:solidFill>
                  <a:schemeClr val="accent1">
                    <a:lumMod val="50000"/>
                  </a:schemeClr>
                </a:solidFill>
              </a:rPr>
              <a:t>Rabadi</a:t>
            </a:r>
            <a:r>
              <a:rPr lang="en-US" altLang="ro-RO" dirty="0">
                <a:solidFill>
                  <a:schemeClr val="accent1">
                    <a:lumMod val="50000"/>
                  </a:schemeClr>
                </a:solidFill>
              </a:rPr>
              <a:t> MH, Clinical Journal of Sports Med., 2001, 194-198.</a:t>
            </a:r>
            <a:r>
              <a:rPr lang="ro-RO" altLang="ro-RO" dirty="0">
                <a:solidFill>
                  <a:schemeClr val="accent1">
                    <a:lumMod val="50000"/>
                  </a:schemeClr>
                </a:solidFill>
              </a:rPr>
              <a:t>, </a:t>
            </a:r>
            <a:r>
              <a:rPr lang="en-US" altLang="ro-RO" dirty="0" err="1">
                <a:solidFill>
                  <a:schemeClr val="accent1">
                    <a:lumMod val="50000"/>
                  </a:schemeClr>
                </a:solidFill>
              </a:rPr>
              <a:t>Rabadi</a:t>
            </a:r>
            <a:r>
              <a:rPr lang="en-US" altLang="ro-RO" dirty="0">
                <a:solidFill>
                  <a:schemeClr val="accent1">
                    <a:lumMod val="50000"/>
                  </a:schemeClr>
                </a:solidFill>
              </a:rPr>
              <a:t> MH, Clinical Journal of Sports Med., 2001, 194-198</a:t>
            </a:r>
          </a:p>
        </p:txBody>
      </p:sp>
    </p:spTree>
    <p:extLst>
      <p:ext uri="{BB962C8B-B14F-4D97-AF65-F5344CB8AC3E}">
        <p14:creationId xmlns:p14="http://schemas.microsoft.com/office/powerpoint/2010/main" val="205051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1240007" y="2489660"/>
            <a:ext cx="7620529" cy="954107"/>
          </a:xfrm>
          <a:prstGeom prst="rect">
            <a:avLst/>
          </a:prstGeom>
          <a:noFill/>
        </p:spPr>
        <p:txBody>
          <a:bodyPr wrap="square" rtlCol="0">
            <a:spAutoFit/>
          </a:bodyPr>
          <a:lstStyle/>
          <a:p>
            <a:r>
              <a:rPr lang="el-GR" sz="2800" dirty="0" smtClean="0">
                <a:solidFill>
                  <a:schemeClr val="accent1">
                    <a:lumMod val="50000"/>
                  </a:schemeClr>
                </a:solidFill>
              </a:rPr>
              <a:t>Εργασία </a:t>
            </a:r>
            <a:r>
              <a:rPr lang="en-GB" sz="2800" dirty="0" smtClean="0">
                <a:solidFill>
                  <a:schemeClr val="accent1">
                    <a:lumMod val="50000"/>
                  </a:schemeClr>
                </a:solidFill>
              </a:rPr>
              <a:t>3</a:t>
            </a:r>
            <a:r>
              <a:rPr lang="el-GR" sz="2800" baseline="30000" dirty="0" smtClean="0">
                <a:solidFill>
                  <a:schemeClr val="accent1">
                    <a:lumMod val="50000"/>
                  </a:schemeClr>
                </a:solidFill>
              </a:rPr>
              <a:t>η</a:t>
            </a:r>
            <a:r>
              <a:rPr lang="en-GB" sz="2800" dirty="0" smtClean="0">
                <a:solidFill>
                  <a:schemeClr val="accent1">
                    <a:lumMod val="50000"/>
                  </a:schemeClr>
                </a:solidFill>
              </a:rPr>
              <a:t>: </a:t>
            </a:r>
            <a:r>
              <a:rPr lang="el-GR" sz="2800" dirty="0">
                <a:solidFill>
                  <a:schemeClr val="accent1">
                    <a:lumMod val="50000"/>
                  </a:schemeClr>
                </a:solidFill>
              </a:rPr>
              <a:t>Συζητήστε την εμφάνιση </a:t>
            </a:r>
            <a:r>
              <a:rPr lang="el-GR" sz="2800" dirty="0" err="1" smtClean="0">
                <a:solidFill>
                  <a:schemeClr val="accent1">
                    <a:lumMod val="50000"/>
                  </a:schemeClr>
                </a:solidFill>
              </a:rPr>
              <a:t>διασείσεων</a:t>
            </a:r>
            <a:r>
              <a:rPr lang="el-GR" sz="2800" dirty="0" smtClean="0">
                <a:solidFill>
                  <a:schemeClr val="accent1">
                    <a:lumMod val="50000"/>
                  </a:schemeClr>
                </a:solidFill>
              </a:rPr>
              <a:t> στον </a:t>
            </a:r>
            <a:r>
              <a:rPr lang="el-GR" sz="2800" dirty="0">
                <a:solidFill>
                  <a:schemeClr val="accent1">
                    <a:lumMod val="50000"/>
                  </a:schemeClr>
                </a:solidFill>
              </a:rPr>
              <a:t>αθλητισμό</a:t>
            </a:r>
            <a:endParaRPr lang="en-US" sz="2800" dirty="0">
              <a:solidFill>
                <a:schemeClr val="accent1">
                  <a:lumMod val="50000"/>
                </a:schemeClr>
              </a:solidFill>
            </a:endParaRPr>
          </a:p>
        </p:txBody>
      </p:sp>
      <p:sp>
        <p:nvSpPr>
          <p:cNvPr id="14" name="TextBox 13">
            <a:extLst>
              <a:ext uri="{FF2B5EF4-FFF2-40B4-BE49-F238E27FC236}">
                <a16:creationId xmlns:a16="http://schemas.microsoft.com/office/drawing/2014/main" xmlns="" id="{49247826-0C46-4994-AEF3-C21D02EBF9F5}"/>
              </a:ext>
            </a:extLst>
          </p:cNvPr>
          <p:cNvSpPr txBox="1"/>
          <p:nvPr/>
        </p:nvSpPr>
        <p:spPr>
          <a:xfrm>
            <a:off x="9640387" y="6504168"/>
            <a:ext cx="2551613" cy="430887"/>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3" name="TextBox 12"/>
          <p:cNvSpPr txBox="1"/>
          <p:nvPr/>
        </p:nvSpPr>
        <p:spPr>
          <a:xfrm>
            <a:off x="1121134" y="3731693"/>
            <a:ext cx="9994790" cy="1200329"/>
          </a:xfrm>
          <a:prstGeom prst="rect">
            <a:avLst/>
          </a:prstGeom>
          <a:noFill/>
        </p:spPr>
        <p:txBody>
          <a:bodyPr wrap="square" rtlCol="0">
            <a:spAutoFit/>
          </a:bodyPr>
          <a:lstStyle/>
          <a:p>
            <a:pPr marL="285750" lvl="0" indent="-285750">
              <a:buFont typeface="Arial" panose="020B0604020202020204" pitchFamily="34" charset="0"/>
              <a:buChar char="•"/>
            </a:pPr>
            <a:r>
              <a:rPr lang="el-GR" sz="2400" dirty="0">
                <a:solidFill>
                  <a:schemeClr val="accent1">
                    <a:lumMod val="50000"/>
                  </a:schemeClr>
                </a:solidFill>
              </a:rPr>
              <a:t>Πόσες </a:t>
            </a:r>
            <a:r>
              <a:rPr lang="el-GR" sz="2400" dirty="0" smtClean="0">
                <a:solidFill>
                  <a:schemeClr val="accent1">
                    <a:lumMod val="50000"/>
                  </a:schemeClr>
                </a:solidFill>
              </a:rPr>
              <a:t>διασείσεις </a:t>
            </a:r>
            <a:r>
              <a:rPr lang="el-GR" sz="2400" dirty="0">
                <a:solidFill>
                  <a:schemeClr val="accent1">
                    <a:lumMod val="50000"/>
                  </a:schemeClr>
                </a:solidFill>
              </a:rPr>
              <a:t>συμβαίνουν κάθε </a:t>
            </a:r>
            <a:r>
              <a:rPr lang="el-GR" sz="2400" dirty="0" smtClean="0">
                <a:solidFill>
                  <a:schemeClr val="accent1">
                    <a:lumMod val="50000"/>
                  </a:schemeClr>
                </a:solidFill>
              </a:rPr>
              <a:t>χρόνο στο χώρο του αθλητισμού;</a:t>
            </a:r>
            <a:endParaRPr lang="el-GR" sz="2400" dirty="0">
              <a:solidFill>
                <a:schemeClr val="accent1">
                  <a:lumMod val="50000"/>
                </a:schemeClr>
              </a:solidFill>
            </a:endParaRPr>
          </a:p>
          <a:p>
            <a:pPr marL="285750" lvl="0" indent="-285750">
              <a:buFont typeface="Arial" panose="020B0604020202020204" pitchFamily="34" charset="0"/>
              <a:buChar char="•"/>
            </a:pPr>
            <a:r>
              <a:rPr lang="el-GR" sz="2400" dirty="0">
                <a:solidFill>
                  <a:schemeClr val="accent1">
                    <a:lumMod val="50000"/>
                  </a:schemeClr>
                </a:solidFill>
              </a:rPr>
              <a:t>Σε ποια αθλήματα αναφέρονται πιο συχνά </a:t>
            </a:r>
            <a:r>
              <a:rPr lang="el-GR" sz="2400" dirty="0" smtClean="0">
                <a:solidFill>
                  <a:schemeClr val="accent1">
                    <a:lumMod val="50000"/>
                  </a:schemeClr>
                </a:solidFill>
              </a:rPr>
              <a:t>διασείσεις;</a:t>
            </a:r>
            <a:endParaRPr lang="el-GR" sz="2400" dirty="0">
              <a:solidFill>
                <a:schemeClr val="accent1">
                  <a:lumMod val="50000"/>
                </a:schemeClr>
              </a:solidFill>
            </a:endParaRPr>
          </a:p>
          <a:p>
            <a:pPr marL="285750" lvl="0" indent="-285750">
              <a:buFont typeface="Arial" panose="020B0604020202020204" pitchFamily="34" charset="0"/>
              <a:buChar char="•"/>
            </a:pPr>
            <a:r>
              <a:rPr lang="el-GR" sz="2400" dirty="0">
                <a:solidFill>
                  <a:schemeClr val="accent1">
                    <a:lumMod val="50000"/>
                  </a:schemeClr>
                </a:solidFill>
              </a:rPr>
              <a:t>Πότε πρέπει να ζητήσετε ιατρική βοήθεια έκτακτης ανάγκης</a:t>
            </a:r>
            <a:r>
              <a:rPr lang="el-GR" sz="2400" dirty="0" smtClean="0">
                <a:solidFill>
                  <a:schemeClr val="accent1">
                    <a:lumMod val="50000"/>
                  </a:schemeClr>
                </a:solidFill>
              </a:rPr>
              <a:t>;</a:t>
            </a:r>
            <a:endParaRPr lang="en-US" sz="2400" dirty="0">
              <a:solidFill>
                <a:schemeClr val="accent1">
                  <a:lumMod val="50000"/>
                </a:schemeClr>
              </a:solidFill>
            </a:endParaRPr>
          </a:p>
        </p:txBody>
      </p:sp>
    </p:spTree>
    <p:extLst>
      <p:ext uri="{BB962C8B-B14F-4D97-AF65-F5344CB8AC3E}">
        <p14:creationId xmlns:p14="http://schemas.microsoft.com/office/powerpoint/2010/main" val="101300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06" t="23056" r="29219" b="5417"/>
          <a:stretch/>
        </p:blipFill>
        <p:spPr bwMode="auto">
          <a:xfrm>
            <a:off x="150412" y="0"/>
            <a:ext cx="5965502"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359" t="22361" r="28672" b="6805"/>
          <a:stretch/>
        </p:blipFill>
        <p:spPr bwMode="auto">
          <a:xfrm>
            <a:off x="6055308" y="3095625"/>
            <a:ext cx="6070017" cy="362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134964" y="130521"/>
            <a:ext cx="5637936" cy="238125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dirty="0">
                <a:solidFill>
                  <a:schemeClr val="accent1">
                    <a:lumMod val="50000"/>
                  </a:schemeClr>
                </a:solidFill>
                <a:ea typeface="ＭＳ Ｐゴシック" charset="-128"/>
              </a:rPr>
              <a:t>CDC </a:t>
            </a:r>
            <a:r>
              <a:rPr lang="el-GR" sz="2000" dirty="0" smtClean="0">
                <a:solidFill>
                  <a:schemeClr val="accent1">
                    <a:lumMod val="50000"/>
                  </a:schemeClr>
                </a:solidFill>
                <a:ea typeface="ＭＳ Ｐゴシック" charset="-128"/>
              </a:rPr>
              <a:t>Αναφορές</a:t>
            </a:r>
            <a:endParaRPr lang="en-US" sz="2000" dirty="0">
              <a:solidFill>
                <a:schemeClr val="accent1">
                  <a:lumMod val="50000"/>
                </a:schemeClr>
              </a:solidFill>
              <a:ea typeface="ＭＳ Ｐゴシック" charset="-128"/>
            </a:endParaRPr>
          </a:p>
          <a:p>
            <a:pPr>
              <a:buFont typeface="Arial" panose="020B0604020202020204" pitchFamily="34" charset="0"/>
              <a:buNone/>
            </a:pPr>
            <a:r>
              <a:rPr lang="en-US" sz="2000" dirty="0">
                <a:solidFill>
                  <a:schemeClr val="accent1">
                    <a:lumMod val="50000"/>
                  </a:schemeClr>
                </a:solidFill>
                <a:ea typeface="ＭＳ Ｐゴシック" charset="-128"/>
              </a:rPr>
              <a:t>	-</a:t>
            </a:r>
            <a:r>
              <a:rPr lang="en-US" sz="2000" dirty="0" smtClean="0">
                <a:solidFill>
                  <a:schemeClr val="accent1">
                    <a:lumMod val="50000"/>
                  </a:schemeClr>
                </a:solidFill>
                <a:ea typeface="ＭＳ Ｐゴシック" charset="-128"/>
              </a:rPr>
              <a:t>1.6-3.8</a:t>
            </a:r>
            <a:r>
              <a:rPr lang="el-GR" sz="2000" dirty="0" smtClean="0">
                <a:solidFill>
                  <a:schemeClr val="accent1">
                    <a:lumMod val="50000"/>
                  </a:schemeClr>
                </a:solidFill>
                <a:ea typeface="ＭＳ Ｐゴシック" charset="-128"/>
              </a:rPr>
              <a:t> εκατομμύρια διασείσεις που σχετίζονται με τον αθλητισμό συμβαίνουν ετήσια </a:t>
            </a:r>
            <a:r>
              <a:rPr lang="en-US" sz="2000" dirty="0" smtClean="0">
                <a:solidFill>
                  <a:schemeClr val="accent1">
                    <a:lumMod val="50000"/>
                  </a:schemeClr>
                </a:solidFill>
                <a:ea typeface="ＭＳ Ｐゴシック" charset="-128"/>
              </a:rPr>
              <a:t> </a:t>
            </a:r>
            <a:r>
              <a:rPr lang="el-GR" sz="2000" dirty="0" smtClean="0">
                <a:solidFill>
                  <a:schemeClr val="accent1">
                    <a:lumMod val="50000"/>
                  </a:schemeClr>
                </a:solidFill>
                <a:ea typeface="ＭＳ Ｐゴシック" charset="-128"/>
              </a:rPr>
              <a:t>στις </a:t>
            </a:r>
            <a:r>
              <a:rPr lang="el-GR" sz="2000" dirty="0" smtClean="0">
                <a:solidFill>
                  <a:schemeClr val="accent1">
                    <a:lumMod val="50000"/>
                  </a:schemeClr>
                </a:solidFill>
                <a:ea typeface="ＭＳ Ｐゴシック" charset="-128"/>
              </a:rPr>
              <a:t>Η.Π.Α</a:t>
            </a:r>
            <a:r>
              <a:rPr lang="el-GR" sz="2000" dirty="0" smtClean="0">
                <a:solidFill>
                  <a:schemeClr val="accent1">
                    <a:lumMod val="50000"/>
                  </a:schemeClr>
                </a:solidFill>
                <a:ea typeface="ＭＳ Ｐゴシック" charset="-128"/>
              </a:rPr>
              <a:t>. </a:t>
            </a:r>
          </a:p>
          <a:p>
            <a:pPr>
              <a:buNone/>
            </a:pPr>
            <a:r>
              <a:rPr lang="en-US" sz="2000" dirty="0" smtClean="0">
                <a:solidFill>
                  <a:schemeClr val="accent1">
                    <a:lumMod val="50000"/>
                  </a:schemeClr>
                </a:solidFill>
                <a:ea typeface="ＭＳ Ｐゴシック" charset="-128"/>
              </a:rPr>
              <a:t>   </a:t>
            </a:r>
            <a:r>
              <a:rPr lang="en-US" sz="2000" dirty="0">
                <a:solidFill>
                  <a:schemeClr val="accent1">
                    <a:lumMod val="50000"/>
                  </a:schemeClr>
                </a:solidFill>
                <a:ea typeface="ＭＳ Ｐゴシック" charset="-128"/>
              </a:rPr>
              <a:t>-5-9% </a:t>
            </a:r>
            <a:r>
              <a:rPr lang="el-GR" sz="2000" dirty="0">
                <a:solidFill>
                  <a:schemeClr val="accent1">
                    <a:lumMod val="50000"/>
                  </a:schemeClr>
                </a:solidFill>
                <a:ea typeface="ＭＳ Ｐゴシック" charset="-128"/>
              </a:rPr>
              <a:t>5-9% όλων των αθλητικών τραυματισμών</a:t>
            </a:r>
            <a:endParaRPr lang="en-US" sz="2000" dirty="0">
              <a:solidFill>
                <a:schemeClr val="accent1">
                  <a:lumMod val="50000"/>
                </a:schemeClr>
              </a:solidFill>
              <a:ea typeface="ＭＳ Ｐゴシック" charset="-128"/>
            </a:endParaRPr>
          </a:p>
          <a:p>
            <a:pPr>
              <a:buFont typeface="Arial" panose="020B0604020202020204" pitchFamily="34" charset="0"/>
              <a:buNone/>
            </a:pPr>
            <a:r>
              <a:rPr lang="en-US" sz="2000" dirty="0">
                <a:solidFill>
                  <a:schemeClr val="accent1">
                    <a:lumMod val="50000"/>
                  </a:schemeClr>
                </a:solidFill>
                <a:ea typeface="ＭＳ Ｐゴシック" charset="-128"/>
              </a:rPr>
              <a:t>   -30% </a:t>
            </a:r>
            <a:r>
              <a:rPr lang="el-GR" sz="2000" dirty="0" smtClean="0">
                <a:solidFill>
                  <a:schemeClr val="accent1">
                    <a:lumMod val="50000"/>
                  </a:schemeClr>
                </a:solidFill>
                <a:ea typeface="ＭＳ Ｐゴシック" charset="-128"/>
              </a:rPr>
              <a:t>από όλες τις διασείσεις σε ανθρώπους μεταξύ </a:t>
            </a:r>
            <a:r>
              <a:rPr lang="en-US" sz="2000" dirty="0" smtClean="0">
                <a:solidFill>
                  <a:schemeClr val="accent1">
                    <a:lumMod val="50000"/>
                  </a:schemeClr>
                </a:solidFill>
                <a:ea typeface="ＭＳ Ｐゴシック" charset="-128"/>
              </a:rPr>
              <a:t>5-19 </a:t>
            </a:r>
            <a:r>
              <a:rPr lang="el-GR" sz="2000" dirty="0" smtClean="0">
                <a:solidFill>
                  <a:schemeClr val="accent1">
                    <a:lumMod val="50000"/>
                  </a:schemeClr>
                </a:solidFill>
                <a:ea typeface="ＭＳ Ｐゴシック" charset="-128"/>
              </a:rPr>
              <a:t>ετών σχετίζονται με τον αθλητισμό</a:t>
            </a:r>
          </a:p>
          <a:p>
            <a:pPr>
              <a:buNone/>
            </a:pPr>
            <a:r>
              <a:rPr lang="en-US" sz="2000" dirty="0" smtClean="0">
                <a:solidFill>
                  <a:schemeClr val="accent1">
                    <a:lumMod val="50000"/>
                  </a:schemeClr>
                </a:solidFill>
                <a:ea typeface="ＭＳ Ｐゴシック" charset="-128"/>
              </a:rPr>
              <a:t>   -</a:t>
            </a:r>
            <a:r>
              <a:rPr lang="el-GR" sz="2000" dirty="0" smtClean="0">
                <a:solidFill>
                  <a:schemeClr val="accent1">
                    <a:lumMod val="50000"/>
                  </a:schemeClr>
                </a:solidFill>
                <a:ea typeface="ＭＳ Ｐゴシック" charset="-128"/>
              </a:rPr>
              <a:t>Αμερικάνικο ποδόσφαιρο</a:t>
            </a:r>
            <a:r>
              <a:rPr lang="el-GR" sz="2000" dirty="0">
                <a:solidFill>
                  <a:schemeClr val="accent1">
                    <a:lumMod val="50000"/>
                  </a:schemeClr>
                </a:solidFill>
                <a:ea typeface="ＭＳ Ｐゴシック" charset="-128"/>
              </a:rPr>
              <a:t>, </a:t>
            </a:r>
            <a:r>
              <a:rPr lang="el-GR" sz="2000" dirty="0" smtClean="0">
                <a:solidFill>
                  <a:schemeClr val="accent1">
                    <a:lumMod val="50000"/>
                  </a:schemeClr>
                </a:solidFill>
                <a:ea typeface="ＭＳ Ｐゴシック" charset="-128"/>
              </a:rPr>
              <a:t>πάλη</a:t>
            </a:r>
            <a:r>
              <a:rPr lang="el-GR" sz="2000" dirty="0">
                <a:solidFill>
                  <a:schemeClr val="accent1">
                    <a:lumMod val="50000"/>
                  </a:schemeClr>
                </a:solidFill>
                <a:ea typeface="ＭＳ Ｐゴシック" charset="-128"/>
              </a:rPr>
              <a:t>, </a:t>
            </a:r>
            <a:r>
              <a:rPr lang="el-GR" sz="2000" dirty="0" smtClean="0">
                <a:solidFill>
                  <a:schemeClr val="accent1">
                    <a:lumMod val="50000"/>
                  </a:schemeClr>
                </a:solidFill>
                <a:ea typeface="ＭＳ Ｐゴシック" charset="-128"/>
              </a:rPr>
              <a:t>ποδόσφαιρο κοριτσιών</a:t>
            </a:r>
            <a:r>
              <a:rPr lang="el-GR" sz="2000" dirty="0">
                <a:solidFill>
                  <a:schemeClr val="accent1">
                    <a:lumMod val="50000"/>
                  </a:schemeClr>
                </a:solidFill>
                <a:ea typeface="ＭＳ Ｐゴシック" charset="-128"/>
              </a:rPr>
              <a:t>, </a:t>
            </a:r>
            <a:r>
              <a:rPr lang="el-GR" sz="2000" dirty="0" smtClean="0">
                <a:solidFill>
                  <a:schemeClr val="accent1">
                    <a:lumMod val="50000"/>
                  </a:schemeClr>
                </a:solidFill>
                <a:ea typeface="ＭＳ Ｐゴシック" charset="-128"/>
              </a:rPr>
              <a:t>ποδόσφαιρο αγοριών και μπάσκετ γυναικών είναι τα αθλήματα που συμβαίνουν συχνότερα διασείσεις</a:t>
            </a:r>
            <a:endParaRPr lang="en-US" sz="2000" dirty="0">
              <a:solidFill>
                <a:schemeClr val="accent1">
                  <a:lumMod val="50000"/>
                </a:schemeClr>
              </a:solidFill>
              <a:ea typeface="ＭＳ Ｐゴシック" charset="-128"/>
            </a:endParaRPr>
          </a:p>
        </p:txBody>
      </p:sp>
      <p:sp>
        <p:nvSpPr>
          <p:cNvPr id="6" name="TextBox 5"/>
          <p:cNvSpPr txBox="1"/>
          <p:nvPr/>
        </p:nvSpPr>
        <p:spPr>
          <a:xfrm>
            <a:off x="8620125" y="2382024"/>
            <a:ext cx="3505200" cy="276999"/>
          </a:xfrm>
          <a:prstGeom prst="rect">
            <a:avLst/>
          </a:prstGeom>
          <a:noFill/>
        </p:spPr>
        <p:txBody>
          <a:bodyPr wrap="square" rtlCol="0">
            <a:spAutoFit/>
          </a:bodyPr>
          <a:lstStyle/>
          <a:p>
            <a:r>
              <a:rPr lang="da-DK" sz="1200" dirty="0">
                <a:solidFill>
                  <a:schemeClr val="accent1">
                    <a:lumMod val="50000"/>
                  </a:schemeClr>
                </a:solidFill>
              </a:rPr>
              <a:t>Harmon KG, et al. Br J Sports Med 2013;47:15–26.</a:t>
            </a:r>
            <a:endParaRPr lang="en-US" sz="1200" dirty="0">
              <a:solidFill>
                <a:schemeClr val="accent1">
                  <a:lumMod val="50000"/>
                </a:schemeClr>
              </a:solidFill>
            </a:endParaRPr>
          </a:p>
        </p:txBody>
      </p:sp>
      <p:sp>
        <p:nvSpPr>
          <p:cNvPr id="2" name="Rectangle 1"/>
          <p:cNvSpPr/>
          <p:nvPr/>
        </p:nvSpPr>
        <p:spPr>
          <a:xfrm>
            <a:off x="150412" y="3891232"/>
            <a:ext cx="5183588" cy="2308324"/>
          </a:xfrm>
          <a:prstGeom prst="rect">
            <a:avLst/>
          </a:prstGeom>
        </p:spPr>
        <p:txBody>
          <a:bodyPr wrap="square">
            <a:spAutoFit/>
          </a:bodyPr>
          <a:lstStyle/>
          <a:p>
            <a:r>
              <a:rPr lang="en-US" dirty="0">
                <a:solidFill>
                  <a:schemeClr val="accent1">
                    <a:lumMod val="50000"/>
                  </a:schemeClr>
                </a:solidFill>
              </a:rPr>
              <a:t>Best estimate: </a:t>
            </a:r>
            <a:endParaRPr lang="ro-RO"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1.6-3.8 </a:t>
            </a:r>
            <a:r>
              <a:rPr lang="el-GR" dirty="0">
                <a:solidFill>
                  <a:schemeClr val="accent1">
                    <a:lumMod val="50000"/>
                  </a:schemeClr>
                </a:solidFill>
                <a:ea typeface="ＭＳ Ｐゴシック" charset="-128"/>
              </a:rPr>
              <a:t>εκατομμύρια διασείσεις που σχετίζονται με τον αθλητισμό συμβαίνουν ετήσια </a:t>
            </a:r>
            <a:r>
              <a:rPr lang="en-US" dirty="0" smtClean="0">
                <a:solidFill>
                  <a:schemeClr val="accent1">
                    <a:lumMod val="50000"/>
                  </a:schemeClr>
                </a:solidFill>
              </a:rPr>
              <a:t>(</a:t>
            </a:r>
            <a:r>
              <a:rPr lang="en-US" dirty="0" err="1">
                <a:solidFill>
                  <a:schemeClr val="accent1">
                    <a:lumMod val="50000"/>
                  </a:schemeClr>
                </a:solidFill>
              </a:rPr>
              <a:t>Langlois</a:t>
            </a:r>
            <a:r>
              <a:rPr lang="en-US" dirty="0">
                <a:solidFill>
                  <a:schemeClr val="accent1">
                    <a:lumMod val="50000"/>
                  </a:schemeClr>
                </a:solidFill>
              </a:rPr>
              <a:t> 2006)</a:t>
            </a:r>
          </a:p>
          <a:p>
            <a:pPr marL="285750" indent="-285750">
              <a:buFont typeface="Arial" panose="020B0604020202020204" pitchFamily="34" charset="0"/>
              <a:buChar char="•"/>
            </a:pPr>
            <a:r>
              <a:rPr lang="el-GR" dirty="0">
                <a:solidFill>
                  <a:schemeClr val="accent1">
                    <a:lumMod val="50000"/>
                  </a:schemeClr>
                </a:solidFill>
              </a:rPr>
              <a:t>Π</a:t>
            </a:r>
            <a:r>
              <a:rPr lang="el-GR" dirty="0" smtClean="0">
                <a:solidFill>
                  <a:schemeClr val="accent1">
                    <a:lumMod val="50000"/>
                  </a:schemeClr>
                </a:solidFill>
              </a:rPr>
              <a:t>ιθανό να είναι υποτιμημένη αυτή η εκτίμηση</a:t>
            </a:r>
          </a:p>
          <a:p>
            <a:pPr marL="285750" indent="-285750">
              <a:buFont typeface="Arial" panose="020B0604020202020204" pitchFamily="34" charset="0"/>
              <a:buChar char="•"/>
            </a:pPr>
            <a:r>
              <a:rPr lang="el-GR" dirty="0" smtClean="0">
                <a:solidFill>
                  <a:schemeClr val="accent1">
                    <a:lumMod val="50000"/>
                  </a:schemeClr>
                </a:solidFill>
              </a:rPr>
              <a:t>ΟΙ διασείσεις αντιπροσωπεύουν το </a:t>
            </a:r>
            <a:r>
              <a:rPr lang="en-US" dirty="0" smtClean="0">
                <a:solidFill>
                  <a:schemeClr val="accent1">
                    <a:lumMod val="50000"/>
                  </a:schemeClr>
                </a:solidFill>
              </a:rPr>
              <a:t>8.9</a:t>
            </a:r>
            <a:r>
              <a:rPr lang="en-US" dirty="0">
                <a:solidFill>
                  <a:schemeClr val="accent1">
                    <a:lumMod val="50000"/>
                  </a:schemeClr>
                </a:solidFill>
              </a:rPr>
              <a:t>% </a:t>
            </a:r>
            <a:r>
              <a:rPr lang="el-GR" dirty="0" smtClean="0">
                <a:solidFill>
                  <a:schemeClr val="accent1">
                    <a:lumMod val="50000"/>
                  </a:schemeClr>
                </a:solidFill>
              </a:rPr>
              <a:t>των τραυματισμών στο λύκειο και το</a:t>
            </a:r>
            <a:r>
              <a:rPr lang="en-US" dirty="0" smtClean="0">
                <a:solidFill>
                  <a:schemeClr val="accent1">
                    <a:lumMod val="50000"/>
                  </a:schemeClr>
                </a:solidFill>
              </a:rPr>
              <a:t> </a:t>
            </a:r>
            <a:r>
              <a:rPr lang="en-US" dirty="0">
                <a:solidFill>
                  <a:schemeClr val="accent1">
                    <a:lumMod val="50000"/>
                  </a:schemeClr>
                </a:solidFill>
              </a:rPr>
              <a:t>5.8% </a:t>
            </a:r>
            <a:r>
              <a:rPr lang="el-GR" dirty="0" smtClean="0">
                <a:solidFill>
                  <a:schemeClr val="accent1">
                    <a:lumMod val="50000"/>
                  </a:schemeClr>
                </a:solidFill>
              </a:rPr>
              <a:t>των τραυματισμών στο κολλέγιο</a:t>
            </a:r>
            <a:r>
              <a:rPr lang="en-US" dirty="0" smtClean="0">
                <a:solidFill>
                  <a:schemeClr val="accent1">
                    <a:lumMod val="50000"/>
                  </a:schemeClr>
                </a:solidFill>
              </a:rPr>
              <a:t>. </a:t>
            </a:r>
            <a:r>
              <a:rPr lang="en-US" dirty="0">
                <a:solidFill>
                  <a:schemeClr val="accent1">
                    <a:lumMod val="50000"/>
                  </a:schemeClr>
                </a:solidFill>
              </a:rPr>
              <a:t>(</a:t>
            </a:r>
            <a:r>
              <a:rPr lang="en-US" dirty="0" err="1">
                <a:solidFill>
                  <a:schemeClr val="accent1">
                    <a:lumMod val="50000"/>
                  </a:schemeClr>
                </a:solidFill>
              </a:rPr>
              <a:t>Gessel</a:t>
            </a:r>
            <a:r>
              <a:rPr lang="en-US" dirty="0">
                <a:solidFill>
                  <a:schemeClr val="accent1">
                    <a:lumMod val="50000"/>
                  </a:schemeClr>
                </a:solidFill>
              </a:rPr>
              <a:t>, et. al., 2007)</a:t>
            </a:r>
          </a:p>
        </p:txBody>
      </p:sp>
    </p:spTree>
    <p:extLst>
      <p:ext uri="{BB962C8B-B14F-4D97-AF65-F5344CB8AC3E}">
        <p14:creationId xmlns:p14="http://schemas.microsoft.com/office/powerpoint/2010/main" val="194227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969" t="22361" r="28984" b="6250"/>
          <a:stretch/>
        </p:blipFill>
        <p:spPr bwMode="auto">
          <a:xfrm>
            <a:off x="559223" y="733425"/>
            <a:ext cx="5041478" cy="498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27" t="22638" r="29689" b="4723"/>
          <a:stretch/>
        </p:blipFill>
        <p:spPr bwMode="auto">
          <a:xfrm>
            <a:off x="6581775" y="590550"/>
            <a:ext cx="5434013" cy="498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00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288959" y="1905537"/>
            <a:ext cx="11858625" cy="923330"/>
          </a:xfrm>
          <a:prstGeom prst="rect">
            <a:avLst/>
          </a:prstGeom>
          <a:noFill/>
        </p:spPr>
        <p:txBody>
          <a:bodyPr wrap="square" rtlCol="0">
            <a:spAutoFit/>
          </a:bodyPr>
          <a:lstStyle/>
          <a:p>
            <a:r>
              <a:rPr lang="el-GR" sz="2700" b="1" dirty="0" smtClean="0">
                <a:solidFill>
                  <a:schemeClr val="accent1">
                    <a:lumMod val="50000"/>
                  </a:schemeClr>
                </a:solidFill>
              </a:rPr>
              <a:t>Εργασία</a:t>
            </a:r>
            <a:r>
              <a:rPr lang="en-GB" sz="2700" b="1" dirty="0" smtClean="0">
                <a:solidFill>
                  <a:schemeClr val="accent1">
                    <a:lumMod val="50000"/>
                  </a:schemeClr>
                </a:solidFill>
              </a:rPr>
              <a:t> </a:t>
            </a:r>
            <a:r>
              <a:rPr lang="ro-RO" sz="2700" b="1" dirty="0" smtClean="0">
                <a:solidFill>
                  <a:schemeClr val="accent1">
                    <a:lumMod val="50000"/>
                  </a:schemeClr>
                </a:solidFill>
              </a:rPr>
              <a:t>4</a:t>
            </a:r>
            <a:r>
              <a:rPr lang="el-GR" sz="2700" b="1" baseline="30000" dirty="0" smtClean="0">
                <a:solidFill>
                  <a:schemeClr val="accent1">
                    <a:lumMod val="50000"/>
                  </a:schemeClr>
                </a:solidFill>
              </a:rPr>
              <a:t>η</a:t>
            </a:r>
            <a:r>
              <a:rPr lang="en-GB" sz="2700" b="1" dirty="0" smtClean="0">
                <a:solidFill>
                  <a:schemeClr val="accent1">
                    <a:lumMod val="50000"/>
                  </a:schemeClr>
                </a:solidFill>
              </a:rPr>
              <a:t>: </a:t>
            </a:r>
            <a:r>
              <a:rPr lang="el-GR" sz="2700" b="1" dirty="0">
                <a:solidFill>
                  <a:schemeClr val="accent1">
                    <a:lumMod val="50000"/>
                  </a:schemeClr>
                </a:solidFill>
              </a:rPr>
              <a:t>Ποιοι είναι οι μηχανισμοί της </a:t>
            </a:r>
            <a:r>
              <a:rPr lang="el-GR" sz="2700" b="1" dirty="0" err="1">
                <a:solidFill>
                  <a:schemeClr val="accent1">
                    <a:lumMod val="50000"/>
                  </a:schemeClr>
                </a:solidFill>
              </a:rPr>
              <a:t>διάσεισης</a:t>
            </a:r>
            <a:r>
              <a:rPr lang="el-GR" sz="2700" b="1" dirty="0">
                <a:solidFill>
                  <a:schemeClr val="accent1">
                    <a:lumMod val="50000"/>
                  </a:schemeClr>
                </a:solidFill>
              </a:rPr>
              <a:t> και πώς </a:t>
            </a:r>
            <a:r>
              <a:rPr lang="el-GR" sz="2700" b="1" dirty="0" smtClean="0">
                <a:solidFill>
                  <a:schemeClr val="accent1">
                    <a:lumMod val="50000"/>
                  </a:schemeClr>
                </a:solidFill>
              </a:rPr>
              <a:t>μπορούν </a:t>
            </a:r>
            <a:r>
              <a:rPr lang="el-GR" sz="2700" b="1" dirty="0">
                <a:solidFill>
                  <a:schemeClr val="accent1">
                    <a:lumMod val="50000"/>
                  </a:schemeClr>
                </a:solidFill>
              </a:rPr>
              <a:t>να </a:t>
            </a:r>
            <a:r>
              <a:rPr lang="el-GR" sz="2700" b="1" dirty="0" smtClean="0">
                <a:solidFill>
                  <a:schemeClr val="accent1">
                    <a:lumMod val="50000"/>
                  </a:schemeClr>
                </a:solidFill>
              </a:rPr>
              <a:t>αναγνωριστούν;</a:t>
            </a:r>
            <a:endParaRPr lang="en-US" sz="2700" b="1" dirty="0">
              <a:solidFill>
                <a:schemeClr val="accent1">
                  <a:lumMod val="50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823" y="2848511"/>
            <a:ext cx="7151688"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9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143" y="150329"/>
            <a:ext cx="1774031" cy="1574060"/>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pic>
        <p:nvPicPr>
          <p:cNvPr id="11" name="Picture 2"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430530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Scan_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4326435"/>
            <a:ext cx="3614573"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xmlns="" id="{A226122C-10AD-4380-9393-4B779A4D388B}"/>
              </a:ext>
            </a:extLst>
          </p:cNvPr>
          <p:cNvSpPr txBox="1"/>
          <p:nvPr/>
        </p:nvSpPr>
        <p:spPr>
          <a:xfrm>
            <a:off x="377461" y="1210052"/>
            <a:ext cx="11437077" cy="523220"/>
          </a:xfrm>
          <a:prstGeom prst="rect">
            <a:avLst/>
          </a:prstGeom>
          <a:noFill/>
        </p:spPr>
        <p:txBody>
          <a:bodyPr wrap="square" rtlCol="0">
            <a:spAutoFit/>
          </a:bodyPr>
          <a:lstStyle/>
          <a:p>
            <a:r>
              <a:rPr lang="el-GR" altLang="ro-RO" sz="2800" b="1" dirty="0" smtClean="0">
                <a:solidFill>
                  <a:schemeClr val="accent1">
                    <a:lumMod val="50000"/>
                  </a:schemeClr>
                </a:solidFill>
                <a:effectLst>
                  <a:outerShdw blurRad="38100" dist="38100" dir="2700000" algn="tl">
                    <a:srgbClr val="000000">
                      <a:alpha val="43137"/>
                    </a:srgbClr>
                  </a:outerShdw>
                </a:effectLst>
                <a:latin typeface="GillSans" pitchFamily="2" charset="0"/>
              </a:rPr>
              <a:t>Μηχανισμός του τραυματισμού</a:t>
            </a:r>
            <a:endParaRPr lang="en-US" sz="2800" b="1" dirty="0">
              <a:solidFill>
                <a:schemeClr val="accent1">
                  <a:lumMod val="50000"/>
                </a:schemeClr>
              </a:solidFill>
              <a:effectLst>
                <a:outerShdw blurRad="38100" dist="38100" dir="2700000" algn="tl">
                  <a:srgbClr val="000000">
                    <a:alpha val="43137"/>
                  </a:srgbClr>
                </a:outerShdw>
              </a:effectLst>
              <a:latin typeface="GillSans" pitchFamily="2" charset="0"/>
            </a:endParaRPr>
          </a:p>
        </p:txBody>
      </p:sp>
      <p:pic>
        <p:nvPicPr>
          <p:cNvPr id="16" name="Picture 15" descr="Image result for cerebral concussion pathophysiology diagr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3174" y="664665"/>
            <a:ext cx="5004722" cy="366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1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925" y="76201"/>
            <a:ext cx="1774031" cy="1574060"/>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pic>
        <p:nvPicPr>
          <p:cNvPr id="9220" name="Picture 4" descr="Imagini pentru second impact syndrome concussion and second injury brain complic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1390650"/>
            <a:ext cx="9552632" cy="498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7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1115833" y="2272096"/>
            <a:ext cx="8334103" cy="523220"/>
          </a:xfrm>
          <a:prstGeom prst="rect">
            <a:avLst/>
          </a:prstGeom>
          <a:noFill/>
        </p:spPr>
        <p:txBody>
          <a:bodyPr wrap="square" rtlCol="0">
            <a:spAutoFit/>
          </a:bodyPr>
          <a:lstStyle/>
          <a:p>
            <a:r>
              <a:rPr lang="el-GR" sz="2800" dirty="0">
                <a:solidFill>
                  <a:schemeClr val="accent1">
                    <a:lumMod val="50000"/>
                  </a:schemeClr>
                </a:solidFill>
              </a:rPr>
              <a:t>Πώς να αναγνωρίσετε τη </a:t>
            </a:r>
            <a:r>
              <a:rPr lang="el-GR" sz="2800" dirty="0" err="1">
                <a:solidFill>
                  <a:schemeClr val="accent1">
                    <a:lumMod val="50000"/>
                  </a:schemeClr>
                </a:solidFill>
              </a:rPr>
              <a:t>διάσειση</a:t>
            </a:r>
            <a:endParaRPr lang="en-GB" sz="3200" dirty="0">
              <a:solidFill>
                <a:schemeClr val="accent1">
                  <a:lumMod val="50000"/>
                </a:schemeClr>
              </a:solidFill>
              <a:latin typeface="GillSans" pitchFamily="2" charset="0"/>
            </a:endParaRPr>
          </a:p>
        </p:txBody>
      </p:sp>
      <p:sp>
        <p:nvSpPr>
          <p:cNvPr id="14" name="TextBox 13">
            <a:extLst>
              <a:ext uri="{FF2B5EF4-FFF2-40B4-BE49-F238E27FC236}">
                <a16:creationId xmlns:a16="http://schemas.microsoft.com/office/drawing/2014/main" xmlns="" id="{49247826-0C46-4994-AEF3-C21D02EBF9F5}"/>
              </a:ext>
            </a:extLst>
          </p:cNvPr>
          <p:cNvSpPr txBox="1"/>
          <p:nvPr/>
        </p:nvSpPr>
        <p:spPr>
          <a:xfrm>
            <a:off x="9640387" y="6504168"/>
            <a:ext cx="2551613" cy="430887"/>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3" name="TextBox 12"/>
          <p:cNvSpPr txBox="1"/>
          <p:nvPr/>
        </p:nvSpPr>
        <p:spPr>
          <a:xfrm>
            <a:off x="4433936" y="3059668"/>
            <a:ext cx="4929809" cy="3139321"/>
          </a:xfrm>
          <a:prstGeom prst="rect">
            <a:avLst/>
          </a:prstGeom>
          <a:noFill/>
        </p:spPr>
        <p:txBody>
          <a:bodyPr wrap="square" rtlCol="0">
            <a:spAutoFit/>
          </a:bodyPr>
          <a:lstStyle/>
          <a:p>
            <a:pPr>
              <a:buFont typeface="Arial" pitchFamily="34" charset="0"/>
              <a:buChar char="•"/>
            </a:pPr>
            <a:r>
              <a:rPr lang="el-GR" dirty="0">
                <a:solidFill>
                  <a:schemeClr val="accent1">
                    <a:lumMod val="50000"/>
                  </a:schemeClr>
                </a:solidFill>
              </a:rPr>
              <a:t>Υπνηλία</a:t>
            </a:r>
          </a:p>
          <a:p>
            <a:pPr>
              <a:buFont typeface="Arial" pitchFamily="34" charset="0"/>
              <a:buChar char="•"/>
            </a:pPr>
            <a:r>
              <a:rPr lang="el-GR" dirty="0" smtClean="0">
                <a:solidFill>
                  <a:schemeClr val="accent1">
                    <a:lumMod val="50000"/>
                  </a:schemeClr>
                </a:solidFill>
              </a:rPr>
              <a:t>Πονοκέφαλος</a:t>
            </a:r>
            <a:endParaRPr lang="el-GR" dirty="0">
              <a:solidFill>
                <a:schemeClr val="accent1">
                  <a:lumMod val="50000"/>
                </a:schemeClr>
              </a:solidFill>
            </a:endParaRPr>
          </a:p>
          <a:p>
            <a:pPr>
              <a:buFont typeface="Arial" pitchFamily="34" charset="0"/>
              <a:buChar char="•"/>
            </a:pPr>
            <a:r>
              <a:rPr lang="el-GR" dirty="0">
                <a:solidFill>
                  <a:schemeClr val="accent1">
                    <a:lumMod val="50000"/>
                  </a:schemeClr>
                </a:solidFill>
              </a:rPr>
              <a:t>Απώλεια συνείδησης</a:t>
            </a:r>
          </a:p>
          <a:p>
            <a:pPr>
              <a:buFont typeface="Arial" pitchFamily="34" charset="0"/>
              <a:buChar char="•"/>
            </a:pPr>
            <a:r>
              <a:rPr lang="el-GR" dirty="0">
                <a:solidFill>
                  <a:schemeClr val="accent1">
                    <a:lumMod val="50000"/>
                  </a:schemeClr>
                </a:solidFill>
              </a:rPr>
              <a:t>Απώλεια μνήμης</a:t>
            </a:r>
          </a:p>
          <a:p>
            <a:pPr>
              <a:buFont typeface="Arial" pitchFamily="34" charset="0"/>
              <a:buChar char="•"/>
            </a:pPr>
            <a:r>
              <a:rPr lang="el-GR" dirty="0" smtClean="0">
                <a:solidFill>
                  <a:schemeClr val="accent1">
                    <a:lumMod val="50000"/>
                  </a:schemeClr>
                </a:solidFill>
              </a:rPr>
              <a:t>Ευερεθιστότητα</a:t>
            </a:r>
            <a:endParaRPr lang="el-GR" dirty="0">
              <a:solidFill>
                <a:schemeClr val="accent1">
                  <a:lumMod val="50000"/>
                </a:schemeClr>
              </a:solidFill>
            </a:endParaRPr>
          </a:p>
          <a:p>
            <a:pPr>
              <a:buFont typeface="Arial" pitchFamily="34" charset="0"/>
              <a:buChar char="•"/>
            </a:pPr>
            <a:r>
              <a:rPr lang="el-GR" dirty="0">
                <a:solidFill>
                  <a:schemeClr val="accent1">
                    <a:lumMod val="50000"/>
                  </a:schemeClr>
                </a:solidFill>
              </a:rPr>
              <a:t>Σύγχυση</a:t>
            </a:r>
          </a:p>
          <a:p>
            <a:pPr>
              <a:buFont typeface="Arial" pitchFamily="34" charset="0"/>
              <a:buChar char="•"/>
            </a:pPr>
            <a:r>
              <a:rPr lang="el-GR" dirty="0" smtClean="0">
                <a:solidFill>
                  <a:schemeClr val="accent1">
                    <a:lumMod val="50000"/>
                  </a:schemeClr>
                </a:solidFill>
              </a:rPr>
              <a:t>Προβλήματα ισορροπίας , </a:t>
            </a:r>
            <a:r>
              <a:rPr lang="el-GR" dirty="0">
                <a:solidFill>
                  <a:schemeClr val="accent1">
                    <a:lumMod val="50000"/>
                  </a:schemeClr>
                </a:solidFill>
              </a:rPr>
              <a:t>ζάλη</a:t>
            </a:r>
          </a:p>
          <a:p>
            <a:pPr>
              <a:buFont typeface="Arial" pitchFamily="34" charset="0"/>
              <a:buChar char="•"/>
            </a:pPr>
            <a:r>
              <a:rPr lang="el-GR" dirty="0">
                <a:solidFill>
                  <a:schemeClr val="accent1">
                    <a:lumMod val="50000"/>
                  </a:schemeClr>
                </a:solidFill>
              </a:rPr>
              <a:t>Δυσκολία στην ομιλία και επικοινωνία</a:t>
            </a:r>
          </a:p>
          <a:p>
            <a:pPr>
              <a:buFont typeface="Arial" pitchFamily="34" charset="0"/>
              <a:buChar char="•"/>
            </a:pPr>
            <a:r>
              <a:rPr lang="el-GR" dirty="0">
                <a:solidFill>
                  <a:schemeClr val="accent1">
                    <a:lumMod val="50000"/>
                  </a:schemeClr>
                </a:solidFill>
              </a:rPr>
              <a:t>Κατάθλιψη</a:t>
            </a:r>
          </a:p>
          <a:p>
            <a:pPr>
              <a:buFont typeface="Arial" pitchFamily="34" charset="0"/>
              <a:buChar char="•"/>
            </a:pPr>
            <a:r>
              <a:rPr lang="el-GR" dirty="0">
                <a:solidFill>
                  <a:schemeClr val="accent1">
                    <a:lumMod val="50000"/>
                  </a:schemeClr>
                </a:solidFill>
              </a:rPr>
              <a:t>Ναυτία και έμετος</a:t>
            </a:r>
          </a:p>
          <a:p>
            <a:pPr>
              <a:buFont typeface="Arial" pitchFamily="34" charset="0"/>
              <a:buChar char="•"/>
            </a:pPr>
            <a:r>
              <a:rPr lang="el-GR" dirty="0">
                <a:solidFill>
                  <a:schemeClr val="accent1">
                    <a:lumMod val="50000"/>
                  </a:schemeClr>
                </a:solidFill>
              </a:rPr>
              <a:t>Αλλαγές </a:t>
            </a:r>
            <a:r>
              <a:rPr lang="el-GR" dirty="0" smtClean="0">
                <a:solidFill>
                  <a:schemeClr val="accent1">
                    <a:lumMod val="50000"/>
                  </a:schemeClr>
                </a:solidFill>
              </a:rPr>
              <a:t>στις συνήθειες του </a:t>
            </a:r>
            <a:r>
              <a:rPr lang="el-GR" dirty="0">
                <a:solidFill>
                  <a:schemeClr val="accent1">
                    <a:lumMod val="50000"/>
                  </a:schemeClr>
                </a:solidFill>
              </a:rPr>
              <a:t>ύπνου </a:t>
            </a:r>
            <a:endParaRPr lang="en-US" dirty="0">
              <a:solidFill>
                <a:schemeClr val="accent1">
                  <a:lumMod val="50000"/>
                </a:schemeClr>
              </a:solidFill>
            </a:endParaRPr>
          </a:p>
        </p:txBody>
      </p:sp>
      <p:sp>
        <p:nvSpPr>
          <p:cNvPr id="9" name="TextBox 8"/>
          <p:cNvSpPr txBox="1"/>
          <p:nvPr/>
        </p:nvSpPr>
        <p:spPr>
          <a:xfrm>
            <a:off x="466609" y="2907959"/>
            <a:ext cx="3812783" cy="369332"/>
          </a:xfrm>
          <a:prstGeom prst="rect">
            <a:avLst/>
          </a:prstGeom>
          <a:noFill/>
        </p:spPr>
        <p:txBody>
          <a:bodyPr wrap="square" rtlCol="0">
            <a:spAutoFit/>
          </a:bodyPr>
          <a:lstStyle/>
          <a:p>
            <a:r>
              <a:rPr lang="en-US" dirty="0" smtClean="0">
                <a:solidFill>
                  <a:schemeClr val="accent1">
                    <a:lumMod val="50000"/>
                  </a:schemeClr>
                </a:solidFill>
              </a:rPr>
              <a:t>T</a:t>
            </a:r>
            <a:r>
              <a:rPr lang="el-GR" dirty="0" smtClean="0">
                <a:solidFill>
                  <a:schemeClr val="accent1">
                    <a:lumMod val="50000"/>
                  </a:schemeClr>
                </a:solidFill>
              </a:rPr>
              <a:t>α πιο κοινά συμπτώματα</a:t>
            </a:r>
            <a:r>
              <a:rPr lang="en-US" dirty="0" smtClean="0">
                <a:solidFill>
                  <a:schemeClr val="accent1">
                    <a:lumMod val="50000"/>
                  </a:schemeClr>
                </a:solidFill>
              </a:rPr>
              <a:t>:</a:t>
            </a:r>
            <a:endParaRPr lang="en-US" dirty="0">
              <a:solidFill>
                <a:schemeClr val="accent1">
                  <a:lumMod val="50000"/>
                </a:schemeClr>
              </a:solidFill>
            </a:endParaRPr>
          </a:p>
        </p:txBody>
      </p:sp>
    </p:spTree>
    <p:extLst>
      <p:ext uri="{BB962C8B-B14F-4D97-AF65-F5344CB8AC3E}">
        <p14:creationId xmlns:p14="http://schemas.microsoft.com/office/powerpoint/2010/main" val="101300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1091979" y="2610402"/>
            <a:ext cx="9315556" cy="1015663"/>
          </a:xfrm>
          <a:prstGeom prst="rect">
            <a:avLst/>
          </a:prstGeom>
          <a:noFill/>
        </p:spPr>
        <p:txBody>
          <a:bodyPr wrap="square" rtlCol="0">
            <a:spAutoFit/>
          </a:bodyPr>
          <a:lstStyle/>
          <a:p>
            <a:pPr marL="1071563" indent="-1071563"/>
            <a:r>
              <a:rPr lang="el-GR" sz="2800" dirty="0" smtClean="0">
                <a:solidFill>
                  <a:schemeClr val="accent1">
                    <a:lumMod val="50000"/>
                  </a:schemeClr>
                </a:solidFill>
              </a:rPr>
              <a:t>Εργασία </a:t>
            </a:r>
            <a:r>
              <a:rPr lang="en-GB" sz="2800" dirty="0" smtClean="0">
                <a:solidFill>
                  <a:schemeClr val="accent1">
                    <a:lumMod val="50000"/>
                  </a:schemeClr>
                </a:solidFill>
              </a:rPr>
              <a:t>5</a:t>
            </a:r>
            <a:r>
              <a:rPr lang="el-GR" sz="2800" baseline="30000" dirty="0" smtClean="0">
                <a:solidFill>
                  <a:schemeClr val="accent1">
                    <a:lumMod val="50000"/>
                  </a:schemeClr>
                </a:solidFill>
              </a:rPr>
              <a:t>η</a:t>
            </a:r>
            <a:r>
              <a:rPr lang="en-GB" sz="2800" dirty="0" smtClean="0">
                <a:solidFill>
                  <a:schemeClr val="accent1">
                    <a:lumMod val="50000"/>
                  </a:schemeClr>
                </a:solidFill>
              </a:rPr>
              <a:t>: </a:t>
            </a:r>
            <a:r>
              <a:rPr lang="el-GR" sz="2800" dirty="0" err="1">
                <a:solidFill>
                  <a:schemeClr val="accent1">
                    <a:lumMod val="50000"/>
                  </a:schemeClr>
                </a:solidFill>
              </a:rPr>
              <a:t>υζητήστε</a:t>
            </a:r>
            <a:r>
              <a:rPr lang="el-GR" sz="2800" dirty="0">
                <a:solidFill>
                  <a:schemeClr val="accent1">
                    <a:lumMod val="50000"/>
                  </a:schemeClr>
                </a:solidFill>
              </a:rPr>
              <a:t> το ρόλο και την επιρροή του προπονητή στην πρόληψη των </a:t>
            </a:r>
            <a:r>
              <a:rPr lang="el-GR" sz="2800" dirty="0" err="1" smtClean="0">
                <a:solidFill>
                  <a:schemeClr val="accent1">
                    <a:lumMod val="50000"/>
                  </a:schemeClr>
                </a:solidFill>
              </a:rPr>
              <a:t>διασείσεων</a:t>
            </a:r>
            <a:r>
              <a:rPr lang="en-GB" sz="3200" dirty="0" smtClean="0">
                <a:solidFill>
                  <a:schemeClr val="accent1">
                    <a:lumMod val="50000"/>
                  </a:schemeClr>
                </a:solidFill>
                <a:latin typeface="GillSans" pitchFamily="2" charset="0"/>
              </a:rPr>
              <a:t> </a:t>
            </a:r>
            <a:endParaRPr lang="en-GB" sz="3200" dirty="0">
              <a:solidFill>
                <a:schemeClr val="accent1">
                  <a:lumMod val="50000"/>
                </a:schemeClr>
              </a:solidFill>
              <a:latin typeface="GillSans" pitchFamily="2" charset="0"/>
            </a:endParaRPr>
          </a:p>
        </p:txBody>
      </p:sp>
      <p:sp>
        <p:nvSpPr>
          <p:cNvPr id="14" name="TextBox 13">
            <a:extLst>
              <a:ext uri="{FF2B5EF4-FFF2-40B4-BE49-F238E27FC236}">
                <a16:creationId xmlns:a16="http://schemas.microsoft.com/office/drawing/2014/main" xmlns="" id="{49247826-0C46-4994-AEF3-C21D02EBF9F5}"/>
              </a:ext>
            </a:extLst>
          </p:cNvPr>
          <p:cNvSpPr txBox="1"/>
          <p:nvPr/>
        </p:nvSpPr>
        <p:spPr>
          <a:xfrm>
            <a:off x="9640387" y="6504168"/>
            <a:ext cx="2551613" cy="430887"/>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3" name="TextBox 12"/>
          <p:cNvSpPr txBox="1"/>
          <p:nvPr/>
        </p:nvSpPr>
        <p:spPr>
          <a:xfrm>
            <a:off x="1105231" y="3919994"/>
            <a:ext cx="9994790" cy="1200329"/>
          </a:xfrm>
          <a:prstGeom prst="rect">
            <a:avLst/>
          </a:prstGeom>
          <a:noFill/>
        </p:spPr>
        <p:txBody>
          <a:bodyPr wrap="square" rtlCol="0">
            <a:spAutoFit/>
          </a:bodyPr>
          <a:lstStyle/>
          <a:p>
            <a:pPr marL="342900" lvl="0" indent="-342900">
              <a:buFont typeface="Arial" panose="020B0604020202020204" pitchFamily="34" charset="0"/>
              <a:buChar char="•"/>
            </a:pPr>
            <a:r>
              <a:rPr lang="el-GR" sz="2400" dirty="0">
                <a:solidFill>
                  <a:schemeClr val="accent1">
                    <a:lumMod val="50000"/>
                  </a:schemeClr>
                </a:solidFill>
              </a:rPr>
              <a:t>Τι είναι γνωστό σχετικά με τον κίνδυνο αθλητικής </a:t>
            </a:r>
            <a:r>
              <a:rPr lang="el-GR" sz="2400" dirty="0" smtClean="0">
                <a:solidFill>
                  <a:schemeClr val="accent1">
                    <a:lumMod val="50000"/>
                  </a:schemeClr>
                </a:solidFill>
              </a:rPr>
              <a:t>διάσεισης;</a:t>
            </a:r>
            <a:endParaRPr lang="el-GR" sz="2400" dirty="0">
              <a:solidFill>
                <a:schemeClr val="accent1">
                  <a:lumMod val="50000"/>
                </a:schemeClr>
              </a:solidFill>
            </a:endParaRPr>
          </a:p>
          <a:p>
            <a:pPr marL="342900" lvl="0" indent="-342900">
              <a:buFont typeface="Arial" panose="020B0604020202020204" pitchFamily="34" charset="0"/>
              <a:buChar char="•"/>
            </a:pPr>
            <a:r>
              <a:rPr lang="el-GR" sz="2400" dirty="0">
                <a:solidFill>
                  <a:schemeClr val="accent1">
                    <a:lumMod val="50000"/>
                  </a:schemeClr>
                </a:solidFill>
              </a:rPr>
              <a:t>Πώς μπορούν να αποφευχθούν </a:t>
            </a:r>
            <a:r>
              <a:rPr lang="el-GR" sz="2400" dirty="0" smtClean="0">
                <a:solidFill>
                  <a:schemeClr val="accent1">
                    <a:lumMod val="50000"/>
                  </a:schemeClr>
                </a:solidFill>
              </a:rPr>
              <a:t>οι διασείσεις;</a:t>
            </a:r>
            <a:endParaRPr lang="el-GR" sz="2400" dirty="0">
              <a:solidFill>
                <a:schemeClr val="accent1">
                  <a:lumMod val="50000"/>
                </a:schemeClr>
              </a:solidFill>
            </a:endParaRPr>
          </a:p>
          <a:p>
            <a:pPr marL="342900" lvl="0" indent="-342900">
              <a:buFont typeface="Arial" panose="020B0604020202020204" pitchFamily="34" charset="0"/>
              <a:buChar char="•"/>
            </a:pPr>
            <a:r>
              <a:rPr lang="el-GR" sz="2400" dirty="0">
                <a:solidFill>
                  <a:schemeClr val="accent1">
                    <a:lumMod val="50000"/>
                  </a:schemeClr>
                </a:solidFill>
              </a:rPr>
              <a:t>Τι μπορεί να συμβεί αν ο αθλητής παίζει με </a:t>
            </a:r>
            <a:r>
              <a:rPr lang="el-GR" sz="2400" dirty="0" err="1">
                <a:solidFill>
                  <a:schemeClr val="accent1">
                    <a:lumMod val="50000"/>
                  </a:schemeClr>
                </a:solidFill>
              </a:rPr>
              <a:t>διάσειση</a:t>
            </a:r>
            <a:r>
              <a:rPr lang="el-GR" sz="2400" dirty="0" smtClean="0">
                <a:solidFill>
                  <a:schemeClr val="accent1">
                    <a:lumMod val="50000"/>
                  </a:schemeClr>
                </a:solidFill>
              </a:rPr>
              <a:t>;</a:t>
            </a:r>
            <a:endParaRPr lang="en-US" sz="2400" dirty="0">
              <a:solidFill>
                <a:schemeClr val="accent1">
                  <a:lumMod val="50000"/>
                </a:schemeClr>
              </a:solidFill>
            </a:endParaRPr>
          </a:p>
        </p:txBody>
      </p:sp>
    </p:spTree>
    <p:extLst>
      <p:ext uri="{BB962C8B-B14F-4D97-AF65-F5344CB8AC3E}">
        <p14:creationId xmlns:p14="http://schemas.microsoft.com/office/powerpoint/2010/main" val="101300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1098604" y="1990424"/>
            <a:ext cx="9094207" cy="1015663"/>
          </a:xfrm>
          <a:prstGeom prst="rect">
            <a:avLst/>
          </a:prstGeom>
          <a:noFill/>
        </p:spPr>
        <p:txBody>
          <a:bodyPr wrap="square" rtlCol="0">
            <a:spAutoFit/>
          </a:bodyPr>
          <a:lstStyle/>
          <a:p>
            <a:r>
              <a:rPr lang="el-GR" sz="2800" b="1" smtClean="0">
                <a:solidFill>
                  <a:schemeClr val="accent1">
                    <a:lumMod val="50000"/>
                  </a:schemeClr>
                </a:solidFill>
              </a:rPr>
              <a:t>Επιπλέον πηγές</a:t>
            </a:r>
            <a:endParaRPr lang="en-US" sz="2800" b="1" dirty="0">
              <a:solidFill>
                <a:schemeClr val="accent1">
                  <a:lumMod val="50000"/>
                </a:schemeClr>
              </a:solidFill>
            </a:endParaRPr>
          </a:p>
          <a:p>
            <a:r>
              <a:rPr lang="en-GB" sz="3200" b="1" dirty="0">
                <a:solidFill>
                  <a:schemeClr val="accent1">
                    <a:lumMod val="50000"/>
                  </a:schemeClr>
                </a:solidFill>
                <a:latin typeface="GillSans" pitchFamily="2" charset="0"/>
              </a:rPr>
              <a:t> </a:t>
            </a:r>
          </a:p>
        </p:txBody>
      </p:sp>
      <p:sp>
        <p:nvSpPr>
          <p:cNvPr id="14" name="TextBox 13">
            <a:extLst>
              <a:ext uri="{FF2B5EF4-FFF2-40B4-BE49-F238E27FC236}">
                <a16:creationId xmlns:a16="http://schemas.microsoft.com/office/drawing/2014/main" xmlns="" id="{49247826-0C46-4994-AEF3-C21D02EBF9F5}"/>
              </a:ext>
            </a:extLst>
          </p:cNvPr>
          <p:cNvSpPr txBox="1"/>
          <p:nvPr/>
        </p:nvSpPr>
        <p:spPr>
          <a:xfrm>
            <a:off x="9640387" y="6504168"/>
            <a:ext cx="2551613" cy="430887"/>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3" name="TextBox 12"/>
          <p:cNvSpPr txBox="1"/>
          <p:nvPr/>
        </p:nvSpPr>
        <p:spPr>
          <a:xfrm>
            <a:off x="1098604" y="2749045"/>
            <a:ext cx="9994790" cy="3416320"/>
          </a:xfrm>
          <a:prstGeom prst="rect">
            <a:avLst/>
          </a:prstGeom>
          <a:noFill/>
        </p:spPr>
        <p:txBody>
          <a:bodyPr wrap="square" rtlCol="0">
            <a:spAutoFit/>
          </a:bodyPr>
          <a:lstStyle/>
          <a:p>
            <a:r>
              <a:rPr lang="en-US" dirty="0">
                <a:solidFill>
                  <a:schemeClr val="accent1">
                    <a:lumMod val="50000"/>
                  </a:schemeClr>
                </a:solidFill>
              </a:rPr>
              <a:t>Tucker R, </a:t>
            </a:r>
            <a:r>
              <a:rPr lang="en-US" dirty="0" err="1">
                <a:solidFill>
                  <a:schemeClr val="accent1">
                    <a:lumMod val="50000"/>
                  </a:schemeClr>
                </a:solidFill>
              </a:rPr>
              <a:t>Raftery</a:t>
            </a:r>
            <a:r>
              <a:rPr lang="en-US" dirty="0">
                <a:solidFill>
                  <a:schemeClr val="accent1">
                    <a:lumMod val="50000"/>
                  </a:schemeClr>
                </a:solidFill>
              </a:rPr>
              <a:t> M, Kemp S, et al. </a:t>
            </a:r>
            <a:r>
              <a:rPr lang="en-US" i="1" dirty="0">
                <a:solidFill>
                  <a:schemeClr val="accent1">
                    <a:lumMod val="50000"/>
                  </a:schemeClr>
                </a:solidFill>
              </a:rPr>
              <a:t>Br J Sports Med </a:t>
            </a:r>
            <a:r>
              <a:rPr lang="en-US" dirty="0">
                <a:solidFill>
                  <a:schemeClr val="accent1">
                    <a:lumMod val="50000"/>
                  </a:schemeClr>
                </a:solidFill>
              </a:rPr>
              <a:t>2017;51:1152–1157.</a:t>
            </a:r>
          </a:p>
          <a:p>
            <a:r>
              <a:rPr lang="en-US" dirty="0">
                <a:solidFill>
                  <a:schemeClr val="accent1">
                    <a:lumMod val="50000"/>
                  </a:schemeClr>
                </a:solidFill>
              </a:rPr>
              <a:t>Lindsay Sullivan, Michal </a:t>
            </a:r>
            <a:r>
              <a:rPr lang="en-US" dirty="0" err="1">
                <a:solidFill>
                  <a:schemeClr val="accent1">
                    <a:lumMod val="50000"/>
                  </a:schemeClr>
                </a:solidFill>
              </a:rPr>
              <a:t>Molcho</a:t>
            </a:r>
            <a:r>
              <a:rPr lang="en-US" dirty="0">
                <a:solidFill>
                  <a:schemeClr val="accent1">
                    <a:lumMod val="50000"/>
                  </a:schemeClr>
                </a:solidFill>
              </a:rPr>
              <a:t>, What do coaches want to know about sports-related concussion? A needs assessment study, </a:t>
            </a:r>
            <a:r>
              <a:rPr lang="en-US" i="1" dirty="0">
                <a:solidFill>
                  <a:schemeClr val="accent1">
                    <a:lumMod val="50000"/>
                  </a:schemeClr>
                </a:solidFill>
              </a:rPr>
              <a:t>Journal of Sport and Health Science</a:t>
            </a:r>
            <a:r>
              <a:rPr lang="en-US" dirty="0">
                <a:solidFill>
                  <a:schemeClr val="accent1">
                    <a:lumMod val="50000"/>
                  </a:schemeClr>
                </a:solidFill>
              </a:rPr>
              <a:t>, Volume 7, Issue 1, 2018, Pages 102-108.</a:t>
            </a:r>
          </a:p>
          <a:p>
            <a:r>
              <a:rPr lang="en-US" dirty="0">
                <a:solidFill>
                  <a:schemeClr val="accent1">
                    <a:lumMod val="50000"/>
                  </a:schemeClr>
                </a:solidFill>
              </a:rPr>
              <a:t>Adam C. </a:t>
            </a:r>
            <a:r>
              <a:rPr lang="en-US" dirty="0" err="1">
                <a:solidFill>
                  <a:schemeClr val="accent1">
                    <a:lumMod val="50000"/>
                  </a:schemeClr>
                </a:solidFill>
              </a:rPr>
              <a:t>Raikes</a:t>
            </a:r>
            <a:r>
              <a:rPr lang="en-US" dirty="0">
                <a:solidFill>
                  <a:schemeClr val="accent1">
                    <a:lumMod val="50000"/>
                  </a:schemeClr>
                </a:solidFill>
              </a:rPr>
              <a:t>, Amy </a:t>
            </a:r>
            <a:r>
              <a:rPr lang="en-US" dirty="0" err="1">
                <a:solidFill>
                  <a:schemeClr val="accent1">
                    <a:lumMod val="50000"/>
                  </a:schemeClr>
                </a:solidFill>
              </a:rPr>
              <a:t>Athey</a:t>
            </a:r>
            <a:r>
              <a:rPr lang="en-US" dirty="0">
                <a:solidFill>
                  <a:schemeClr val="accent1">
                    <a:lumMod val="50000"/>
                  </a:schemeClr>
                </a:solidFill>
              </a:rPr>
              <a:t>, Pamela Alfonso-Miller, William D.S. </a:t>
            </a:r>
            <a:r>
              <a:rPr lang="en-US" dirty="0" err="1">
                <a:solidFill>
                  <a:schemeClr val="accent1">
                    <a:lumMod val="50000"/>
                  </a:schemeClr>
                </a:solidFill>
              </a:rPr>
              <a:t>Killgore</a:t>
            </a:r>
            <a:r>
              <a:rPr lang="en-US" dirty="0">
                <a:solidFill>
                  <a:schemeClr val="accent1">
                    <a:lumMod val="50000"/>
                  </a:schemeClr>
                </a:solidFill>
              </a:rPr>
              <a:t>, Michael A. </a:t>
            </a:r>
            <a:r>
              <a:rPr lang="en-US" dirty="0" err="1">
                <a:solidFill>
                  <a:schemeClr val="accent1">
                    <a:lumMod val="50000"/>
                  </a:schemeClr>
                </a:solidFill>
              </a:rPr>
              <a:t>Grandner</a:t>
            </a:r>
            <a:r>
              <a:rPr lang="en-US" dirty="0">
                <a:solidFill>
                  <a:schemeClr val="accent1">
                    <a:lumMod val="50000"/>
                  </a:schemeClr>
                </a:solidFill>
              </a:rPr>
              <a:t>, Insomnia and daytime sleepiness: risk factors for sports-related concussion, </a:t>
            </a:r>
            <a:r>
              <a:rPr lang="en-US" i="1" dirty="0">
                <a:solidFill>
                  <a:schemeClr val="accent1">
                    <a:lumMod val="50000"/>
                  </a:schemeClr>
                </a:solidFill>
              </a:rPr>
              <a:t>Sleep Medicine</a:t>
            </a:r>
            <a:r>
              <a:rPr lang="en-US" dirty="0">
                <a:solidFill>
                  <a:schemeClr val="accent1">
                    <a:lumMod val="50000"/>
                  </a:schemeClr>
                </a:solidFill>
              </a:rPr>
              <a:t>, Volume 58, 2019, Pages 66-74.</a:t>
            </a:r>
          </a:p>
          <a:p>
            <a:r>
              <a:rPr lang="en-US" dirty="0">
                <a:solidFill>
                  <a:schemeClr val="accent1">
                    <a:lumMod val="50000"/>
                  </a:schemeClr>
                </a:solidFill>
              </a:rPr>
              <a:t>Kelly Sarmiento, Jill Daugherty, Lara </a:t>
            </a:r>
            <a:r>
              <a:rPr lang="en-US" dirty="0" err="1">
                <a:solidFill>
                  <a:schemeClr val="accent1">
                    <a:lumMod val="50000"/>
                  </a:schemeClr>
                </a:solidFill>
              </a:rPr>
              <a:t>DePadilla</a:t>
            </a:r>
            <a:r>
              <a:rPr lang="en-US" dirty="0">
                <a:solidFill>
                  <a:schemeClr val="accent1">
                    <a:lumMod val="50000"/>
                  </a:schemeClr>
                </a:solidFill>
              </a:rPr>
              <a:t>, Youth and high school sports coaches' experience with and attitudes about concussion and access to athletic trainers by sport type and age of athlete coached, Journal of Safety Research, Volume 69, 2019, Pages 217-225.</a:t>
            </a:r>
          </a:p>
          <a:p>
            <a:r>
              <a:rPr lang="en-US" dirty="0">
                <a:solidFill>
                  <a:schemeClr val="accent1">
                    <a:lumMod val="50000"/>
                  </a:schemeClr>
                </a:solidFill>
              </a:rPr>
              <a:t>Dana </a:t>
            </a:r>
            <a:r>
              <a:rPr lang="en-US" dirty="0" err="1">
                <a:solidFill>
                  <a:schemeClr val="accent1">
                    <a:lumMod val="50000"/>
                  </a:schemeClr>
                </a:solidFill>
              </a:rPr>
              <a:t>Waltzman</a:t>
            </a:r>
            <a:r>
              <a:rPr lang="en-US" dirty="0">
                <a:solidFill>
                  <a:schemeClr val="accent1">
                    <a:lumMod val="50000"/>
                  </a:schemeClr>
                </a:solidFill>
              </a:rPr>
              <a:t>, Kelly Sarmiento, What the research says about concussion risk factors and prevention strategies for youth sports: A scoping review of six commonly played sports, </a:t>
            </a:r>
            <a:r>
              <a:rPr lang="en-US" i="1" dirty="0">
                <a:solidFill>
                  <a:schemeClr val="accent1">
                    <a:lumMod val="50000"/>
                  </a:schemeClr>
                </a:solidFill>
              </a:rPr>
              <a:t>Journal of Safety Research</a:t>
            </a:r>
            <a:r>
              <a:rPr lang="en-US" dirty="0">
                <a:solidFill>
                  <a:schemeClr val="accent1">
                    <a:lumMod val="50000"/>
                  </a:schemeClr>
                </a:solidFill>
              </a:rPr>
              <a:t>, Volume 68, 2019, Pages 157-172.</a:t>
            </a:r>
          </a:p>
        </p:txBody>
      </p:sp>
    </p:spTree>
    <p:extLst>
      <p:ext uri="{BB962C8B-B14F-4D97-AF65-F5344CB8AC3E}">
        <p14:creationId xmlns:p14="http://schemas.microsoft.com/office/powerpoint/2010/main" val="101300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DA12FC3-1747-45E5-94AA-4FBD500EE963}"/>
              </a:ext>
            </a:extLst>
          </p:cNvPr>
          <p:cNvSpPr txBox="1"/>
          <p:nvPr/>
        </p:nvSpPr>
        <p:spPr>
          <a:xfrm>
            <a:off x="843148" y="2979801"/>
            <a:ext cx="3636112" cy="461665"/>
          </a:xfrm>
          <a:prstGeom prst="rect">
            <a:avLst/>
          </a:prstGeom>
          <a:noFill/>
        </p:spPr>
        <p:txBody>
          <a:bodyPr wrap="square" rtlCol="0">
            <a:spAutoFit/>
          </a:bodyPr>
          <a:lstStyle/>
          <a:p>
            <a:r>
              <a:rPr lang="el-GR" sz="2400" i="1" dirty="0" smtClean="0">
                <a:solidFill>
                  <a:schemeClr val="accent1">
                    <a:lumMod val="50000"/>
                  </a:schemeClr>
                </a:solidFill>
                <a:latin typeface="GillSans" pitchFamily="2" charset="0"/>
              </a:rPr>
              <a:t>Σκοποί και Στόχοι</a:t>
            </a:r>
            <a:endParaRPr lang="en-GB" sz="2400" i="1" dirty="0">
              <a:solidFill>
                <a:schemeClr val="accent1">
                  <a:lumMod val="50000"/>
                </a:schemeClr>
              </a:solidFill>
              <a:latin typeface="GillSans" pitchFamily="2" charset="0"/>
            </a:endParaRPr>
          </a:p>
        </p:txBody>
      </p:sp>
      <p:sp>
        <p:nvSpPr>
          <p:cNvPr id="9" name="Rectangle 8">
            <a:extLst>
              <a:ext uri="{FF2B5EF4-FFF2-40B4-BE49-F238E27FC236}">
                <a16:creationId xmlns:a16="http://schemas.microsoft.com/office/drawing/2014/main" xmlns="" id="{86F84C82-0C8D-47D6-8F8B-A27812549F1C}"/>
              </a:ext>
            </a:extLst>
          </p:cNvPr>
          <p:cNvSpPr/>
          <p:nvPr/>
        </p:nvSpPr>
        <p:spPr>
          <a:xfrm>
            <a:off x="843148" y="3706045"/>
            <a:ext cx="10794670" cy="1631216"/>
          </a:xfrm>
          <a:prstGeom prst="rect">
            <a:avLst/>
          </a:prstGeom>
        </p:spPr>
        <p:txBody>
          <a:bodyPr wrap="square">
            <a:spAutoFit/>
          </a:bodyPr>
          <a:lstStyle/>
          <a:p>
            <a:pPr marL="285750" lvl="0" indent="-285750"/>
            <a:r>
              <a:rPr lang="el-GR" sz="2000" dirty="0" smtClean="0">
                <a:solidFill>
                  <a:schemeClr val="accent1">
                    <a:lumMod val="50000"/>
                  </a:schemeClr>
                </a:solidFill>
                <a:latin typeface="GillSans" pitchFamily="2" charset="0"/>
              </a:rPr>
              <a:t>Μέσω της διάλεξης </a:t>
            </a:r>
            <a:r>
              <a:rPr lang="el-GR" sz="2000" dirty="0">
                <a:solidFill>
                  <a:schemeClr val="accent1">
                    <a:lumMod val="50000"/>
                  </a:schemeClr>
                </a:solidFill>
                <a:latin typeface="GillSans" pitchFamily="2" charset="0"/>
              </a:rPr>
              <a:t>και των </a:t>
            </a:r>
            <a:r>
              <a:rPr lang="el-GR" sz="2000" dirty="0" smtClean="0">
                <a:solidFill>
                  <a:schemeClr val="accent1">
                    <a:lumMod val="50000"/>
                  </a:schemeClr>
                </a:solidFill>
                <a:latin typeface="GillSans" pitchFamily="2" charset="0"/>
              </a:rPr>
              <a:t>εργασιών, </a:t>
            </a:r>
            <a:r>
              <a:rPr lang="el-GR" sz="2000" dirty="0">
                <a:solidFill>
                  <a:schemeClr val="accent1">
                    <a:lumMod val="50000"/>
                  </a:schemeClr>
                </a:solidFill>
                <a:latin typeface="GillSans" pitchFamily="2" charset="0"/>
              </a:rPr>
              <a:t>οι </a:t>
            </a:r>
            <a:r>
              <a:rPr lang="el-GR" sz="2000" dirty="0" smtClean="0">
                <a:solidFill>
                  <a:schemeClr val="accent1">
                    <a:lumMod val="50000"/>
                  </a:schemeClr>
                </a:solidFill>
                <a:latin typeface="GillSans" pitchFamily="2" charset="0"/>
              </a:rPr>
              <a:t>φοιτητές/</a:t>
            </a:r>
            <a:r>
              <a:rPr lang="el-GR" sz="2000" dirty="0" err="1" smtClean="0">
                <a:solidFill>
                  <a:schemeClr val="accent1">
                    <a:lumMod val="50000"/>
                  </a:schemeClr>
                </a:solidFill>
                <a:latin typeface="GillSans" pitchFamily="2" charset="0"/>
              </a:rPr>
              <a:t>τριες</a:t>
            </a:r>
            <a:r>
              <a:rPr lang="el-GR" sz="2000" dirty="0" smtClean="0">
                <a:solidFill>
                  <a:schemeClr val="accent1">
                    <a:lumMod val="50000"/>
                  </a:schemeClr>
                </a:solidFill>
                <a:latin typeface="GillSans" pitchFamily="2" charset="0"/>
              </a:rPr>
              <a:t> </a:t>
            </a:r>
            <a:r>
              <a:rPr lang="el-GR" sz="2000" dirty="0">
                <a:solidFill>
                  <a:schemeClr val="accent1">
                    <a:lumMod val="50000"/>
                  </a:schemeClr>
                </a:solidFill>
                <a:latin typeface="GillSans" pitchFamily="2" charset="0"/>
              </a:rPr>
              <a:t>θα </a:t>
            </a:r>
            <a:r>
              <a:rPr lang="el-GR" sz="2000" dirty="0" smtClean="0">
                <a:solidFill>
                  <a:schemeClr val="accent1">
                    <a:lumMod val="50000"/>
                  </a:schemeClr>
                </a:solidFill>
                <a:latin typeface="GillSans" pitchFamily="2" charset="0"/>
              </a:rPr>
              <a:t>μπορούν:</a:t>
            </a:r>
            <a:endParaRPr lang="el-GR" sz="2000" dirty="0">
              <a:solidFill>
                <a:schemeClr val="accent1">
                  <a:lumMod val="50000"/>
                </a:schemeClr>
              </a:solidFill>
              <a:latin typeface="GillSans" pitchFamily="2" charset="0"/>
            </a:endParaRPr>
          </a:p>
          <a:p>
            <a:pPr marL="342900" lvl="0" indent="-342900">
              <a:buFont typeface="Arial" panose="020B0604020202020204" pitchFamily="34" charset="0"/>
              <a:buChar char="•"/>
            </a:pPr>
            <a:r>
              <a:rPr lang="el-GR" sz="2000" dirty="0">
                <a:solidFill>
                  <a:schemeClr val="accent1">
                    <a:lumMod val="50000"/>
                  </a:schemeClr>
                </a:solidFill>
                <a:latin typeface="GillSans" pitchFamily="2" charset="0"/>
              </a:rPr>
              <a:t>ν</a:t>
            </a:r>
            <a:r>
              <a:rPr lang="el-GR" sz="2000" dirty="0" smtClean="0">
                <a:solidFill>
                  <a:schemeClr val="accent1">
                    <a:lumMod val="50000"/>
                  </a:schemeClr>
                </a:solidFill>
                <a:latin typeface="GillSans" pitchFamily="2" charset="0"/>
              </a:rPr>
              <a:t>α έχουν </a:t>
            </a:r>
            <a:r>
              <a:rPr lang="el-GR" sz="2000" dirty="0">
                <a:solidFill>
                  <a:schemeClr val="accent1">
                    <a:lumMod val="50000"/>
                  </a:schemeClr>
                </a:solidFill>
                <a:latin typeface="GillSans" pitchFamily="2" charset="0"/>
              </a:rPr>
              <a:t>μια βασική κατανόηση του ορισμού, των κινδύνων και των παραγόντων που εμπλέκονται στη διάσειση</a:t>
            </a:r>
          </a:p>
          <a:p>
            <a:pPr marL="342900" lvl="0" indent="-342900">
              <a:buFont typeface="Arial" panose="020B0604020202020204" pitchFamily="34" charset="0"/>
              <a:buChar char="•"/>
            </a:pPr>
            <a:r>
              <a:rPr lang="el-GR" sz="2000" dirty="0" smtClean="0">
                <a:solidFill>
                  <a:schemeClr val="accent1">
                    <a:lumMod val="50000"/>
                  </a:schemeClr>
                </a:solidFill>
                <a:latin typeface="GillSans" pitchFamily="2" charset="0"/>
              </a:rPr>
              <a:t>να </a:t>
            </a:r>
            <a:r>
              <a:rPr lang="el-GR" sz="2000" dirty="0">
                <a:solidFill>
                  <a:schemeClr val="accent1">
                    <a:lumMod val="50000"/>
                  </a:schemeClr>
                </a:solidFill>
                <a:latin typeface="GillSans" pitchFamily="2" charset="0"/>
              </a:rPr>
              <a:t>κατανοήσουν τις πιθανές επιπτώσεις μιας </a:t>
            </a:r>
            <a:r>
              <a:rPr lang="el-GR" sz="2000" dirty="0" smtClean="0">
                <a:solidFill>
                  <a:schemeClr val="accent1">
                    <a:lumMod val="50000"/>
                  </a:schemeClr>
                </a:solidFill>
                <a:latin typeface="GillSans" pitchFamily="2" charset="0"/>
              </a:rPr>
              <a:t>διάσεισης που </a:t>
            </a:r>
            <a:r>
              <a:rPr lang="el-GR" sz="2000" dirty="0">
                <a:solidFill>
                  <a:schemeClr val="accent1">
                    <a:lumMod val="50000"/>
                  </a:schemeClr>
                </a:solidFill>
                <a:latin typeface="GillSans" pitchFamily="2" charset="0"/>
              </a:rPr>
              <a:t>σχετίζεται με τον αθλητισμό</a:t>
            </a:r>
          </a:p>
          <a:p>
            <a:pPr marL="342900" lvl="0" indent="-342900">
              <a:buFont typeface="Arial" panose="020B0604020202020204" pitchFamily="34" charset="0"/>
              <a:buChar char="•"/>
            </a:pPr>
            <a:r>
              <a:rPr lang="el-GR" sz="2000" dirty="0">
                <a:solidFill>
                  <a:schemeClr val="accent1">
                    <a:lumMod val="50000"/>
                  </a:schemeClr>
                </a:solidFill>
                <a:latin typeface="GillSans" pitchFamily="2" charset="0"/>
              </a:rPr>
              <a:t>να αναγνωρίσουμε τα ηθικά διλήμματα στον τομέα </a:t>
            </a:r>
            <a:r>
              <a:rPr lang="el-GR" sz="2000" dirty="0" smtClean="0">
                <a:solidFill>
                  <a:schemeClr val="accent1">
                    <a:lumMod val="50000"/>
                  </a:schemeClr>
                </a:solidFill>
                <a:latin typeface="GillSans" pitchFamily="2" charset="0"/>
              </a:rPr>
              <a:t>αυτό</a:t>
            </a:r>
            <a:endParaRPr lang="en-US" sz="2000" dirty="0">
              <a:solidFill>
                <a:schemeClr val="accent1">
                  <a:lumMod val="50000"/>
                </a:schemeClr>
              </a:solidFill>
              <a:latin typeface="GillSans" pitchFamily="2" charset="0"/>
            </a:endParaRPr>
          </a:p>
        </p:txBody>
      </p:sp>
      <p:sp>
        <p:nvSpPr>
          <p:cNvPr id="10" name="TextBox 9">
            <a:extLst>
              <a:ext uri="{FF2B5EF4-FFF2-40B4-BE49-F238E27FC236}">
                <a16:creationId xmlns:a16="http://schemas.microsoft.com/office/drawing/2014/main" xmlns="" id="{A226122C-10AD-4380-9393-4B779A4D388B}"/>
              </a:ext>
            </a:extLst>
          </p:cNvPr>
          <p:cNvSpPr txBox="1"/>
          <p:nvPr/>
        </p:nvSpPr>
        <p:spPr>
          <a:xfrm>
            <a:off x="843148" y="2272122"/>
            <a:ext cx="8334103" cy="584775"/>
          </a:xfrm>
          <a:prstGeom prst="rect">
            <a:avLst/>
          </a:prstGeom>
          <a:noFill/>
        </p:spPr>
        <p:txBody>
          <a:bodyPr wrap="square" rtlCol="0">
            <a:spAutoFit/>
          </a:bodyPr>
          <a:lstStyle/>
          <a:p>
            <a:r>
              <a:rPr lang="el-GR" sz="3200" dirty="0">
                <a:solidFill>
                  <a:schemeClr val="accent1">
                    <a:lumMod val="50000"/>
                  </a:schemeClr>
                </a:solidFill>
                <a:latin typeface="GillSans" pitchFamily="2" charset="0"/>
              </a:rPr>
              <a:t>Υγεία και ευεξία - </a:t>
            </a:r>
            <a:r>
              <a:rPr lang="el-GR" sz="3200" dirty="0" err="1">
                <a:solidFill>
                  <a:schemeClr val="accent1">
                    <a:lumMod val="50000"/>
                  </a:schemeClr>
                </a:solidFill>
                <a:latin typeface="GillSans" pitchFamily="2" charset="0"/>
              </a:rPr>
              <a:t>Διάσειση</a:t>
            </a:r>
            <a:endParaRPr lang="en-GB" sz="3200" dirty="0">
              <a:solidFill>
                <a:schemeClr val="accent1">
                  <a:lumMod val="50000"/>
                </a:schemeClr>
              </a:solidFill>
              <a:latin typeface="GillSans" pitchFamily="2" charset="0"/>
            </a:endParaRPr>
          </a:p>
        </p:txBody>
      </p:sp>
      <p:sp>
        <p:nvSpPr>
          <p:cNvPr id="11" name="TextBox 10">
            <a:extLst>
              <a:ext uri="{FF2B5EF4-FFF2-40B4-BE49-F238E27FC236}">
                <a16:creationId xmlns:a16="http://schemas.microsoft.com/office/drawing/2014/main" xmlns="" id="{FFA5C3BB-D2CD-4270-841A-2B8DC38534B4}"/>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227923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DA12FC3-1747-45E5-94AA-4FBD500EE963}"/>
              </a:ext>
            </a:extLst>
          </p:cNvPr>
          <p:cNvSpPr txBox="1"/>
          <p:nvPr/>
        </p:nvSpPr>
        <p:spPr>
          <a:xfrm>
            <a:off x="1928946" y="3198167"/>
            <a:ext cx="8334103" cy="461665"/>
          </a:xfrm>
          <a:prstGeom prst="rect">
            <a:avLst/>
          </a:prstGeom>
          <a:noFill/>
        </p:spPr>
        <p:txBody>
          <a:bodyPr wrap="square" rtlCol="0">
            <a:spAutoFit/>
          </a:bodyPr>
          <a:lstStyle/>
          <a:p>
            <a:r>
              <a:rPr lang="el-GR" sz="2400" dirty="0" smtClean="0">
                <a:solidFill>
                  <a:schemeClr val="accent1">
                    <a:lumMod val="50000"/>
                  </a:schemeClr>
                </a:solidFill>
                <a:latin typeface="GillSans" pitchFamily="2" charset="0"/>
              </a:rPr>
              <a:t>Εργασία </a:t>
            </a:r>
            <a:r>
              <a:rPr lang="en-GB" sz="2400" dirty="0" smtClean="0">
                <a:solidFill>
                  <a:schemeClr val="accent1">
                    <a:lumMod val="50000"/>
                  </a:schemeClr>
                </a:solidFill>
                <a:latin typeface="GillSans" pitchFamily="2" charset="0"/>
              </a:rPr>
              <a:t>1</a:t>
            </a:r>
            <a:r>
              <a:rPr lang="el-GR" sz="2400" baseline="30000" dirty="0" smtClean="0">
                <a:solidFill>
                  <a:schemeClr val="accent1">
                    <a:lumMod val="50000"/>
                  </a:schemeClr>
                </a:solidFill>
                <a:latin typeface="GillSans" pitchFamily="2" charset="0"/>
              </a:rPr>
              <a:t>η</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p:txBody>
      </p:sp>
      <p:sp>
        <p:nvSpPr>
          <p:cNvPr id="9" name="Rectangle 8">
            <a:extLst>
              <a:ext uri="{FF2B5EF4-FFF2-40B4-BE49-F238E27FC236}">
                <a16:creationId xmlns:a16="http://schemas.microsoft.com/office/drawing/2014/main" xmlns="" id="{86F84C82-0C8D-47D6-8F8B-A27812549F1C}"/>
              </a:ext>
            </a:extLst>
          </p:cNvPr>
          <p:cNvSpPr/>
          <p:nvPr/>
        </p:nvSpPr>
        <p:spPr>
          <a:xfrm>
            <a:off x="2725025" y="3741424"/>
            <a:ext cx="7545975" cy="400110"/>
          </a:xfrm>
          <a:prstGeom prst="rect">
            <a:avLst/>
          </a:prstGeom>
        </p:spPr>
        <p:txBody>
          <a:bodyPr wrap="square">
            <a:spAutoFit/>
          </a:bodyPr>
          <a:lstStyle/>
          <a:p>
            <a:pPr marL="285750" indent="-285750">
              <a:buFont typeface="Arial" panose="020B0604020202020204" pitchFamily="34" charset="0"/>
              <a:buChar char="•"/>
            </a:pPr>
            <a:r>
              <a:rPr lang="el-GR" sz="2000" dirty="0" smtClean="0">
                <a:solidFill>
                  <a:schemeClr val="accent1">
                    <a:lumMod val="50000"/>
                  </a:schemeClr>
                </a:solidFill>
                <a:latin typeface="GillSans" pitchFamily="2" charset="0"/>
              </a:rPr>
              <a:t>Σε μικρές ομάδες συζητήστε τον ορισμό της </a:t>
            </a:r>
            <a:r>
              <a:rPr lang="el-GR" sz="2000" dirty="0" smtClean="0">
                <a:solidFill>
                  <a:schemeClr val="accent1">
                    <a:lumMod val="50000"/>
                  </a:schemeClr>
                </a:solidFill>
                <a:latin typeface="GillSans" pitchFamily="2" charset="0"/>
              </a:rPr>
              <a:t>διάσεισης</a:t>
            </a:r>
            <a:endParaRPr lang="el-GR" sz="2000" dirty="0" smtClean="0">
              <a:solidFill>
                <a:schemeClr val="accent1">
                  <a:lumMod val="50000"/>
                </a:schemeClr>
              </a:solidFill>
              <a:latin typeface="GillSans" pitchFamily="2" charset="0"/>
            </a:endParaRPr>
          </a:p>
        </p:txBody>
      </p:sp>
      <p:sp>
        <p:nvSpPr>
          <p:cNvPr id="10" name="TextBox 9">
            <a:extLst>
              <a:ext uri="{FF2B5EF4-FFF2-40B4-BE49-F238E27FC236}">
                <a16:creationId xmlns:a16="http://schemas.microsoft.com/office/drawing/2014/main" xmlns="" id="{A226122C-10AD-4380-9393-4B779A4D388B}"/>
              </a:ext>
            </a:extLst>
          </p:cNvPr>
          <p:cNvSpPr txBox="1"/>
          <p:nvPr/>
        </p:nvSpPr>
        <p:spPr>
          <a:xfrm>
            <a:off x="1928946" y="2236329"/>
            <a:ext cx="8334103" cy="584775"/>
          </a:xfrm>
          <a:prstGeom prst="rect">
            <a:avLst/>
          </a:prstGeom>
          <a:noFill/>
        </p:spPr>
        <p:txBody>
          <a:bodyPr wrap="square" rtlCol="0">
            <a:spAutoFit/>
          </a:bodyPr>
          <a:lstStyle/>
          <a:p>
            <a:r>
              <a:rPr lang="el-GR" sz="3200" dirty="0" err="1">
                <a:solidFill>
                  <a:schemeClr val="accent1">
                    <a:lumMod val="50000"/>
                  </a:schemeClr>
                </a:solidFill>
                <a:latin typeface="GillSans" pitchFamily="2" charset="0"/>
              </a:rPr>
              <a:t>Διάσειση</a:t>
            </a:r>
            <a:endParaRPr lang="en-GB" sz="3200" dirty="0">
              <a:solidFill>
                <a:schemeClr val="accent1">
                  <a:lumMod val="50000"/>
                </a:schemeClr>
              </a:solidFill>
              <a:latin typeface="GillSans" pitchFamily="2" charset="0"/>
            </a:endParaRPr>
          </a:p>
        </p:txBody>
      </p:sp>
      <p:sp>
        <p:nvSpPr>
          <p:cNvPr id="11" name="TextBox 10">
            <a:extLst>
              <a:ext uri="{FF2B5EF4-FFF2-40B4-BE49-F238E27FC236}">
                <a16:creationId xmlns:a16="http://schemas.microsoft.com/office/drawing/2014/main" xmlns="" id="{E0EA06B2-4E54-4FCA-9501-2681E7F52579}"/>
              </a:ext>
            </a:extLst>
          </p:cNvPr>
          <p:cNvSpPr txBox="1"/>
          <p:nvPr/>
        </p:nvSpPr>
        <p:spPr>
          <a:xfrm>
            <a:off x="1928948" y="4413958"/>
            <a:ext cx="8334103" cy="461665"/>
          </a:xfrm>
          <a:prstGeom prst="rect">
            <a:avLst/>
          </a:prstGeom>
          <a:noFill/>
        </p:spPr>
        <p:txBody>
          <a:bodyPr wrap="square" rtlCol="0">
            <a:spAutoFit/>
          </a:bodyPr>
          <a:lstStyle/>
          <a:p>
            <a:r>
              <a:rPr lang="el-GR" sz="2400" dirty="0">
                <a:solidFill>
                  <a:schemeClr val="accent1">
                    <a:lumMod val="50000"/>
                  </a:schemeClr>
                </a:solidFill>
                <a:latin typeface="GillSans" pitchFamily="2" charset="0"/>
              </a:rPr>
              <a:t>Εργασία</a:t>
            </a:r>
            <a:r>
              <a:rPr lang="en-GB" sz="2400" dirty="0" smtClean="0">
                <a:solidFill>
                  <a:schemeClr val="accent1">
                    <a:lumMod val="50000"/>
                  </a:schemeClr>
                </a:solidFill>
                <a:latin typeface="GillSans" pitchFamily="2" charset="0"/>
              </a:rPr>
              <a:t> 2</a:t>
            </a:r>
            <a:r>
              <a:rPr lang="el-GR" sz="2400" baseline="30000" dirty="0" smtClean="0">
                <a:solidFill>
                  <a:schemeClr val="accent1">
                    <a:lumMod val="50000"/>
                  </a:schemeClr>
                </a:solidFill>
                <a:latin typeface="GillSans" pitchFamily="2" charset="0"/>
              </a:rPr>
              <a:t>η</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p:txBody>
      </p:sp>
      <p:sp>
        <p:nvSpPr>
          <p:cNvPr id="12" name="Rectangle 11">
            <a:extLst>
              <a:ext uri="{FF2B5EF4-FFF2-40B4-BE49-F238E27FC236}">
                <a16:creationId xmlns:a16="http://schemas.microsoft.com/office/drawing/2014/main" xmlns="" id="{3B47C91A-CC71-46E9-B26A-9B9B76C753C2}"/>
              </a:ext>
            </a:extLst>
          </p:cNvPr>
          <p:cNvSpPr/>
          <p:nvPr/>
        </p:nvSpPr>
        <p:spPr>
          <a:xfrm>
            <a:off x="2717076" y="5052631"/>
            <a:ext cx="7545975" cy="707886"/>
          </a:xfrm>
          <a:prstGeom prst="rect">
            <a:avLst/>
          </a:prstGeom>
        </p:spPr>
        <p:txBody>
          <a:bodyPr wrap="square">
            <a:spAutoFit/>
          </a:bodyPr>
          <a:lstStyle/>
          <a:p>
            <a:pPr marL="285750" indent="-285750">
              <a:buFont typeface="Arial" panose="020B0604020202020204" pitchFamily="34" charset="0"/>
              <a:buChar char="•"/>
            </a:pPr>
            <a:r>
              <a:rPr lang="el-GR" sz="2000" dirty="0" smtClean="0">
                <a:solidFill>
                  <a:schemeClr val="accent1">
                    <a:lumMod val="50000"/>
                  </a:schemeClr>
                </a:solidFill>
                <a:latin typeface="GillSans" pitchFamily="2" charset="0"/>
              </a:rPr>
              <a:t>Συζητήστε τους κύριους </a:t>
            </a:r>
            <a:r>
              <a:rPr lang="el-GR" sz="2000" dirty="0">
                <a:solidFill>
                  <a:schemeClr val="accent1">
                    <a:lumMod val="50000"/>
                  </a:schemeClr>
                </a:solidFill>
                <a:latin typeface="GillSans" pitchFamily="2" charset="0"/>
              </a:rPr>
              <a:t>παράγοντες κινδύνου της </a:t>
            </a:r>
            <a:r>
              <a:rPr lang="el-GR" sz="2000" dirty="0" err="1">
                <a:solidFill>
                  <a:schemeClr val="accent1">
                    <a:lumMod val="50000"/>
                  </a:schemeClr>
                </a:solidFill>
                <a:latin typeface="GillSans" pitchFamily="2" charset="0"/>
              </a:rPr>
              <a:t>διάσεισης</a:t>
            </a:r>
            <a:r>
              <a:rPr lang="el-GR" sz="2000" dirty="0">
                <a:solidFill>
                  <a:schemeClr val="accent1">
                    <a:lumMod val="50000"/>
                  </a:schemeClr>
                </a:solidFill>
                <a:latin typeface="GillSans" pitchFamily="2" charset="0"/>
              </a:rPr>
              <a:t> στους αθλητές</a:t>
            </a:r>
            <a:endParaRPr lang="en-GB" sz="2000" dirty="0">
              <a:solidFill>
                <a:schemeClr val="accent1">
                  <a:lumMod val="50000"/>
                </a:schemeClr>
              </a:solidFill>
              <a:latin typeface="GillSans" pitchFamily="2" charset="0"/>
            </a:endParaRPr>
          </a:p>
        </p:txBody>
      </p:sp>
      <p:sp>
        <p:nvSpPr>
          <p:cNvPr id="14" name="TextBox 13">
            <a:extLst>
              <a:ext uri="{FF2B5EF4-FFF2-40B4-BE49-F238E27FC236}">
                <a16:creationId xmlns:a16="http://schemas.microsoft.com/office/drawing/2014/main" xmlns="" id="{49247826-0C46-4994-AEF3-C21D02EBF9F5}"/>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101300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9" name="Rectangle 8">
            <a:extLst>
              <a:ext uri="{FF2B5EF4-FFF2-40B4-BE49-F238E27FC236}">
                <a16:creationId xmlns:a16="http://schemas.microsoft.com/office/drawing/2014/main" xmlns="" id="{86F84C82-0C8D-47D6-8F8B-A27812549F1C}"/>
              </a:ext>
            </a:extLst>
          </p:cNvPr>
          <p:cNvSpPr/>
          <p:nvPr/>
        </p:nvSpPr>
        <p:spPr>
          <a:xfrm>
            <a:off x="1421011" y="2946294"/>
            <a:ext cx="7545975" cy="1631216"/>
          </a:xfrm>
          <a:prstGeom prst="rect">
            <a:avLst/>
          </a:prstGeom>
        </p:spPr>
        <p:txBody>
          <a:bodyPr wrap="square">
            <a:spAutoFit/>
          </a:bodyPr>
          <a:lstStyle/>
          <a:p>
            <a:pPr marL="285750" indent="-285750">
              <a:buFont typeface="Arial" panose="020B0604020202020204" pitchFamily="34" charset="0"/>
              <a:buChar char="•"/>
            </a:pPr>
            <a:r>
              <a:rPr lang="el-GR" sz="2000" dirty="0">
                <a:solidFill>
                  <a:schemeClr val="accent1">
                    <a:lumMod val="50000"/>
                  </a:schemeClr>
                </a:solidFill>
              </a:rPr>
              <a:t>Παρά τις πολλές προσπάθειες </a:t>
            </a:r>
            <a:r>
              <a:rPr lang="el-GR" sz="2000" dirty="0" smtClean="0">
                <a:solidFill>
                  <a:schemeClr val="accent1">
                    <a:lumMod val="50000"/>
                  </a:schemeClr>
                </a:solidFill>
              </a:rPr>
              <a:t>ειδικών</a:t>
            </a:r>
            <a:r>
              <a:rPr lang="el-GR" sz="2000" dirty="0">
                <a:solidFill>
                  <a:schemeClr val="accent1">
                    <a:lumMod val="50000"/>
                  </a:schemeClr>
                </a:solidFill>
              </a:rPr>
              <a:t>, δεν υπάρχει σαφής ορισμός της </a:t>
            </a:r>
            <a:r>
              <a:rPr lang="el-GR" sz="2000" dirty="0" err="1">
                <a:solidFill>
                  <a:schemeClr val="accent1">
                    <a:lumMod val="50000"/>
                  </a:schemeClr>
                </a:solidFill>
              </a:rPr>
              <a:t>διάσεισης</a:t>
            </a:r>
            <a:r>
              <a:rPr lang="el-GR" sz="2000" dirty="0">
                <a:solidFill>
                  <a:schemeClr val="accent1">
                    <a:lumMod val="50000"/>
                  </a:schemeClr>
                </a:solidFill>
              </a:rPr>
              <a:t>. Είναι αβέβαιο αν οποιαδήποτε βλάβη στον εγκέφαλο συμβαίνει από μια </a:t>
            </a:r>
            <a:r>
              <a:rPr lang="el-GR" sz="2000" dirty="0" err="1">
                <a:solidFill>
                  <a:schemeClr val="accent1">
                    <a:lumMod val="50000"/>
                  </a:schemeClr>
                </a:solidFill>
              </a:rPr>
              <a:t>διάσειση</a:t>
            </a:r>
            <a:r>
              <a:rPr lang="el-GR" sz="2000" dirty="0">
                <a:solidFill>
                  <a:schemeClr val="accent1">
                    <a:lumMod val="50000"/>
                  </a:schemeClr>
                </a:solidFill>
              </a:rPr>
              <a:t>.</a:t>
            </a:r>
          </a:p>
          <a:p>
            <a:pPr marL="285750" indent="-285750">
              <a:buFont typeface="Arial" panose="020B0604020202020204" pitchFamily="34" charset="0"/>
              <a:buChar char="•"/>
            </a:pPr>
            <a:r>
              <a:rPr lang="el-GR" sz="2000" dirty="0">
                <a:solidFill>
                  <a:schemeClr val="accent1">
                    <a:lumMod val="50000"/>
                  </a:schemeClr>
                </a:solidFill>
              </a:rPr>
              <a:t>Ωστόσο, μια </a:t>
            </a:r>
            <a:r>
              <a:rPr lang="el-GR" sz="2000" dirty="0" err="1">
                <a:solidFill>
                  <a:schemeClr val="accent1">
                    <a:lumMod val="50000"/>
                  </a:schemeClr>
                </a:solidFill>
              </a:rPr>
              <a:t>διάσειση</a:t>
            </a:r>
            <a:r>
              <a:rPr lang="el-GR" sz="2000" dirty="0">
                <a:solidFill>
                  <a:schemeClr val="accent1">
                    <a:lumMod val="50000"/>
                  </a:schemeClr>
                </a:solidFill>
              </a:rPr>
              <a:t> εξασθενεί προσωρινά τον τρόπο με τον οποίο ο εγκέφαλος λειτουργεί και επεξεργάζεται τις πληροφορίες</a:t>
            </a:r>
            <a:r>
              <a:rPr lang="el-GR" sz="2000" dirty="0" smtClean="0">
                <a:solidFill>
                  <a:schemeClr val="accent1">
                    <a:lumMod val="50000"/>
                  </a:schemeClr>
                </a:solidFill>
              </a:rPr>
              <a:t>. </a:t>
            </a:r>
            <a:r>
              <a:rPr lang="en-US" sz="2000" dirty="0" smtClean="0">
                <a:solidFill>
                  <a:schemeClr val="accent1">
                    <a:lumMod val="50000"/>
                  </a:schemeClr>
                </a:solidFill>
              </a:rPr>
              <a:t> </a:t>
            </a:r>
            <a:endParaRPr lang="en-GB" sz="2000" dirty="0">
              <a:solidFill>
                <a:schemeClr val="accent1">
                  <a:lumMod val="50000"/>
                </a:schemeClr>
              </a:solidFill>
              <a:latin typeface="GillSans" pitchFamily="2" charset="0"/>
            </a:endParaRPr>
          </a:p>
        </p:txBody>
      </p:sp>
      <p:sp>
        <p:nvSpPr>
          <p:cNvPr id="10" name="TextBox 9">
            <a:extLst>
              <a:ext uri="{FF2B5EF4-FFF2-40B4-BE49-F238E27FC236}">
                <a16:creationId xmlns:a16="http://schemas.microsoft.com/office/drawing/2014/main" xmlns="" id="{A226122C-10AD-4380-9393-4B779A4D388B}"/>
              </a:ext>
            </a:extLst>
          </p:cNvPr>
          <p:cNvSpPr txBox="1"/>
          <p:nvPr/>
        </p:nvSpPr>
        <p:spPr>
          <a:xfrm>
            <a:off x="1421011" y="2260486"/>
            <a:ext cx="8334103" cy="584775"/>
          </a:xfrm>
          <a:prstGeom prst="rect">
            <a:avLst/>
          </a:prstGeom>
          <a:noFill/>
        </p:spPr>
        <p:txBody>
          <a:bodyPr wrap="square" rtlCol="0">
            <a:spAutoFit/>
          </a:bodyPr>
          <a:lstStyle/>
          <a:p>
            <a:r>
              <a:rPr lang="el-GR" sz="3200" dirty="0" err="1" smtClean="0">
                <a:solidFill>
                  <a:schemeClr val="accent1">
                    <a:lumMod val="50000"/>
                  </a:schemeClr>
                </a:solidFill>
                <a:latin typeface="GillSans" pitchFamily="2" charset="0"/>
              </a:rPr>
              <a:t>Διάσειση</a:t>
            </a:r>
            <a:r>
              <a:rPr lang="el-GR" sz="3200" dirty="0" smtClean="0">
                <a:solidFill>
                  <a:schemeClr val="accent1">
                    <a:lumMod val="50000"/>
                  </a:schemeClr>
                </a:solidFill>
                <a:latin typeface="GillSans" pitchFamily="2" charset="0"/>
              </a:rPr>
              <a:t> </a:t>
            </a:r>
            <a:r>
              <a:rPr lang="en-GB" sz="3200" dirty="0" smtClean="0">
                <a:solidFill>
                  <a:schemeClr val="accent1">
                    <a:lumMod val="50000"/>
                  </a:schemeClr>
                </a:solidFill>
                <a:latin typeface="GillSans" pitchFamily="2" charset="0"/>
              </a:rPr>
              <a:t>– </a:t>
            </a:r>
            <a:r>
              <a:rPr lang="el-GR" sz="3200" dirty="0" smtClean="0">
                <a:solidFill>
                  <a:schemeClr val="accent1">
                    <a:lumMod val="50000"/>
                  </a:schemeClr>
                </a:solidFill>
                <a:latin typeface="GillSans" pitchFamily="2" charset="0"/>
              </a:rPr>
              <a:t>ορισμός</a:t>
            </a:r>
            <a:endParaRPr lang="en-GB" sz="3200" dirty="0">
              <a:solidFill>
                <a:schemeClr val="accent1">
                  <a:lumMod val="50000"/>
                </a:schemeClr>
              </a:solidFill>
              <a:latin typeface="GillSans" pitchFamily="2" charset="0"/>
            </a:endParaRPr>
          </a:p>
        </p:txBody>
      </p:sp>
      <p:sp>
        <p:nvSpPr>
          <p:cNvPr id="14" name="TextBox 13">
            <a:extLst>
              <a:ext uri="{FF2B5EF4-FFF2-40B4-BE49-F238E27FC236}">
                <a16:creationId xmlns:a16="http://schemas.microsoft.com/office/drawing/2014/main" xmlns="" id="{49247826-0C46-4994-AEF3-C21D02EBF9F5}"/>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101300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1421011" y="2260486"/>
            <a:ext cx="8334103" cy="584775"/>
          </a:xfrm>
          <a:prstGeom prst="rect">
            <a:avLst/>
          </a:prstGeom>
          <a:noFill/>
        </p:spPr>
        <p:txBody>
          <a:bodyPr wrap="square" rtlCol="0">
            <a:spAutoFit/>
          </a:bodyPr>
          <a:lstStyle/>
          <a:p>
            <a:r>
              <a:rPr lang="el-GR" sz="3200" dirty="0" err="1">
                <a:solidFill>
                  <a:schemeClr val="accent1">
                    <a:lumMod val="50000"/>
                  </a:schemeClr>
                </a:solidFill>
                <a:latin typeface="GillSans" pitchFamily="2" charset="0"/>
              </a:rPr>
              <a:t>Διάσειση</a:t>
            </a:r>
            <a:r>
              <a:rPr lang="el-GR" sz="3200" dirty="0">
                <a:solidFill>
                  <a:schemeClr val="accent1">
                    <a:lumMod val="50000"/>
                  </a:schemeClr>
                </a:solidFill>
                <a:latin typeface="GillSans" pitchFamily="2" charset="0"/>
              </a:rPr>
              <a:t> </a:t>
            </a:r>
            <a:r>
              <a:rPr lang="en-GB" sz="3200" dirty="0">
                <a:solidFill>
                  <a:schemeClr val="accent1">
                    <a:lumMod val="50000"/>
                  </a:schemeClr>
                </a:solidFill>
                <a:latin typeface="GillSans" pitchFamily="2" charset="0"/>
              </a:rPr>
              <a:t>– </a:t>
            </a:r>
            <a:r>
              <a:rPr lang="el-GR" sz="3200" dirty="0">
                <a:solidFill>
                  <a:schemeClr val="accent1">
                    <a:lumMod val="50000"/>
                  </a:schemeClr>
                </a:solidFill>
                <a:latin typeface="GillSans" pitchFamily="2" charset="0"/>
              </a:rPr>
              <a:t>ορισμός</a:t>
            </a:r>
            <a:endParaRPr lang="en-GB" sz="3200" dirty="0">
              <a:solidFill>
                <a:schemeClr val="accent1">
                  <a:lumMod val="50000"/>
                </a:schemeClr>
              </a:solidFill>
              <a:latin typeface="GillSans" pitchFamily="2" charset="0"/>
            </a:endParaRPr>
          </a:p>
        </p:txBody>
      </p:sp>
      <p:sp>
        <p:nvSpPr>
          <p:cNvPr id="14" name="TextBox 13">
            <a:extLst>
              <a:ext uri="{FF2B5EF4-FFF2-40B4-BE49-F238E27FC236}">
                <a16:creationId xmlns:a16="http://schemas.microsoft.com/office/drawing/2014/main" xmlns="" id="{49247826-0C46-4994-AEF3-C21D02EBF9F5}"/>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2" name="Rectangle 1">
            <a:extLst>
              <a:ext uri="{FF2B5EF4-FFF2-40B4-BE49-F238E27FC236}">
                <a16:creationId xmlns:a16="http://schemas.microsoft.com/office/drawing/2014/main" xmlns="" id="{2323364B-D2DE-4CE6-8219-8000B5870696}"/>
              </a:ext>
            </a:extLst>
          </p:cNvPr>
          <p:cNvSpPr/>
          <p:nvPr/>
        </p:nvSpPr>
        <p:spPr>
          <a:xfrm>
            <a:off x="1421010" y="2946294"/>
            <a:ext cx="6662285" cy="707886"/>
          </a:xfrm>
          <a:prstGeom prst="rect">
            <a:avLst/>
          </a:prstGeom>
        </p:spPr>
        <p:txBody>
          <a:bodyPr wrap="square">
            <a:spAutoFit/>
          </a:bodyPr>
          <a:lstStyle/>
          <a:p>
            <a:r>
              <a:rPr lang="el-GR" sz="2000" dirty="0" smtClean="0">
                <a:solidFill>
                  <a:schemeClr val="accent1">
                    <a:lumMod val="50000"/>
                  </a:schemeClr>
                </a:solidFill>
              </a:rPr>
              <a:t>«μια </a:t>
            </a:r>
            <a:r>
              <a:rPr lang="el-GR" sz="2000" dirty="0">
                <a:solidFill>
                  <a:schemeClr val="accent1">
                    <a:lumMod val="50000"/>
                  </a:schemeClr>
                </a:solidFill>
              </a:rPr>
              <a:t>σύνθετη </a:t>
            </a:r>
            <a:r>
              <a:rPr lang="el-GR" sz="2000" dirty="0" err="1">
                <a:solidFill>
                  <a:schemeClr val="accent1">
                    <a:lumMod val="50000"/>
                  </a:schemeClr>
                </a:solidFill>
              </a:rPr>
              <a:t>παθοφυσιολογική</a:t>
            </a:r>
            <a:r>
              <a:rPr lang="el-GR" sz="2000" dirty="0">
                <a:solidFill>
                  <a:schemeClr val="accent1">
                    <a:lumMod val="50000"/>
                  </a:schemeClr>
                </a:solidFill>
              </a:rPr>
              <a:t> διεργασία που επηρεάζει τον εγκέφαλο, </a:t>
            </a:r>
            <a:r>
              <a:rPr lang="el-GR" sz="2000" dirty="0" smtClean="0">
                <a:solidFill>
                  <a:schemeClr val="accent1">
                    <a:lumMod val="50000"/>
                  </a:schemeClr>
                </a:solidFill>
              </a:rPr>
              <a:t>προκαλείται από </a:t>
            </a:r>
            <a:r>
              <a:rPr lang="el-GR" sz="2000" dirty="0">
                <a:solidFill>
                  <a:schemeClr val="accent1">
                    <a:lumMod val="50000"/>
                  </a:schemeClr>
                </a:solidFill>
              </a:rPr>
              <a:t>βιομηχανικές </a:t>
            </a:r>
            <a:r>
              <a:rPr lang="el-GR" sz="2000" dirty="0" smtClean="0">
                <a:solidFill>
                  <a:schemeClr val="accent1">
                    <a:lumMod val="50000"/>
                  </a:schemeClr>
                </a:solidFill>
              </a:rPr>
              <a:t>δυνάμεις». </a:t>
            </a:r>
            <a:endParaRPr lang="ro-RO" sz="2000" dirty="0">
              <a:solidFill>
                <a:schemeClr val="accent1">
                  <a:lumMod val="50000"/>
                </a:schemeClr>
              </a:solidFill>
            </a:endParaRPr>
          </a:p>
        </p:txBody>
      </p:sp>
      <p:sp>
        <p:nvSpPr>
          <p:cNvPr id="4" name="Rectangle 3">
            <a:extLst>
              <a:ext uri="{FF2B5EF4-FFF2-40B4-BE49-F238E27FC236}">
                <a16:creationId xmlns:a16="http://schemas.microsoft.com/office/drawing/2014/main" xmlns="" id="{B864C824-054D-4B65-9382-49515E113633}"/>
              </a:ext>
            </a:extLst>
          </p:cNvPr>
          <p:cNvSpPr/>
          <p:nvPr/>
        </p:nvSpPr>
        <p:spPr>
          <a:xfrm>
            <a:off x="5068822" y="3539445"/>
            <a:ext cx="6451134" cy="523220"/>
          </a:xfrm>
          <a:prstGeom prst="rect">
            <a:avLst/>
          </a:prstGeom>
        </p:spPr>
        <p:txBody>
          <a:bodyPr wrap="square">
            <a:spAutoFit/>
          </a:bodyPr>
          <a:lstStyle/>
          <a:p>
            <a:pPr lvl="1"/>
            <a:r>
              <a:rPr lang="en-GB" sz="1400" i="1" dirty="0">
                <a:solidFill>
                  <a:schemeClr val="accent1">
                    <a:lumMod val="50000"/>
                  </a:schemeClr>
                </a:solidFill>
              </a:rPr>
              <a:t>Clark, M., &amp; </a:t>
            </a:r>
            <a:r>
              <a:rPr lang="en-GB" sz="1400" i="1" dirty="0" err="1">
                <a:solidFill>
                  <a:schemeClr val="accent1">
                    <a:lumMod val="50000"/>
                  </a:schemeClr>
                </a:solidFill>
              </a:rPr>
              <a:t>Guskiewicz</a:t>
            </a:r>
            <a:r>
              <a:rPr lang="en-GB" sz="1400" i="1" dirty="0">
                <a:solidFill>
                  <a:schemeClr val="accent1">
                    <a:lumMod val="50000"/>
                  </a:schemeClr>
                </a:solidFill>
              </a:rPr>
              <a:t>, K. (2016). Sport-Related Traumatic Brain Injury. Translational Research in Traumatic Brain Injury, 38-61</a:t>
            </a:r>
            <a:r>
              <a:rPr lang="en-GB" sz="1400" dirty="0">
                <a:solidFill>
                  <a:schemeClr val="accent1">
                    <a:lumMod val="50000"/>
                  </a:schemeClr>
                </a:solidFill>
              </a:rPr>
              <a:t>.</a:t>
            </a:r>
            <a:endParaRPr lang="ro-RO" sz="1400" dirty="0">
              <a:solidFill>
                <a:schemeClr val="accent1">
                  <a:lumMod val="50000"/>
                </a:schemeClr>
              </a:solidFill>
            </a:endParaRPr>
          </a:p>
        </p:txBody>
      </p:sp>
      <p:sp>
        <p:nvSpPr>
          <p:cNvPr id="6" name="Rectangle 5">
            <a:extLst>
              <a:ext uri="{FF2B5EF4-FFF2-40B4-BE49-F238E27FC236}">
                <a16:creationId xmlns:a16="http://schemas.microsoft.com/office/drawing/2014/main" xmlns="" id="{CDE38377-58B2-4E92-9489-A9350CC454C8}"/>
              </a:ext>
            </a:extLst>
          </p:cNvPr>
          <p:cNvSpPr/>
          <p:nvPr/>
        </p:nvSpPr>
        <p:spPr>
          <a:xfrm>
            <a:off x="1421010" y="3995678"/>
            <a:ext cx="8334103" cy="1754326"/>
          </a:xfrm>
          <a:prstGeom prst="rect">
            <a:avLst/>
          </a:prstGeom>
        </p:spPr>
        <p:txBody>
          <a:bodyPr wrap="square">
            <a:spAutoFit/>
          </a:bodyPr>
          <a:lstStyle/>
          <a:p>
            <a:r>
              <a:rPr lang="en-GB" dirty="0" smtClean="0">
                <a:solidFill>
                  <a:schemeClr val="accent1">
                    <a:lumMod val="50000"/>
                  </a:schemeClr>
                </a:solidFill>
              </a:rPr>
              <a:t>“</a:t>
            </a:r>
            <a:r>
              <a:rPr lang="el-GR" dirty="0">
                <a:solidFill>
                  <a:schemeClr val="accent1">
                    <a:lumMod val="50000"/>
                  </a:schemeClr>
                </a:solidFill>
              </a:rPr>
              <a:t>Μια </a:t>
            </a:r>
            <a:r>
              <a:rPr lang="el-GR" dirty="0" err="1">
                <a:solidFill>
                  <a:schemeClr val="accent1">
                    <a:lumMod val="50000"/>
                  </a:schemeClr>
                </a:solidFill>
              </a:rPr>
              <a:t>διάσειση</a:t>
            </a:r>
            <a:r>
              <a:rPr lang="el-GR" dirty="0">
                <a:solidFill>
                  <a:schemeClr val="accent1">
                    <a:lumMod val="50000"/>
                  </a:schemeClr>
                </a:solidFill>
              </a:rPr>
              <a:t> είναι ένας </a:t>
            </a:r>
            <a:r>
              <a:rPr lang="el-GR" dirty="0" smtClean="0">
                <a:solidFill>
                  <a:schemeClr val="accent1">
                    <a:lumMod val="50000"/>
                  </a:schemeClr>
                </a:solidFill>
              </a:rPr>
              <a:t>είδος </a:t>
            </a:r>
            <a:r>
              <a:rPr lang="el-GR" dirty="0">
                <a:solidFill>
                  <a:schemeClr val="accent1">
                    <a:lumMod val="50000"/>
                  </a:schemeClr>
                </a:solidFill>
              </a:rPr>
              <a:t>τραυματικού εγκεφαλικού τραυματισμού - ή ΤΒΙ - που προκαλείται από ένα χτύπημα, </a:t>
            </a:r>
            <a:r>
              <a:rPr lang="el-GR" dirty="0" smtClean="0">
                <a:solidFill>
                  <a:schemeClr val="accent1">
                    <a:lumMod val="50000"/>
                  </a:schemeClr>
                </a:solidFill>
              </a:rPr>
              <a:t>τίναγμα </a:t>
            </a:r>
            <a:r>
              <a:rPr lang="el-GR" dirty="0">
                <a:solidFill>
                  <a:schemeClr val="accent1">
                    <a:lumMod val="50000"/>
                  </a:schemeClr>
                </a:solidFill>
              </a:rPr>
              <a:t>ή </a:t>
            </a:r>
            <a:r>
              <a:rPr lang="el-GR" dirty="0" smtClean="0">
                <a:solidFill>
                  <a:schemeClr val="accent1">
                    <a:lumMod val="50000"/>
                  </a:schemeClr>
                </a:solidFill>
              </a:rPr>
              <a:t>ώθηση </a:t>
            </a:r>
            <a:r>
              <a:rPr lang="el-GR" dirty="0">
                <a:solidFill>
                  <a:schemeClr val="accent1">
                    <a:lumMod val="50000"/>
                  </a:schemeClr>
                </a:solidFill>
              </a:rPr>
              <a:t>στο κεφάλι ή από ένα χτύπημα στο σώμα που προκαλεί την κίνηση του κεφαλιού και του εγκεφάλου γρήγορα </a:t>
            </a:r>
            <a:r>
              <a:rPr lang="el-GR" dirty="0" smtClean="0">
                <a:solidFill>
                  <a:schemeClr val="accent1">
                    <a:lumMod val="50000"/>
                  </a:schemeClr>
                </a:solidFill>
              </a:rPr>
              <a:t>πίσω και </a:t>
            </a:r>
            <a:r>
              <a:rPr lang="el-GR" dirty="0">
                <a:solidFill>
                  <a:schemeClr val="accent1">
                    <a:lumMod val="50000"/>
                  </a:schemeClr>
                </a:solidFill>
              </a:rPr>
              <a:t>μπροστά. Αυτή η ξαφνική κίνηση μπορεί να αναγκάσει τον εγκέφαλο να αναπηδήσει γύρω ή να </a:t>
            </a:r>
            <a:r>
              <a:rPr lang="el-GR" dirty="0" smtClean="0">
                <a:solidFill>
                  <a:schemeClr val="accent1">
                    <a:lumMod val="50000"/>
                  </a:schemeClr>
                </a:solidFill>
              </a:rPr>
              <a:t>συστραφεί </a:t>
            </a:r>
            <a:r>
              <a:rPr lang="el-GR" dirty="0">
                <a:solidFill>
                  <a:schemeClr val="accent1">
                    <a:lumMod val="50000"/>
                  </a:schemeClr>
                </a:solidFill>
              </a:rPr>
              <a:t>στο κρανίο, δημιουργώντας χημικές </a:t>
            </a:r>
            <a:r>
              <a:rPr lang="el-GR" dirty="0" smtClean="0">
                <a:solidFill>
                  <a:schemeClr val="accent1">
                    <a:lumMod val="50000"/>
                  </a:schemeClr>
                </a:solidFill>
              </a:rPr>
              <a:t>αλλαγές </a:t>
            </a:r>
            <a:r>
              <a:rPr lang="el-GR" dirty="0">
                <a:solidFill>
                  <a:schemeClr val="accent1">
                    <a:lumMod val="50000"/>
                  </a:schemeClr>
                </a:solidFill>
              </a:rPr>
              <a:t>στον εγκέφαλο και μερικές φορές </a:t>
            </a:r>
            <a:r>
              <a:rPr lang="el-GR" dirty="0" err="1" smtClean="0">
                <a:solidFill>
                  <a:schemeClr val="accent1">
                    <a:lumMod val="50000"/>
                  </a:schemeClr>
                </a:solidFill>
              </a:rPr>
              <a:t>διατείνοντας</a:t>
            </a:r>
            <a:r>
              <a:rPr lang="el-GR" dirty="0" smtClean="0">
                <a:solidFill>
                  <a:schemeClr val="accent1">
                    <a:lumMod val="50000"/>
                  </a:schemeClr>
                </a:solidFill>
              </a:rPr>
              <a:t> </a:t>
            </a:r>
            <a:r>
              <a:rPr lang="el-GR" dirty="0">
                <a:solidFill>
                  <a:schemeClr val="accent1">
                    <a:lumMod val="50000"/>
                  </a:schemeClr>
                </a:solidFill>
              </a:rPr>
              <a:t>και βλάπτοντας τα εγκεφαλικά κύτταρα</a:t>
            </a:r>
            <a:endParaRPr lang="ro-RO" dirty="0">
              <a:solidFill>
                <a:schemeClr val="accent1">
                  <a:lumMod val="50000"/>
                </a:schemeClr>
              </a:solidFill>
            </a:endParaRPr>
          </a:p>
        </p:txBody>
      </p:sp>
      <p:sp>
        <p:nvSpPr>
          <p:cNvPr id="8" name="Rectangle 7">
            <a:extLst>
              <a:ext uri="{FF2B5EF4-FFF2-40B4-BE49-F238E27FC236}">
                <a16:creationId xmlns:a16="http://schemas.microsoft.com/office/drawing/2014/main" xmlns="" id="{CC153114-8B2D-46DE-A419-C9E1F618F15C}"/>
              </a:ext>
            </a:extLst>
          </p:cNvPr>
          <p:cNvSpPr/>
          <p:nvPr/>
        </p:nvSpPr>
        <p:spPr>
          <a:xfrm>
            <a:off x="5035295" y="5976220"/>
            <a:ext cx="6096000" cy="584775"/>
          </a:xfrm>
          <a:prstGeom prst="rect">
            <a:avLst/>
          </a:prstGeom>
        </p:spPr>
        <p:txBody>
          <a:bodyPr>
            <a:spAutoFit/>
          </a:bodyPr>
          <a:lstStyle/>
          <a:p>
            <a:pPr lvl="1"/>
            <a:r>
              <a:rPr lang="en-GB" sz="1600" i="1" dirty="0">
                <a:solidFill>
                  <a:schemeClr val="accent1">
                    <a:lumMod val="50000"/>
                  </a:schemeClr>
                </a:solidFill>
              </a:rPr>
              <a:t>Facts About Concussion and Brain Injury, </a:t>
            </a:r>
            <a:r>
              <a:rPr lang="en-GB" sz="1600" i="1" dirty="0" err="1">
                <a:solidFill>
                  <a:schemeClr val="accent1">
                    <a:lumMod val="50000"/>
                  </a:schemeClr>
                </a:solidFill>
              </a:rPr>
              <a:t>Center</a:t>
            </a:r>
            <a:r>
              <a:rPr lang="en-GB" sz="1600" i="1" dirty="0">
                <a:solidFill>
                  <a:schemeClr val="accent1">
                    <a:lumMod val="50000"/>
                  </a:schemeClr>
                </a:solidFill>
              </a:rPr>
              <a:t> for Disease Control and Prevention</a:t>
            </a:r>
            <a:endParaRPr lang="ro-RO" sz="1600" dirty="0">
              <a:solidFill>
                <a:schemeClr val="accent1">
                  <a:lumMod val="50000"/>
                </a:schemeClr>
              </a:solidFill>
            </a:endParaRPr>
          </a:p>
        </p:txBody>
      </p:sp>
    </p:spTree>
    <p:extLst>
      <p:ext uri="{BB962C8B-B14F-4D97-AF65-F5344CB8AC3E}">
        <p14:creationId xmlns:p14="http://schemas.microsoft.com/office/powerpoint/2010/main" val="253072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337" y="76201"/>
            <a:ext cx="1352619" cy="1200150"/>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547821" y="1167482"/>
            <a:ext cx="8334103" cy="584775"/>
          </a:xfrm>
          <a:prstGeom prst="rect">
            <a:avLst/>
          </a:prstGeom>
          <a:noFill/>
          <a:effectLst/>
        </p:spPr>
        <p:txBody>
          <a:bodyPr wrap="square" rtlCol="0">
            <a:spAutoFit/>
          </a:bodyPr>
          <a:lstStyle/>
          <a:p>
            <a:r>
              <a:rPr lang="el-GR" sz="3200" b="1" dirty="0" err="1" smtClean="0">
                <a:solidFill>
                  <a:schemeClr val="accent1">
                    <a:lumMod val="50000"/>
                  </a:schemeClr>
                </a:solidFill>
                <a:latin typeface="GillSans" pitchFamily="2" charset="0"/>
              </a:rPr>
              <a:t>Διάσειση</a:t>
            </a:r>
            <a:endParaRPr lang="en-GB" sz="3200" b="1" dirty="0">
              <a:solidFill>
                <a:schemeClr val="accent1">
                  <a:lumMod val="50000"/>
                </a:schemeClr>
              </a:solidFill>
              <a:latin typeface="GillSans" pitchFamily="2"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922" t="21309" r="26875" b="43353"/>
          <a:stretch/>
        </p:blipFill>
        <p:spPr bwMode="auto">
          <a:xfrm>
            <a:off x="1624012" y="1752257"/>
            <a:ext cx="9043988" cy="4705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13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337" y="76201"/>
            <a:ext cx="1352619" cy="1200150"/>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392373" y="741082"/>
            <a:ext cx="8334103" cy="584775"/>
          </a:xfrm>
          <a:prstGeom prst="rect">
            <a:avLst/>
          </a:prstGeom>
          <a:noFill/>
          <a:effectLst/>
        </p:spPr>
        <p:txBody>
          <a:bodyPr wrap="square" rtlCol="0">
            <a:spAutoFit/>
          </a:bodyPr>
          <a:lstStyle/>
          <a:p>
            <a:r>
              <a:rPr lang="el-GR" sz="3200" b="1" dirty="0">
                <a:solidFill>
                  <a:schemeClr val="accent1">
                    <a:lumMod val="50000"/>
                  </a:schemeClr>
                </a:solidFill>
                <a:latin typeface="GillSans" pitchFamily="2" charset="0"/>
              </a:rPr>
              <a:t>Διασείσεις - επιδημιολογία</a:t>
            </a:r>
            <a:endParaRPr lang="en-GB" sz="3200" b="1" dirty="0">
              <a:solidFill>
                <a:schemeClr val="accent1">
                  <a:lumMod val="50000"/>
                </a:schemeClr>
              </a:solidFill>
              <a:latin typeface="GillSans" pitchFamily="2" charset="0"/>
            </a:endParaRPr>
          </a:p>
        </p:txBody>
      </p:sp>
      <p:sp>
        <p:nvSpPr>
          <p:cNvPr id="2" name="Rectangle 1"/>
          <p:cNvSpPr/>
          <p:nvPr/>
        </p:nvSpPr>
        <p:spPr>
          <a:xfrm>
            <a:off x="64008" y="1289234"/>
            <a:ext cx="11987784" cy="5355312"/>
          </a:xfrm>
          <a:prstGeom prst="rect">
            <a:avLst/>
          </a:prstGeom>
        </p:spPr>
        <p:txBody>
          <a:bodyPr wrap="square">
            <a:spAutoFit/>
          </a:bodyPr>
          <a:lstStyle/>
          <a:p>
            <a:pPr marL="285750" indent="-285750">
              <a:buFont typeface="Arial" panose="020B0604020202020204" pitchFamily="34" charset="0"/>
              <a:buChar char="•"/>
            </a:pPr>
            <a:r>
              <a:rPr lang="el-GR" dirty="0">
                <a:solidFill>
                  <a:schemeClr val="accent1">
                    <a:lumMod val="50000"/>
                  </a:schemeClr>
                </a:solidFill>
              </a:rPr>
              <a:t>Σύμφωνα με εκτιμήσεις, 1,6 εκατομμύρια έως 3,8 εκατομμύρια </a:t>
            </a:r>
            <a:r>
              <a:rPr lang="el-GR" dirty="0" smtClean="0">
                <a:solidFill>
                  <a:schemeClr val="accent1">
                    <a:lumMod val="50000"/>
                  </a:schemeClr>
                </a:solidFill>
              </a:rPr>
              <a:t>επεισόδια διάσεισης στον αθλητισμό συμβαίνουν στις </a:t>
            </a:r>
            <a:r>
              <a:rPr lang="el-GR" dirty="0">
                <a:solidFill>
                  <a:schemeClr val="accent1">
                    <a:lumMod val="50000"/>
                  </a:schemeClr>
                </a:solidFill>
              </a:rPr>
              <a:t>ΗΠΑ </a:t>
            </a:r>
            <a:r>
              <a:rPr lang="el-GR" dirty="0" smtClean="0">
                <a:solidFill>
                  <a:schemeClr val="accent1">
                    <a:lumMod val="50000"/>
                  </a:schemeClr>
                </a:solidFill>
              </a:rPr>
              <a:t>ετησίως, ενώ σε </a:t>
            </a:r>
            <a:r>
              <a:rPr lang="el-GR" dirty="0">
                <a:solidFill>
                  <a:schemeClr val="accent1">
                    <a:lumMod val="50000"/>
                  </a:schemeClr>
                </a:solidFill>
              </a:rPr>
              <a:t>παγκόσμιο επίπεδο </a:t>
            </a:r>
            <a:r>
              <a:rPr lang="el-GR" dirty="0" smtClean="0">
                <a:solidFill>
                  <a:schemeClr val="accent1">
                    <a:lumMod val="50000"/>
                  </a:schemeClr>
                </a:solidFill>
              </a:rPr>
              <a:t> </a:t>
            </a:r>
            <a:r>
              <a:rPr lang="el-GR" dirty="0" smtClean="0">
                <a:solidFill>
                  <a:schemeClr val="accent1">
                    <a:lumMod val="50000"/>
                  </a:schemeClr>
                </a:solidFill>
              </a:rPr>
              <a:t>εκτιμάται ότι συμβαίνουν 10 </a:t>
            </a:r>
            <a:r>
              <a:rPr lang="el-GR" dirty="0">
                <a:solidFill>
                  <a:schemeClr val="accent1">
                    <a:lumMod val="50000"/>
                  </a:schemeClr>
                </a:solidFill>
              </a:rPr>
              <a:t>εκατομμύρια ΤΒΙ </a:t>
            </a:r>
            <a:r>
              <a:rPr lang="el-GR" dirty="0" smtClean="0">
                <a:solidFill>
                  <a:schemeClr val="accent1">
                    <a:lumMod val="50000"/>
                  </a:schemeClr>
                </a:solidFill>
              </a:rPr>
              <a:t>στον αθλητισμό κάθε </a:t>
            </a:r>
            <a:r>
              <a:rPr lang="el-GR" dirty="0">
                <a:solidFill>
                  <a:schemeClr val="accent1">
                    <a:lumMod val="50000"/>
                  </a:schemeClr>
                </a:solidFill>
              </a:rPr>
              <a:t>χρόνο.</a:t>
            </a:r>
          </a:p>
          <a:p>
            <a:pPr marL="285750" indent="-285750">
              <a:buFont typeface="Arial" panose="020B0604020202020204" pitchFamily="34" charset="0"/>
              <a:buChar char="•"/>
            </a:pPr>
            <a:r>
              <a:rPr lang="el-GR" dirty="0">
                <a:solidFill>
                  <a:schemeClr val="accent1">
                    <a:lumMod val="50000"/>
                  </a:schemeClr>
                </a:solidFill>
              </a:rPr>
              <a:t>Το 50% αυτών </a:t>
            </a:r>
            <a:r>
              <a:rPr lang="el-GR" dirty="0" smtClean="0">
                <a:solidFill>
                  <a:schemeClr val="accent1">
                    <a:lumMod val="50000"/>
                  </a:schemeClr>
                </a:solidFill>
              </a:rPr>
              <a:t>των σχετικών </a:t>
            </a:r>
            <a:r>
              <a:rPr lang="el-GR" dirty="0">
                <a:solidFill>
                  <a:schemeClr val="accent1">
                    <a:lumMod val="50000"/>
                  </a:schemeClr>
                </a:solidFill>
              </a:rPr>
              <a:t>με τον αθλητισμό </a:t>
            </a:r>
            <a:r>
              <a:rPr lang="el-GR" dirty="0" smtClean="0">
                <a:solidFill>
                  <a:schemeClr val="accent1">
                    <a:lumMod val="50000"/>
                  </a:schemeClr>
                </a:solidFill>
              </a:rPr>
              <a:t> διασείσεων δεν </a:t>
            </a:r>
            <a:r>
              <a:rPr lang="el-GR" dirty="0">
                <a:solidFill>
                  <a:schemeClr val="accent1">
                    <a:lumMod val="50000"/>
                  </a:schemeClr>
                </a:solidFill>
              </a:rPr>
              <a:t>αναφέρεται.</a:t>
            </a:r>
          </a:p>
          <a:p>
            <a:pPr marL="285750" indent="-285750">
              <a:buFont typeface="Arial" panose="020B0604020202020204" pitchFamily="34" charset="0"/>
              <a:buChar char="•"/>
            </a:pPr>
            <a:r>
              <a:rPr lang="el-GR" dirty="0">
                <a:solidFill>
                  <a:schemeClr val="accent1">
                    <a:lumMod val="50000"/>
                  </a:schemeClr>
                </a:solidFill>
              </a:rPr>
              <a:t>Οι παράγοντες που συμβάλλουν στην </a:t>
            </a:r>
            <a:r>
              <a:rPr lang="el-GR" dirty="0" smtClean="0">
                <a:solidFill>
                  <a:schemeClr val="accent1">
                    <a:lumMod val="50000"/>
                  </a:schemeClr>
                </a:solidFill>
              </a:rPr>
              <a:t>μη αναφορά αυτών των διασείσεων </a:t>
            </a:r>
            <a:r>
              <a:rPr lang="el-GR" dirty="0">
                <a:solidFill>
                  <a:schemeClr val="accent1">
                    <a:lumMod val="50000"/>
                  </a:schemeClr>
                </a:solidFill>
              </a:rPr>
              <a:t>είναι </a:t>
            </a:r>
            <a:r>
              <a:rPr lang="el-GR" dirty="0" smtClean="0">
                <a:solidFill>
                  <a:schemeClr val="accent1">
                    <a:lumMod val="50000"/>
                  </a:schemeClr>
                </a:solidFill>
              </a:rPr>
              <a:t>πολυδιάστατοι και </a:t>
            </a:r>
            <a:r>
              <a:rPr lang="el-GR" dirty="0">
                <a:solidFill>
                  <a:schemeClr val="accent1">
                    <a:lumMod val="50000"/>
                  </a:schemeClr>
                </a:solidFill>
              </a:rPr>
              <a:t>περιλαμβάνουν κενά στη γνώση σχετικά με τα συμπτώματα διάσεισης, </a:t>
            </a:r>
            <a:r>
              <a:rPr lang="el-GR" dirty="0" smtClean="0">
                <a:solidFill>
                  <a:schemeClr val="accent1">
                    <a:lumMod val="50000"/>
                  </a:schemeClr>
                </a:solidFill>
              </a:rPr>
              <a:t>πεποιθήσεις </a:t>
            </a:r>
            <a:r>
              <a:rPr lang="el-GR" dirty="0">
                <a:solidFill>
                  <a:schemeClr val="accent1">
                    <a:lumMod val="50000"/>
                  </a:schemeClr>
                </a:solidFill>
              </a:rPr>
              <a:t>ότι η ζημία δεν είναι σοβαρή και την απροθυμία </a:t>
            </a:r>
            <a:r>
              <a:rPr lang="el-GR" dirty="0" smtClean="0">
                <a:solidFill>
                  <a:schemeClr val="accent1">
                    <a:lumMod val="50000"/>
                  </a:schemeClr>
                </a:solidFill>
              </a:rPr>
              <a:t> των αθλητών/τριών να </a:t>
            </a:r>
            <a:r>
              <a:rPr lang="el-GR" dirty="0" smtClean="0">
                <a:solidFill>
                  <a:schemeClr val="accent1">
                    <a:lumMod val="50000"/>
                  </a:schemeClr>
                </a:solidFill>
              </a:rPr>
              <a:t>απομακρυνθούν </a:t>
            </a:r>
            <a:r>
              <a:rPr lang="el-GR" dirty="0">
                <a:solidFill>
                  <a:schemeClr val="accent1">
                    <a:lumMod val="50000"/>
                  </a:schemeClr>
                </a:solidFill>
              </a:rPr>
              <a:t>από τον ανταγωνισμό</a:t>
            </a:r>
            <a:r>
              <a:rPr lang="el-GR" dirty="0" smtClean="0">
                <a:solidFill>
                  <a:schemeClr val="accent1">
                    <a:lumMod val="50000"/>
                  </a:schemeClr>
                </a:solidFill>
              </a:rPr>
              <a:t>.</a:t>
            </a:r>
          </a:p>
          <a:p>
            <a:pPr marL="285750" indent="-285750">
              <a:buFont typeface="Arial" panose="020B0604020202020204" pitchFamily="34" charset="0"/>
              <a:buChar char="•"/>
            </a:pPr>
            <a:r>
              <a:rPr lang="el-GR" dirty="0">
                <a:solidFill>
                  <a:schemeClr val="accent1">
                    <a:lumMod val="50000"/>
                  </a:schemeClr>
                </a:solidFill>
              </a:rPr>
              <a:t>Το 34% </a:t>
            </a:r>
            <a:r>
              <a:rPr lang="el-GR" dirty="0" smtClean="0">
                <a:solidFill>
                  <a:schemeClr val="accent1">
                    <a:lumMod val="50000"/>
                  </a:schemeClr>
                </a:solidFill>
              </a:rPr>
              <a:t>των περιπτώσεων δεν </a:t>
            </a:r>
            <a:r>
              <a:rPr lang="el-GR" dirty="0">
                <a:solidFill>
                  <a:schemeClr val="accent1">
                    <a:lumMod val="50000"/>
                  </a:schemeClr>
                </a:solidFill>
              </a:rPr>
              <a:t>είδε γιατρό και το 55% έλαβε μόνο εξωτερική περίθαλψη (συμπεριλαμβανομένων επισκέψεων έκτακτης ανάγκης</a:t>
            </a:r>
          </a:p>
          <a:p>
            <a:pPr marL="285750" indent="-285750">
              <a:buFont typeface="Arial" panose="020B0604020202020204" pitchFamily="34" charset="0"/>
              <a:buChar char="•"/>
            </a:pPr>
            <a:r>
              <a:rPr lang="el-GR" dirty="0">
                <a:solidFill>
                  <a:schemeClr val="accent1">
                    <a:lumMod val="50000"/>
                  </a:schemeClr>
                </a:solidFill>
              </a:rPr>
              <a:t>Τα αθλήματα νεολαίας που αντιπροσωπεύουν το μεγαλύτερο αριθμό εγκεφαλικών συγκρούσεων είναι το </a:t>
            </a:r>
            <a:r>
              <a:rPr lang="el-GR" dirty="0" err="1" smtClean="0">
                <a:solidFill>
                  <a:schemeClr val="accent1">
                    <a:lumMod val="50000"/>
                  </a:schemeClr>
                </a:solidFill>
              </a:rPr>
              <a:t>ράγμπι</a:t>
            </a:r>
            <a:r>
              <a:rPr lang="el-GR" dirty="0" smtClean="0">
                <a:solidFill>
                  <a:schemeClr val="accent1">
                    <a:lumMod val="50000"/>
                  </a:schemeClr>
                </a:solidFill>
              </a:rPr>
              <a:t>, </a:t>
            </a:r>
            <a:r>
              <a:rPr lang="el-GR" dirty="0">
                <a:solidFill>
                  <a:schemeClr val="accent1">
                    <a:lumMod val="50000"/>
                  </a:schemeClr>
                </a:solidFill>
              </a:rPr>
              <a:t>η πάλη, το ποδόσφαιρο των κοριτσιών, το ποδόσφαιρο των αγοριών και το μπάσκετ των κοριτσιών.</a:t>
            </a:r>
          </a:p>
          <a:p>
            <a:pPr marL="285750" indent="-285750">
              <a:buFont typeface="Arial" panose="020B0604020202020204" pitchFamily="34" charset="0"/>
              <a:buChar char="•"/>
            </a:pPr>
            <a:r>
              <a:rPr lang="el-GR" dirty="0" smtClean="0">
                <a:solidFill>
                  <a:schemeClr val="accent1">
                    <a:lumMod val="50000"/>
                  </a:schemeClr>
                </a:solidFill>
              </a:rPr>
              <a:t>Στα </a:t>
            </a:r>
            <a:r>
              <a:rPr lang="el-GR" dirty="0">
                <a:solidFill>
                  <a:schemeClr val="accent1">
                    <a:lumMod val="50000"/>
                  </a:schemeClr>
                </a:solidFill>
              </a:rPr>
              <a:t>κορίτσια έχουν αναφερθεί ότι έχουν μεγαλύτερη συχνότητα </a:t>
            </a:r>
            <a:r>
              <a:rPr lang="el-GR" dirty="0" smtClean="0">
                <a:solidFill>
                  <a:schemeClr val="accent1">
                    <a:lumMod val="50000"/>
                  </a:schemeClr>
                </a:solidFill>
              </a:rPr>
              <a:t>εμφάνισης διάσεισης σε </a:t>
            </a:r>
            <a:r>
              <a:rPr lang="el-GR" dirty="0">
                <a:solidFill>
                  <a:schemeClr val="accent1">
                    <a:lumMod val="50000"/>
                  </a:schemeClr>
                </a:solidFill>
              </a:rPr>
              <a:t>σύγκριση με τα αγόρια που παίζουν παρόμοια αθλήματα.</a:t>
            </a:r>
          </a:p>
          <a:p>
            <a:pPr marL="285750" indent="-285750">
              <a:buFont typeface="Arial" panose="020B0604020202020204" pitchFamily="34" charset="0"/>
              <a:buChar char="•"/>
            </a:pPr>
            <a:r>
              <a:rPr lang="el-GR" dirty="0">
                <a:solidFill>
                  <a:schemeClr val="accent1">
                    <a:lumMod val="50000"/>
                  </a:schemeClr>
                </a:solidFill>
              </a:rPr>
              <a:t>Οι λόγοι αυτής της ανισότητας μεταξύ των φύλων είναι άγνωστοι, αλλά μπορεί να περιλαμβάνουν διαφορές στη μυϊκή δύναμη του </a:t>
            </a:r>
            <a:r>
              <a:rPr lang="el-GR" dirty="0" smtClean="0">
                <a:solidFill>
                  <a:schemeClr val="accent1">
                    <a:lumMod val="50000"/>
                  </a:schemeClr>
                </a:solidFill>
              </a:rPr>
              <a:t>τραχήλου, τη </a:t>
            </a:r>
            <a:r>
              <a:rPr lang="el-GR" dirty="0">
                <a:solidFill>
                  <a:schemeClr val="accent1">
                    <a:lumMod val="50000"/>
                  </a:schemeClr>
                </a:solidFill>
              </a:rPr>
              <a:t>μεγαλύτερη </a:t>
            </a:r>
            <a:r>
              <a:rPr lang="el-GR" dirty="0" smtClean="0">
                <a:solidFill>
                  <a:schemeClr val="accent1">
                    <a:lumMod val="50000"/>
                  </a:schemeClr>
                </a:solidFill>
              </a:rPr>
              <a:t>τάση των γυναικών </a:t>
            </a:r>
            <a:r>
              <a:rPr lang="el-GR" dirty="0">
                <a:solidFill>
                  <a:schemeClr val="accent1">
                    <a:lumMod val="50000"/>
                  </a:schemeClr>
                </a:solidFill>
              </a:rPr>
              <a:t>να αναφέρουν τα </a:t>
            </a:r>
            <a:r>
              <a:rPr lang="el-GR" dirty="0" smtClean="0">
                <a:solidFill>
                  <a:schemeClr val="accent1">
                    <a:lumMod val="50000"/>
                  </a:schemeClr>
                </a:solidFill>
              </a:rPr>
              <a:t>συμπτώματα </a:t>
            </a:r>
            <a:r>
              <a:rPr lang="el-GR" dirty="0">
                <a:solidFill>
                  <a:schemeClr val="accent1">
                    <a:lumMod val="50000"/>
                  </a:schemeClr>
                </a:solidFill>
              </a:rPr>
              <a:t>ή λόγω της φύσης </a:t>
            </a:r>
            <a:r>
              <a:rPr lang="el-GR" dirty="0" smtClean="0">
                <a:solidFill>
                  <a:schemeClr val="accent1">
                    <a:lumMod val="50000"/>
                  </a:schemeClr>
                </a:solidFill>
              </a:rPr>
              <a:t>των </a:t>
            </a:r>
            <a:r>
              <a:rPr lang="el-GR" dirty="0" smtClean="0">
                <a:solidFill>
                  <a:schemeClr val="accent1">
                    <a:lumMod val="50000"/>
                  </a:schemeClr>
                </a:solidFill>
              </a:rPr>
              <a:t>θηλυκών </a:t>
            </a:r>
            <a:r>
              <a:rPr lang="el-GR" dirty="0" smtClean="0">
                <a:solidFill>
                  <a:schemeClr val="accent1">
                    <a:lumMod val="50000"/>
                  </a:schemeClr>
                </a:solidFill>
              </a:rPr>
              <a:t>εκδοχών </a:t>
            </a:r>
            <a:r>
              <a:rPr lang="el-GR" dirty="0" smtClean="0">
                <a:solidFill>
                  <a:schemeClr val="accent1">
                    <a:lumMod val="50000"/>
                  </a:schemeClr>
                </a:solidFill>
              </a:rPr>
              <a:t> </a:t>
            </a:r>
            <a:r>
              <a:rPr lang="el-GR" dirty="0" smtClean="0">
                <a:solidFill>
                  <a:schemeClr val="accent1">
                    <a:lumMod val="50000"/>
                  </a:schemeClr>
                </a:solidFill>
              </a:rPr>
              <a:t>των </a:t>
            </a:r>
            <a:r>
              <a:rPr lang="el-GR" dirty="0">
                <a:solidFill>
                  <a:schemeClr val="accent1">
                    <a:lumMod val="50000"/>
                  </a:schemeClr>
                </a:solidFill>
              </a:rPr>
              <a:t>αθλημάτων.</a:t>
            </a:r>
          </a:p>
          <a:p>
            <a:pPr marL="285750" indent="-285750">
              <a:buFont typeface="Arial" panose="020B0604020202020204" pitchFamily="34" charset="0"/>
              <a:buChar char="•"/>
            </a:pPr>
            <a:r>
              <a:rPr lang="el-GR" dirty="0">
                <a:solidFill>
                  <a:schemeClr val="accent1">
                    <a:lumMod val="50000"/>
                  </a:schemeClr>
                </a:solidFill>
              </a:rPr>
              <a:t>Ιδιαίτερη </a:t>
            </a:r>
            <a:r>
              <a:rPr lang="el-GR" dirty="0" smtClean="0">
                <a:solidFill>
                  <a:schemeClr val="accent1">
                    <a:lumMod val="50000"/>
                  </a:schemeClr>
                </a:solidFill>
              </a:rPr>
              <a:t>ανησυχητικό είναι το ζήτημα αυτό για το </a:t>
            </a:r>
            <a:r>
              <a:rPr lang="el-GR" dirty="0">
                <a:solidFill>
                  <a:schemeClr val="accent1">
                    <a:lumMod val="50000"/>
                  </a:schemeClr>
                </a:solidFill>
              </a:rPr>
              <a:t>ποδόσφαιρο, το οποίο δεν έχει μόνο ένα από τα υψηλότερα ποσοστά διάσεισης αλλά και τη μεγαλύτερη συμμετοχή</a:t>
            </a:r>
            <a:endParaRPr lang="el-GR" dirty="0" smtClean="0">
              <a:solidFill>
                <a:schemeClr val="accent1">
                  <a:lumMod val="50000"/>
                </a:schemeClr>
              </a:solidFill>
            </a:endParaRPr>
          </a:p>
          <a:p>
            <a:pPr algn="r"/>
            <a:r>
              <a:rPr lang="en-GB" i="1" dirty="0" smtClean="0">
                <a:solidFill>
                  <a:schemeClr val="accent1">
                    <a:lumMod val="50000"/>
                  </a:schemeClr>
                </a:solidFill>
              </a:rPr>
              <a:t>Clark, M., &amp; </a:t>
            </a:r>
            <a:r>
              <a:rPr lang="en-GB" i="1" dirty="0" err="1" smtClean="0">
                <a:solidFill>
                  <a:schemeClr val="accent1">
                    <a:lumMod val="50000"/>
                  </a:schemeClr>
                </a:solidFill>
              </a:rPr>
              <a:t>Guskiewicz</a:t>
            </a:r>
            <a:r>
              <a:rPr lang="en-GB" i="1" dirty="0" smtClean="0">
                <a:solidFill>
                  <a:schemeClr val="accent1">
                    <a:lumMod val="50000"/>
                  </a:schemeClr>
                </a:solidFill>
              </a:rPr>
              <a:t>, K. (2016). Sport-Related Traumatic Brain Injury. </a:t>
            </a:r>
            <a:endParaRPr lang="ro-RO" i="1" dirty="0" smtClean="0">
              <a:solidFill>
                <a:schemeClr val="accent1">
                  <a:lumMod val="50000"/>
                </a:schemeClr>
              </a:solidFill>
            </a:endParaRPr>
          </a:p>
          <a:p>
            <a:pPr algn="r"/>
            <a:r>
              <a:rPr lang="en-GB" i="1" dirty="0" smtClean="0">
                <a:solidFill>
                  <a:schemeClr val="accent1">
                    <a:lumMod val="50000"/>
                  </a:schemeClr>
                </a:solidFill>
              </a:rPr>
              <a:t>Translational </a:t>
            </a:r>
            <a:r>
              <a:rPr lang="en-GB" i="1" dirty="0">
                <a:solidFill>
                  <a:schemeClr val="accent1">
                    <a:lumMod val="50000"/>
                  </a:schemeClr>
                </a:solidFill>
              </a:rPr>
              <a:t>Research in Traumatic Brain Injury, 38-61</a:t>
            </a:r>
            <a:endParaRPr lang="ro-RO" dirty="0">
              <a:solidFill>
                <a:schemeClr val="accent1">
                  <a:lumMod val="50000"/>
                </a:schemeClr>
              </a:solidFill>
            </a:endParaRPr>
          </a:p>
        </p:txBody>
      </p:sp>
    </p:spTree>
    <p:extLst>
      <p:ext uri="{BB962C8B-B14F-4D97-AF65-F5344CB8AC3E}">
        <p14:creationId xmlns:p14="http://schemas.microsoft.com/office/powerpoint/2010/main" val="359282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099" y="23036"/>
            <a:ext cx="1259681" cy="1117688"/>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731520" y="782891"/>
            <a:ext cx="8334103" cy="584775"/>
          </a:xfrm>
          <a:prstGeom prst="rect">
            <a:avLst/>
          </a:prstGeom>
          <a:noFill/>
          <a:effectLst/>
        </p:spPr>
        <p:txBody>
          <a:bodyPr wrap="square" rtlCol="0">
            <a:spAutoFit/>
          </a:bodyPr>
          <a:lstStyle/>
          <a:p>
            <a:r>
              <a:rPr lang="el-GR" altLang="ro-RO" sz="3200" b="1" dirty="0">
                <a:solidFill>
                  <a:schemeClr val="accent1">
                    <a:lumMod val="50000"/>
                  </a:schemeClr>
                </a:solidFill>
                <a:latin typeface="GillSans" pitchFamily="2" charset="0"/>
              </a:rPr>
              <a:t>Παράγοντες κινδύνου για </a:t>
            </a:r>
            <a:r>
              <a:rPr lang="el-GR" altLang="ro-RO" sz="3200" b="1" dirty="0" err="1">
                <a:solidFill>
                  <a:schemeClr val="accent1">
                    <a:lumMod val="50000"/>
                  </a:schemeClr>
                </a:solidFill>
                <a:latin typeface="GillSans" pitchFamily="2" charset="0"/>
              </a:rPr>
              <a:t>διάσειση</a:t>
            </a:r>
            <a:endParaRPr lang="en-GB" sz="3200" b="1" dirty="0">
              <a:solidFill>
                <a:schemeClr val="accent1">
                  <a:lumMod val="50000"/>
                </a:schemeClr>
              </a:solidFill>
              <a:latin typeface="GillSans" pitchFamily="2" charset="0"/>
            </a:endParaRPr>
          </a:p>
        </p:txBody>
      </p:sp>
      <p:sp>
        <p:nvSpPr>
          <p:cNvPr id="8" name="Footer Placeholder 2"/>
          <p:cNvSpPr>
            <a:spLocks noGrp="1"/>
          </p:cNvSpPr>
          <p:nvPr>
            <p:ph type="ftr" sz="quarter" idx="11"/>
          </p:nvPr>
        </p:nvSpPr>
        <p:spPr>
          <a:xfrm>
            <a:off x="5907024" y="6289908"/>
            <a:ext cx="6139128" cy="476250"/>
          </a:xfrm>
        </p:spPr>
        <p:txBody>
          <a:bodyPr/>
          <a:lstStyle/>
          <a:p>
            <a:endParaRPr lang="en-US" altLang="ro-RO" dirty="0" smtClean="0">
              <a:solidFill>
                <a:schemeClr val="accent1">
                  <a:lumMod val="50000"/>
                </a:schemeClr>
              </a:solidFill>
            </a:endParaRPr>
          </a:p>
          <a:p>
            <a:r>
              <a:rPr lang="en-US" altLang="ro-RO" sz="1100" dirty="0" err="1" smtClean="0">
                <a:solidFill>
                  <a:schemeClr val="accent1">
                    <a:lumMod val="50000"/>
                  </a:schemeClr>
                </a:solidFill>
              </a:rPr>
              <a:t>Zemper</a:t>
            </a:r>
            <a:r>
              <a:rPr lang="en-US" altLang="ro-RO" sz="1100" dirty="0" smtClean="0">
                <a:solidFill>
                  <a:schemeClr val="accent1">
                    <a:lumMod val="50000"/>
                  </a:schemeClr>
                </a:solidFill>
              </a:rPr>
              <a:t> </a:t>
            </a:r>
            <a:r>
              <a:rPr lang="en-US" altLang="ro-RO" sz="1100" dirty="0">
                <a:solidFill>
                  <a:schemeClr val="accent1">
                    <a:lumMod val="50000"/>
                  </a:schemeClr>
                </a:solidFill>
              </a:rPr>
              <a:t>ED, Am. J. Phys. Med Rehab., 2003, 82:653-659</a:t>
            </a:r>
            <a:r>
              <a:rPr lang="ro-RO" altLang="ro-RO" sz="1100" dirty="0">
                <a:solidFill>
                  <a:schemeClr val="accent1">
                    <a:lumMod val="50000"/>
                  </a:schemeClr>
                </a:solidFill>
              </a:rPr>
              <a:t>, </a:t>
            </a:r>
            <a:r>
              <a:rPr lang="da-DK" sz="1100" dirty="0" err="1">
                <a:solidFill>
                  <a:schemeClr val="accent1">
                    <a:lumMod val="50000"/>
                  </a:schemeClr>
                </a:solidFill>
              </a:rPr>
              <a:t>Harmon</a:t>
            </a:r>
            <a:r>
              <a:rPr lang="da-DK" sz="1100" dirty="0">
                <a:solidFill>
                  <a:schemeClr val="accent1">
                    <a:lumMod val="50000"/>
                  </a:schemeClr>
                </a:solidFill>
              </a:rPr>
              <a:t> KG, et al. Br J Sports Med 2013;47:15–26</a:t>
            </a:r>
            <a:r>
              <a:rPr lang="da-DK" dirty="0">
                <a:solidFill>
                  <a:schemeClr val="accent1">
                    <a:lumMod val="50000"/>
                  </a:schemeClr>
                </a:solidFill>
              </a:rPr>
              <a:t>.</a:t>
            </a:r>
            <a:endParaRPr lang="en-US" dirty="0">
              <a:solidFill>
                <a:schemeClr val="accent1">
                  <a:lumMod val="50000"/>
                </a:schemeClr>
              </a:solidFill>
            </a:endParaRPr>
          </a:p>
          <a:p>
            <a:endParaRPr lang="en-US" altLang="ro-RO" dirty="0">
              <a:solidFill>
                <a:schemeClr val="accent1">
                  <a:lumMod val="50000"/>
                </a:schemeClr>
              </a:solidFill>
            </a:endParaRPr>
          </a:p>
        </p:txBody>
      </p:sp>
      <p:sp>
        <p:nvSpPr>
          <p:cNvPr id="9" name="Rectangle 5"/>
          <p:cNvSpPr>
            <a:spLocks noChangeArrowheads="1"/>
          </p:cNvSpPr>
          <p:nvPr/>
        </p:nvSpPr>
        <p:spPr bwMode="auto">
          <a:xfrm>
            <a:off x="91440" y="1146346"/>
            <a:ext cx="12311328" cy="561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69900" indent="-46990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a:buClr>
                <a:schemeClr val="tx2">
                  <a:lumMod val="75000"/>
                </a:schemeClr>
              </a:buClr>
              <a:buFont typeface="Wingdings" panose="05000000000000000000" pitchFamily="2" charset="2"/>
              <a:buChar char="§"/>
            </a:pPr>
            <a:r>
              <a:rPr lang="el-GR" altLang="ro-RO" sz="1600" dirty="0">
                <a:solidFill>
                  <a:schemeClr val="accent1">
                    <a:lumMod val="50000"/>
                  </a:schemeClr>
                </a:solidFill>
                <a:latin typeface="Calibri" panose="020F0502020204030204" pitchFamily="34" charset="0"/>
                <a:cs typeface="Calibri" panose="020F0502020204030204" pitchFamily="34" charset="0"/>
              </a:rPr>
              <a:t>Συμμετοχή σε αθλήματα υψηλού κινδύνου: Πυγμαχία, Ποδόσφαιρο, Χόκεϋ επί πάγου, Ποδόσφαιρο, Ράγκμπι, Αυστραλιανό ποδόσφαιρο</a:t>
            </a:r>
          </a:p>
          <a:p>
            <a:pPr>
              <a:buClr>
                <a:schemeClr val="tx2">
                  <a:lumMod val="75000"/>
                </a:schemeClr>
              </a:buClr>
              <a:buFont typeface="Wingdings" panose="05000000000000000000" pitchFamily="2" charset="2"/>
              <a:buChar char="§"/>
            </a:pPr>
            <a:r>
              <a:rPr lang="el-GR" altLang="ro-RO" sz="1600" dirty="0">
                <a:solidFill>
                  <a:schemeClr val="accent1">
                    <a:lumMod val="50000"/>
                  </a:schemeClr>
                </a:solidFill>
                <a:latin typeface="Calibri" panose="020F0502020204030204" pitchFamily="34" charset="0"/>
                <a:cs typeface="Calibri" panose="020F0502020204030204" pitchFamily="34" charset="0"/>
              </a:rPr>
              <a:t>Επιθετικό στυλ παιχνιδιού</a:t>
            </a:r>
          </a:p>
          <a:p>
            <a:pPr>
              <a:buClr>
                <a:schemeClr val="tx2">
                  <a:lumMod val="75000"/>
                </a:schemeClr>
              </a:buClr>
              <a:buFont typeface="Wingdings" panose="05000000000000000000" pitchFamily="2" charset="2"/>
              <a:buChar char="§"/>
            </a:pPr>
            <a:r>
              <a:rPr lang="el-GR" altLang="ro-RO" sz="1600" dirty="0">
                <a:solidFill>
                  <a:schemeClr val="accent1">
                    <a:lumMod val="50000"/>
                  </a:schemeClr>
                </a:solidFill>
                <a:latin typeface="Calibri" panose="020F0502020204030204" pitchFamily="34" charset="0"/>
                <a:cs typeface="Calibri" panose="020F0502020204030204" pitchFamily="34" charset="0"/>
              </a:rPr>
              <a:t>Προγενέστερη </a:t>
            </a:r>
            <a:r>
              <a:rPr lang="el-GR" altLang="ro-RO" sz="1600" dirty="0" err="1">
                <a:solidFill>
                  <a:schemeClr val="accent1">
                    <a:lumMod val="50000"/>
                  </a:schemeClr>
                </a:solidFill>
                <a:latin typeface="Calibri" panose="020F0502020204030204" pitchFamily="34" charset="0"/>
                <a:cs typeface="Calibri" panose="020F0502020204030204" pitchFamily="34" charset="0"/>
              </a:rPr>
              <a:t>διάσειση</a:t>
            </a:r>
            <a:r>
              <a:rPr lang="el-GR" altLang="ro-RO" sz="1600" dirty="0">
                <a:solidFill>
                  <a:schemeClr val="accent1">
                    <a:lumMod val="50000"/>
                  </a:schemeClr>
                </a:solidFill>
                <a:latin typeface="Calibri" panose="020F0502020204030204" pitchFamily="34" charset="0"/>
                <a:cs typeface="Calibri" panose="020F0502020204030204" pitchFamily="34" charset="0"/>
              </a:rPr>
              <a:t> (RR = 5.8)</a:t>
            </a:r>
          </a:p>
          <a:p>
            <a:pPr>
              <a:buClr>
                <a:schemeClr val="tx2">
                  <a:lumMod val="75000"/>
                </a:schemeClr>
              </a:buClr>
              <a:buFont typeface="Wingdings" panose="05000000000000000000" pitchFamily="2" charset="2"/>
              <a:buChar char="§"/>
            </a:pPr>
            <a:r>
              <a:rPr lang="el-GR" altLang="ro-RO" sz="1600" dirty="0">
                <a:solidFill>
                  <a:schemeClr val="accent1">
                    <a:lumMod val="50000"/>
                  </a:schemeClr>
                </a:solidFill>
                <a:latin typeface="Calibri" panose="020F0502020204030204" pitchFamily="34" charset="0"/>
                <a:cs typeface="Calibri" panose="020F0502020204030204" pitchFamily="34" charset="0"/>
              </a:rPr>
              <a:t>Προηγούμενη </a:t>
            </a:r>
            <a:r>
              <a:rPr lang="el-GR" altLang="ro-RO" sz="1600" dirty="0" err="1">
                <a:solidFill>
                  <a:schemeClr val="accent1">
                    <a:lumMod val="50000"/>
                  </a:schemeClr>
                </a:solidFill>
                <a:latin typeface="Calibri" panose="020F0502020204030204" pitchFamily="34" charset="0"/>
                <a:cs typeface="Calibri" panose="020F0502020204030204" pitchFamily="34" charset="0"/>
              </a:rPr>
              <a:t>διάσειση</a:t>
            </a:r>
            <a:endParaRPr lang="el-GR" altLang="ro-RO" sz="1600" dirty="0">
              <a:solidFill>
                <a:schemeClr val="accent1">
                  <a:lumMod val="50000"/>
                </a:schemeClr>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
            </a:pPr>
            <a:r>
              <a:rPr lang="el-GR" sz="1600" dirty="0">
                <a:solidFill>
                  <a:schemeClr val="accent1">
                    <a:lumMod val="50000"/>
                  </a:schemeClr>
                </a:solidFill>
                <a:latin typeface="Calibri" panose="020F0502020204030204" pitchFamily="34" charset="0"/>
                <a:cs typeface="Calibri" panose="020F0502020204030204" pitchFamily="34" charset="0"/>
              </a:rPr>
              <a:t>Αριθμός, σοβαρότητα, </a:t>
            </a:r>
            <a:r>
              <a:rPr lang="el-GR" sz="1600" dirty="0" smtClean="0">
                <a:solidFill>
                  <a:schemeClr val="accent1">
                    <a:lumMod val="50000"/>
                  </a:schemeClr>
                </a:solidFill>
                <a:latin typeface="Calibri" panose="020F0502020204030204" pitchFamily="34" charset="0"/>
                <a:cs typeface="Calibri" panose="020F0502020204030204" pitchFamily="34" charset="0"/>
              </a:rPr>
              <a:t>διάρκεια</a:t>
            </a:r>
            <a:endParaRPr lang="en-US" sz="1600" dirty="0" smtClean="0">
              <a:solidFill>
                <a:schemeClr val="accent1">
                  <a:lumMod val="50000"/>
                </a:schemeClr>
              </a:solidFill>
              <a:latin typeface="Calibri" panose="020F0502020204030204" pitchFamily="34" charset="0"/>
              <a:cs typeface="Calibri" panose="020F0502020204030204" pitchFamily="34" charset="0"/>
            </a:endParaRPr>
          </a:p>
          <a:p>
            <a:pPr lvl="1">
              <a:buClr>
                <a:schemeClr val="tx2">
                  <a:lumMod val="75000"/>
                </a:schemeClr>
              </a:buClr>
              <a:buFont typeface="Wingdings" panose="05000000000000000000" pitchFamily="2" charset="2"/>
              <a:buChar char="§"/>
            </a:pPr>
            <a:r>
              <a:rPr lang="el-GR" sz="1600" dirty="0">
                <a:solidFill>
                  <a:schemeClr val="accent1">
                    <a:lumMod val="50000"/>
                  </a:schemeClr>
                </a:solidFill>
                <a:latin typeface="Calibri" panose="020F0502020204030204" pitchFamily="34" charset="0"/>
                <a:cs typeface="Calibri" panose="020F0502020204030204" pitchFamily="34" charset="0"/>
              </a:rPr>
              <a:t>Ο υψηλότερος αριθμός, η σοβαρότητα και η διάρκεια των συμπτωμάτων αποτελούν πρόβλεψη για παρατεταμένη </a:t>
            </a:r>
            <a:r>
              <a:rPr lang="el-GR" sz="1600" dirty="0" smtClean="0">
                <a:solidFill>
                  <a:schemeClr val="accent1">
                    <a:lumMod val="50000"/>
                  </a:schemeClr>
                </a:solidFill>
                <a:latin typeface="Calibri" panose="020F0502020204030204" pitchFamily="34" charset="0"/>
                <a:cs typeface="Calibri" panose="020F0502020204030204" pitchFamily="34" charset="0"/>
              </a:rPr>
              <a:t>ανάρρωση</a:t>
            </a:r>
          </a:p>
          <a:p>
            <a:pPr lvl="1">
              <a:buClr>
                <a:schemeClr val="tx2">
                  <a:lumMod val="75000"/>
                </a:schemeClr>
              </a:buClr>
              <a:buFont typeface="Wingdings" panose="05000000000000000000" pitchFamily="2" charset="2"/>
              <a:buChar char="§"/>
            </a:pPr>
            <a:r>
              <a:rPr lang="el-GR" sz="1600" dirty="0">
                <a:solidFill>
                  <a:schemeClr val="accent1">
                    <a:lumMod val="50000"/>
                  </a:schemeClr>
                </a:solidFill>
                <a:latin typeface="Calibri" panose="020F0502020204030204" pitchFamily="34" charset="0"/>
                <a:cs typeface="Calibri" panose="020F0502020204030204" pitchFamily="34" charset="0"/>
              </a:rPr>
              <a:t>Ζάλη-μεγαλύτερος προγνωστικός παράγοντας για ανάκαμψη που διαρκεί περισσότερο από </a:t>
            </a:r>
            <a:r>
              <a:rPr lang="el-GR" sz="1600" dirty="0" smtClean="0">
                <a:solidFill>
                  <a:schemeClr val="accent1">
                    <a:lumMod val="50000"/>
                  </a:schemeClr>
                </a:solidFill>
                <a:latin typeface="Calibri" panose="020F0502020204030204" pitchFamily="34" charset="0"/>
                <a:cs typeface="Calibri" panose="020F0502020204030204" pitchFamily="34" charset="0"/>
              </a:rPr>
              <a:t>21 μέρες</a:t>
            </a:r>
            <a:endParaRPr lang="en-US" sz="1600" dirty="0" smtClean="0">
              <a:solidFill>
                <a:schemeClr val="accent1">
                  <a:lumMod val="50000"/>
                </a:schemeClr>
              </a:solidFill>
              <a:latin typeface="Calibri" panose="020F0502020204030204" pitchFamily="34" charset="0"/>
              <a:cs typeface="Calibri" panose="020F0502020204030204" pitchFamily="34" charset="0"/>
            </a:endParaRPr>
          </a:p>
          <a:p>
            <a:pPr lvl="2">
              <a:buClr>
                <a:schemeClr val="tx2">
                  <a:lumMod val="75000"/>
                </a:schemeClr>
              </a:buClr>
              <a:buFont typeface="Wingdings" panose="05000000000000000000" pitchFamily="2" charset="2"/>
              <a:buChar char="§"/>
            </a:pPr>
            <a:r>
              <a:rPr lang="el-GR" sz="1600" dirty="0">
                <a:solidFill>
                  <a:schemeClr val="accent1">
                    <a:lumMod val="50000"/>
                  </a:schemeClr>
                </a:solidFill>
                <a:latin typeface="Calibri" panose="020F0502020204030204" pitchFamily="34" charset="0"/>
                <a:cs typeface="Calibri" panose="020F0502020204030204" pitchFamily="34" charset="0"/>
              </a:rPr>
              <a:t>Τα γνωστικά συμπτώματα ή τα συμπτώματα ημικρανίας συχνά απαιτούν περισσότερο χρόνο </a:t>
            </a:r>
            <a:r>
              <a:rPr lang="el-GR" sz="1600" dirty="0" smtClean="0">
                <a:solidFill>
                  <a:schemeClr val="accent1">
                    <a:lumMod val="50000"/>
                  </a:schemeClr>
                </a:solidFill>
                <a:latin typeface="Calibri" panose="020F0502020204030204" pitchFamily="34" charset="0"/>
                <a:cs typeface="Calibri" panose="020F0502020204030204" pitchFamily="34" charset="0"/>
              </a:rPr>
              <a:t>αποκατάστασης</a:t>
            </a:r>
            <a:endParaRPr lang="ro-RO" sz="1600" dirty="0" smtClean="0">
              <a:solidFill>
                <a:schemeClr val="accent1">
                  <a:lumMod val="50000"/>
                </a:schemeClr>
              </a:solidFill>
              <a:latin typeface="Calibri" panose="020F0502020204030204" pitchFamily="34" charset="0"/>
              <a:cs typeface="Calibri" panose="020F0502020204030204" pitchFamily="34" charset="0"/>
            </a:endParaRPr>
          </a:p>
          <a:p>
            <a:pPr>
              <a:buClr>
                <a:schemeClr val="tx2">
                  <a:lumMod val="75000"/>
                </a:schemeClr>
              </a:buClr>
              <a:buFont typeface="Wingdings" panose="05000000000000000000" pitchFamily="2" charset="2"/>
              <a:buChar char="§"/>
            </a:pPr>
            <a:r>
              <a:rPr lang="el-GR" sz="1600" dirty="0" smtClean="0">
                <a:solidFill>
                  <a:schemeClr val="accent1">
                    <a:lumMod val="50000"/>
                  </a:schemeClr>
                </a:solidFill>
                <a:latin typeface="Calibri" panose="020F0502020204030204" pitchFamily="34" charset="0"/>
                <a:cs typeface="Calibri" panose="020F0502020204030204" pitchFamily="34" charset="0"/>
              </a:rPr>
              <a:t>Φύλο</a:t>
            </a:r>
            <a:endParaRPr lang="en-US" sz="1600" dirty="0" smtClean="0">
              <a:solidFill>
                <a:schemeClr val="accent1">
                  <a:lumMod val="50000"/>
                </a:schemeClr>
              </a:solidFill>
              <a:latin typeface="Calibri" panose="020F0502020204030204" pitchFamily="34" charset="0"/>
              <a:cs typeface="Calibri" panose="020F0502020204030204" pitchFamily="34" charset="0"/>
            </a:endParaRPr>
          </a:p>
          <a:p>
            <a:pPr lvl="1">
              <a:buClr>
                <a:schemeClr val="tx2">
                  <a:lumMod val="75000"/>
                </a:schemeClr>
              </a:buClr>
              <a:buFont typeface="Wingdings" panose="05000000000000000000" pitchFamily="2" charset="2"/>
              <a:buChar char="§"/>
            </a:pPr>
            <a:r>
              <a:rPr lang="el-GR" sz="1600" dirty="0" smtClean="0">
                <a:solidFill>
                  <a:schemeClr val="accent1">
                    <a:lumMod val="50000"/>
                  </a:schemeClr>
                </a:solidFill>
                <a:latin typeface="Calibri" panose="020F0502020204030204" pitchFamily="34" charset="0"/>
                <a:cs typeface="Calibri" panose="020F0502020204030204" pitchFamily="34" charset="0"/>
              </a:rPr>
              <a:t>Σε </a:t>
            </a:r>
            <a:r>
              <a:rPr lang="el-GR" sz="1600" dirty="0">
                <a:solidFill>
                  <a:schemeClr val="accent1">
                    <a:lumMod val="50000"/>
                  </a:schemeClr>
                </a:solidFill>
                <a:latin typeface="Calibri" panose="020F0502020204030204" pitchFamily="34" charset="0"/>
                <a:cs typeface="Calibri" panose="020F0502020204030204" pitchFamily="34" charset="0"/>
              </a:rPr>
              <a:t>αθλήματα με παρόμοιους κανόνες </a:t>
            </a:r>
            <a:r>
              <a:rPr lang="el-GR" sz="1600" dirty="0" smtClean="0">
                <a:solidFill>
                  <a:schemeClr val="accent1">
                    <a:lumMod val="50000"/>
                  </a:schemeClr>
                </a:solidFill>
                <a:latin typeface="Calibri" panose="020F0502020204030204" pitchFamily="34" charset="0"/>
                <a:cs typeface="Calibri" panose="020F0502020204030204" pitchFamily="34" charset="0"/>
              </a:rPr>
              <a:t>οι γυναίκες διατρέχουν μεγαλύτερο κίνδυνο για </a:t>
            </a:r>
            <a:r>
              <a:rPr lang="el-GR" sz="1600" dirty="0" err="1">
                <a:solidFill>
                  <a:schemeClr val="accent1">
                    <a:lumMod val="50000"/>
                  </a:schemeClr>
                </a:solidFill>
                <a:latin typeface="Calibri" panose="020F0502020204030204" pitchFamily="34" charset="0"/>
                <a:cs typeface="Calibri" panose="020F0502020204030204" pitchFamily="34" charset="0"/>
              </a:rPr>
              <a:t>διάσειση</a:t>
            </a:r>
            <a:r>
              <a:rPr lang="el-GR" sz="1600" dirty="0">
                <a:solidFill>
                  <a:schemeClr val="accent1">
                    <a:lumMod val="50000"/>
                  </a:schemeClr>
                </a:solidFill>
                <a:latin typeface="Calibri" panose="020F0502020204030204" pitchFamily="34" charset="0"/>
                <a:cs typeface="Calibri" panose="020F0502020204030204" pitchFamily="34" charset="0"/>
              </a:rPr>
              <a:t> από </a:t>
            </a:r>
            <a:r>
              <a:rPr lang="el-GR" sz="1600" dirty="0" smtClean="0">
                <a:solidFill>
                  <a:schemeClr val="accent1">
                    <a:lumMod val="50000"/>
                  </a:schemeClr>
                </a:solidFill>
                <a:latin typeface="Calibri" panose="020F0502020204030204" pitchFamily="34" charset="0"/>
                <a:cs typeface="Calibri" panose="020F0502020204030204" pitchFamily="34" charset="0"/>
              </a:rPr>
              <a:t>τους άντρες</a:t>
            </a:r>
            <a:endParaRPr lang="en-US" sz="1600" dirty="0">
              <a:solidFill>
                <a:schemeClr val="accent1">
                  <a:lumMod val="50000"/>
                </a:schemeClr>
              </a:solidFill>
              <a:latin typeface="Calibri" panose="020F0502020204030204" pitchFamily="34" charset="0"/>
              <a:cs typeface="Calibri" panose="020F0502020204030204" pitchFamily="34" charset="0"/>
            </a:endParaRPr>
          </a:p>
          <a:p>
            <a:pPr lvl="1">
              <a:buClr>
                <a:schemeClr val="tx2">
                  <a:lumMod val="75000"/>
                </a:schemeClr>
              </a:buClr>
              <a:buFont typeface="Wingdings" panose="05000000000000000000" pitchFamily="2" charset="2"/>
              <a:buChar char="§"/>
            </a:pPr>
            <a:r>
              <a:rPr lang="el-GR" sz="1600" dirty="0" smtClean="0">
                <a:solidFill>
                  <a:schemeClr val="accent1">
                    <a:lumMod val="50000"/>
                  </a:schemeClr>
                </a:solidFill>
                <a:latin typeface="Calibri" panose="020F0502020204030204" pitchFamily="34" charset="0"/>
                <a:cs typeface="Calibri" panose="020F0502020204030204" pitchFamily="34" charset="0"/>
              </a:rPr>
              <a:t>Οι γυναίκες αναφέρουν </a:t>
            </a:r>
            <a:r>
              <a:rPr lang="el-GR" sz="1600" dirty="0">
                <a:solidFill>
                  <a:schemeClr val="accent1">
                    <a:lumMod val="50000"/>
                  </a:schemeClr>
                </a:solidFill>
                <a:latin typeface="Calibri" panose="020F0502020204030204" pitchFamily="34" charset="0"/>
                <a:cs typeface="Calibri" panose="020F0502020204030204" pitchFamily="34" charset="0"/>
              </a:rPr>
              <a:t>υψηλότερο </a:t>
            </a:r>
            <a:r>
              <a:rPr lang="el-GR" sz="1600" dirty="0" smtClean="0">
                <a:solidFill>
                  <a:schemeClr val="accent1">
                    <a:lumMod val="50000"/>
                  </a:schemeClr>
                </a:solidFill>
                <a:latin typeface="Calibri" panose="020F0502020204030204" pitchFamily="34" charset="0"/>
                <a:cs typeface="Calibri" panose="020F0502020204030204" pitchFamily="34" charset="0"/>
              </a:rPr>
              <a:t>αριθμό, υψηλότερης σοβαρότητας συμπτώματα </a:t>
            </a:r>
            <a:r>
              <a:rPr lang="el-GR" sz="1600" dirty="0">
                <a:solidFill>
                  <a:schemeClr val="accent1">
                    <a:lumMod val="50000"/>
                  </a:schemeClr>
                </a:solidFill>
                <a:latin typeface="Calibri" panose="020F0502020204030204" pitchFamily="34" charset="0"/>
                <a:cs typeface="Calibri" panose="020F0502020204030204" pitchFamily="34" charset="0"/>
              </a:rPr>
              <a:t>και </a:t>
            </a:r>
            <a:r>
              <a:rPr lang="el-GR" sz="1600" dirty="0" smtClean="0">
                <a:solidFill>
                  <a:schemeClr val="accent1">
                    <a:lumMod val="50000"/>
                  </a:schemeClr>
                </a:solidFill>
                <a:latin typeface="Calibri" panose="020F0502020204030204" pitchFamily="34" charset="0"/>
                <a:cs typeface="Calibri" panose="020F0502020204030204" pitchFamily="34" charset="0"/>
              </a:rPr>
              <a:t>μεγαλύτερης διάρκειας </a:t>
            </a:r>
            <a:r>
              <a:rPr lang="el-GR" sz="1600" dirty="0">
                <a:solidFill>
                  <a:schemeClr val="accent1">
                    <a:lumMod val="50000"/>
                  </a:schemeClr>
                </a:solidFill>
                <a:latin typeface="Calibri" panose="020F0502020204030204" pitchFamily="34" charset="0"/>
                <a:cs typeface="Calibri" panose="020F0502020204030204" pitchFamily="34" charset="0"/>
              </a:rPr>
              <a:t>από τους άνδρες αθλητές </a:t>
            </a:r>
            <a:endParaRPr lang="el-GR" sz="1600" dirty="0" smtClean="0">
              <a:solidFill>
                <a:schemeClr val="accent1">
                  <a:lumMod val="50000"/>
                </a:schemeClr>
              </a:solidFill>
              <a:latin typeface="Calibri" panose="020F0502020204030204" pitchFamily="34" charset="0"/>
              <a:cs typeface="Calibri" panose="020F0502020204030204" pitchFamily="34" charset="0"/>
            </a:endParaRPr>
          </a:p>
          <a:p>
            <a:pPr marL="471487" lvl="1" indent="0">
              <a:buClr>
                <a:schemeClr val="tx2">
                  <a:lumMod val="75000"/>
                </a:schemeClr>
              </a:buClr>
              <a:buNone/>
            </a:pPr>
            <a:r>
              <a:rPr lang="el-GR" sz="1600" dirty="0" smtClean="0">
                <a:solidFill>
                  <a:schemeClr val="accent1">
                    <a:lumMod val="50000"/>
                  </a:schemeClr>
                </a:solidFill>
                <a:latin typeface="Calibri" panose="020F0502020204030204" pitchFamily="34" charset="0"/>
                <a:cs typeface="Calibri" panose="020F0502020204030204" pitchFamily="34" charset="0"/>
              </a:rPr>
              <a:t>Ηλικία</a:t>
            </a:r>
            <a:endParaRPr lang="en-US" sz="1600" dirty="0">
              <a:solidFill>
                <a:schemeClr val="accent1">
                  <a:lumMod val="50000"/>
                </a:schemeClr>
              </a:solidFill>
              <a:latin typeface="Calibri" panose="020F0502020204030204" pitchFamily="34" charset="0"/>
              <a:cs typeface="Calibri" panose="020F0502020204030204" pitchFamily="34" charset="0"/>
            </a:endParaRPr>
          </a:p>
          <a:p>
            <a:pPr lvl="1">
              <a:buClr>
                <a:schemeClr val="tx2">
                  <a:lumMod val="75000"/>
                </a:schemeClr>
              </a:buClr>
              <a:buFont typeface="Wingdings" panose="05000000000000000000" pitchFamily="2" charset="2"/>
              <a:buChar char="§"/>
            </a:pPr>
            <a:r>
              <a:rPr lang="el-GR" sz="1600" dirty="0">
                <a:solidFill>
                  <a:schemeClr val="accent1">
                    <a:lumMod val="50000"/>
                  </a:schemeClr>
                </a:solidFill>
                <a:latin typeface="Calibri" panose="020F0502020204030204" pitchFamily="34" charset="0"/>
                <a:cs typeface="Calibri" panose="020F0502020204030204" pitchFamily="34" charset="0"/>
              </a:rPr>
              <a:t>Οι νέοι </a:t>
            </a:r>
            <a:r>
              <a:rPr lang="el-GR" sz="1600" dirty="0" smtClean="0">
                <a:solidFill>
                  <a:schemeClr val="accent1">
                    <a:lumMod val="50000"/>
                  </a:schemeClr>
                </a:solidFill>
                <a:latin typeface="Calibri" panose="020F0502020204030204" pitchFamily="34" charset="0"/>
                <a:cs typeface="Calibri" panose="020F0502020204030204" pitchFamily="34" charset="0"/>
              </a:rPr>
              <a:t>έχουν μια </a:t>
            </a:r>
            <a:r>
              <a:rPr lang="el-GR" sz="1600" dirty="0">
                <a:solidFill>
                  <a:schemeClr val="accent1">
                    <a:lumMod val="50000"/>
                  </a:schemeClr>
                </a:solidFill>
                <a:latin typeface="Calibri" panose="020F0502020204030204" pitchFamily="34" charset="0"/>
                <a:cs typeface="Calibri" panose="020F0502020204030204" pitchFamily="34" charset="0"/>
              </a:rPr>
              <a:t>πιο παρατεταμένη αποκατάσταση και είναι πιο </a:t>
            </a:r>
            <a:r>
              <a:rPr lang="el-GR" sz="1600" dirty="0" smtClean="0">
                <a:solidFill>
                  <a:schemeClr val="accent1">
                    <a:lumMod val="50000"/>
                  </a:schemeClr>
                </a:solidFill>
                <a:latin typeface="Calibri" panose="020F0502020204030204" pitchFamily="34" charset="0"/>
                <a:cs typeface="Calibri" panose="020F0502020204030204" pitchFamily="34" charset="0"/>
              </a:rPr>
              <a:t>επιρρεπείς </a:t>
            </a:r>
            <a:r>
              <a:rPr lang="el-GR" sz="1600" dirty="0">
                <a:solidFill>
                  <a:schemeClr val="accent1">
                    <a:lumMod val="50000"/>
                  </a:schemeClr>
                </a:solidFill>
                <a:latin typeface="Calibri" panose="020F0502020204030204" pitchFamily="34" charset="0"/>
                <a:cs typeface="Calibri" panose="020F0502020204030204" pitchFamily="34" charset="0"/>
              </a:rPr>
              <a:t>σε εγκεφαλικά </a:t>
            </a:r>
            <a:r>
              <a:rPr lang="el-GR" sz="1600" dirty="0" smtClean="0">
                <a:solidFill>
                  <a:schemeClr val="accent1">
                    <a:lumMod val="50000"/>
                  </a:schemeClr>
                </a:solidFill>
                <a:latin typeface="Calibri" panose="020F0502020204030204" pitchFamily="34" charset="0"/>
                <a:cs typeface="Calibri" panose="020F0502020204030204" pitchFamily="34" charset="0"/>
              </a:rPr>
              <a:t>επεισόδια </a:t>
            </a:r>
          </a:p>
          <a:p>
            <a:pPr marL="471487" lvl="1" indent="0">
              <a:buClr>
                <a:schemeClr val="tx2">
                  <a:lumMod val="75000"/>
                </a:schemeClr>
              </a:buClr>
              <a:buNone/>
            </a:pPr>
            <a:r>
              <a:rPr lang="el-GR" sz="1600" dirty="0" smtClean="0">
                <a:solidFill>
                  <a:schemeClr val="accent1">
                    <a:lumMod val="50000"/>
                  </a:schemeClr>
                </a:solidFill>
                <a:latin typeface="Calibri" panose="020F0502020204030204" pitchFamily="34" charset="0"/>
                <a:cs typeface="Calibri" panose="020F0502020204030204" pitchFamily="34" charset="0"/>
              </a:rPr>
              <a:t>Αθλήματα, θέση και τρόπος παιχνιδιού</a:t>
            </a:r>
            <a:endParaRPr lang="en-US" sz="1600" dirty="0">
              <a:solidFill>
                <a:schemeClr val="accent1">
                  <a:lumMod val="50000"/>
                </a:schemeClr>
              </a:solidFill>
              <a:latin typeface="Calibri" panose="020F0502020204030204" pitchFamily="34" charset="0"/>
              <a:cs typeface="Calibri" panose="020F0502020204030204" pitchFamily="34" charset="0"/>
            </a:endParaRPr>
          </a:p>
          <a:p>
            <a:pPr lvl="1">
              <a:buClr>
                <a:schemeClr val="tx2">
                  <a:lumMod val="75000"/>
                </a:schemeClr>
              </a:buClr>
              <a:buFont typeface="Wingdings" panose="05000000000000000000" pitchFamily="2" charset="2"/>
              <a:buChar char="§"/>
            </a:pPr>
            <a:r>
              <a:rPr lang="el-GR" sz="1600" dirty="0">
                <a:solidFill>
                  <a:schemeClr val="accent1">
                    <a:lumMod val="50000"/>
                  </a:schemeClr>
                </a:solidFill>
                <a:latin typeface="Calibri" panose="020F0502020204030204" pitchFamily="34" charset="0"/>
                <a:cs typeface="Calibri" panose="020F0502020204030204" pitchFamily="34" charset="0"/>
              </a:rPr>
              <a:t>Ο πιο κοινός μηχανισμός για </a:t>
            </a:r>
            <a:r>
              <a:rPr lang="el-GR" sz="1600" dirty="0" err="1">
                <a:solidFill>
                  <a:schemeClr val="accent1">
                    <a:lumMod val="50000"/>
                  </a:schemeClr>
                </a:solidFill>
                <a:latin typeface="Calibri" panose="020F0502020204030204" pitchFamily="34" charset="0"/>
                <a:cs typeface="Calibri" panose="020F0502020204030204" pitchFamily="34" charset="0"/>
              </a:rPr>
              <a:t>διάσειση</a:t>
            </a:r>
            <a:r>
              <a:rPr lang="el-GR" sz="1600" dirty="0">
                <a:solidFill>
                  <a:schemeClr val="accent1">
                    <a:lumMod val="50000"/>
                  </a:schemeClr>
                </a:solidFill>
                <a:latin typeface="Calibri" panose="020F0502020204030204" pitchFamily="34" charset="0"/>
                <a:cs typeface="Calibri" panose="020F0502020204030204" pitchFamily="34" charset="0"/>
              </a:rPr>
              <a:t> είναι η επαφή παίκτη με παίκτη</a:t>
            </a:r>
          </a:p>
          <a:p>
            <a:pPr lvl="1">
              <a:buClr>
                <a:schemeClr val="tx2">
                  <a:lumMod val="75000"/>
                </a:schemeClr>
              </a:buClr>
              <a:buFont typeface="Wingdings" panose="05000000000000000000" pitchFamily="2" charset="2"/>
              <a:buChar char="§"/>
            </a:pPr>
            <a:r>
              <a:rPr lang="el-GR" sz="1600" dirty="0" smtClean="0">
                <a:solidFill>
                  <a:schemeClr val="accent1">
                    <a:lumMod val="50000"/>
                  </a:schemeClr>
                </a:solidFill>
                <a:latin typeface="Calibri" panose="020F0502020204030204" pitchFamily="34" charset="0"/>
                <a:cs typeface="Calibri" panose="020F0502020204030204" pitchFamily="34" charset="0"/>
              </a:rPr>
              <a:t>Οι </a:t>
            </a:r>
            <a:r>
              <a:rPr lang="el-GR" sz="1600" dirty="0">
                <a:solidFill>
                  <a:schemeClr val="accent1">
                    <a:lumMod val="50000"/>
                  </a:schemeClr>
                </a:solidFill>
                <a:latin typeface="Calibri" panose="020F0502020204030204" pitchFamily="34" charset="0"/>
                <a:cs typeface="Calibri" panose="020F0502020204030204" pitchFamily="34" charset="0"/>
              </a:rPr>
              <a:t>"</a:t>
            </a:r>
            <a:r>
              <a:rPr lang="el-GR" sz="1600" dirty="0" err="1">
                <a:solidFill>
                  <a:schemeClr val="accent1">
                    <a:lumMod val="50000"/>
                  </a:schemeClr>
                </a:solidFill>
                <a:latin typeface="Calibri" panose="020F0502020204030204" pitchFamily="34" charset="0"/>
                <a:cs typeface="Calibri" panose="020F0502020204030204" pitchFamily="34" charset="0"/>
              </a:rPr>
              <a:t>backs</a:t>
            </a:r>
            <a:r>
              <a:rPr lang="el-GR" sz="1600" dirty="0">
                <a:solidFill>
                  <a:schemeClr val="accent1">
                    <a:lumMod val="50000"/>
                  </a:schemeClr>
                </a:solidFill>
                <a:latin typeface="Calibri" panose="020F0502020204030204" pitchFamily="34" charset="0"/>
                <a:cs typeface="Calibri" panose="020F0502020204030204" pitchFamily="34" charset="0"/>
              </a:rPr>
              <a:t>" (QB, RB, WR και DB) στο </a:t>
            </a:r>
            <a:r>
              <a:rPr lang="el-GR" sz="1600" dirty="0" smtClean="0">
                <a:solidFill>
                  <a:schemeClr val="accent1">
                    <a:lumMod val="50000"/>
                  </a:schemeClr>
                </a:solidFill>
                <a:latin typeface="Calibri" panose="020F0502020204030204" pitchFamily="34" charset="0"/>
                <a:cs typeface="Calibri" panose="020F0502020204030204" pitchFamily="34" charset="0"/>
              </a:rPr>
              <a:t>επαγγελματικό αμερικάνικο </a:t>
            </a:r>
            <a:r>
              <a:rPr lang="el-GR" sz="1600" dirty="0">
                <a:solidFill>
                  <a:schemeClr val="accent1">
                    <a:lumMod val="50000"/>
                  </a:schemeClr>
                </a:solidFill>
                <a:latin typeface="Calibri" panose="020F0502020204030204" pitchFamily="34" charset="0"/>
                <a:cs typeface="Calibri" panose="020F0502020204030204" pitchFamily="34" charset="0"/>
              </a:rPr>
              <a:t>ποδόσφαιρο έχουν 3 φορές μεγαλύτερο κίνδυνο από </a:t>
            </a:r>
            <a:r>
              <a:rPr lang="el-GR" sz="1600" dirty="0" smtClean="0">
                <a:solidFill>
                  <a:schemeClr val="accent1">
                    <a:lumMod val="50000"/>
                  </a:schemeClr>
                </a:solidFill>
                <a:latin typeface="Calibri" panose="020F0502020204030204" pitchFamily="34" charset="0"/>
                <a:cs typeface="Calibri" panose="020F0502020204030204" pitchFamily="34" charset="0"/>
              </a:rPr>
              <a:t>τους ακραίους</a:t>
            </a:r>
          </a:p>
          <a:p>
            <a:pPr>
              <a:buClr>
                <a:schemeClr val="tx2">
                  <a:lumMod val="75000"/>
                </a:schemeClr>
              </a:buClr>
              <a:buFont typeface="Wingdings" panose="05000000000000000000" pitchFamily="2" charset="2"/>
              <a:buChar char="§"/>
            </a:pPr>
            <a:endParaRPr lang="en-US" altLang="ro-RO" sz="1400" dirty="0">
              <a:solidFill>
                <a:schemeClr val="accent1">
                  <a:lumMod val="50000"/>
                </a:schemeClr>
              </a:solidFill>
              <a:latin typeface="Calibri" panose="020F0502020204030204" pitchFamily="34" charset="0"/>
              <a:cs typeface="Calibri" panose="020F0502020204030204" pitchFamily="34" charset="0"/>
            </a:endParaRPr>
          </a:p>
        </p:txBody>
      </p:sp>
      <p:sp>
        <p:nvSpPr>
          <p:cNvPr id="11" name="Content Placeholder 12"/>
          <p:cNvSpPr txBox="1">
            <a:spLocks/>
          </p:cNvSpPr>
          <p:nvPr/>
        </p:nvSpPr>
        <p:spPr>
          <a:xfrm>
            <a:off x="457200" y="3886200"/>
            <a:ext cx="8229600" cy="1905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dirty="0"/>
          </a:p>
          <a:p>
            <a:pPr>
              <a:buFont typeface="Arial" panose="020B0604020202020204" pitchFamily="34" charset="0"/>
              <a:buNone/>
            </a:pPr>
            <a:endParaRPr lang="en-US" dirty="0"/>
          </a:p>
          <a:p>
            <a:pPr>
              <a:buFont typeface="Arial" panose="020B0604020202020204" pitchFamily="34" charset="0"/>
              <a:buNone/>
            </a:pPr>
            <a:endParaRPr lang="en-US" dirty="0"/>
          </a:p>
        </p:txBody>
      </p:sp>
    </p:spTree>
    <p:extLst>
      <p:ext uri="{BB962C8B-B14F-4D97-AF65-F5344CB8AC3E}">
        <p14:creationId xmlns:p14="http://schemas.microsoft.com/office/powerpoint/2010/main" val="151900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275" y="76201"/>
            <a:ext cx="1259681" cy="1117688"/>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257175" y="1096716"/>
            <a:ext cx="11549062" cy="954107"/>
          </a:xfrm>
          <a:prstGeom prst="rect">
            <a:avLst/>
          </a:prstGeom>
          <a:noFill/>
          <a:effectLst/>
        </p:spPr>
        <p:txBody>
          <a:bodyPr wrap="square" rtlCol="0">
            <a:spAutoFit/>
          </a:bodyPr>
          <a:lstStyle/>
          <a:p>
            <a:r>
              <a:rPr lang="el-GR" altLang="ro-RO" sz="2800" b="1" dirty="0">
                <a:solidFill>
                  <a:schemeClr val="accent1">
                    <a:lumMod val="50000"/>
                  </a:schemeClr>
                </a:solidFill>
                <a:latin typeface="GillSans" pitchFamily="2" charset="0"/>
              </a:rPr>
              <a:t>Παράγοντες κινδύνου για </a:t>
            </a:r>
            <a:r>
              <a:rPr lang="el-GR" altLang="ro-RO" sz="2800" b="1" dirty="0" err="1" smtClean="0">
                <a:solidFill>
                  <a:schemeClr val="accent1">
                    <a:lumMod val="50000"/>
                  </a:schemeClr>
                </a:solidFill>
                <a:latin typeface="GillSans" pitchFamily="2" charset="0"/>
              </a:rPr>
              <a:t>διάσειση</a:t>
            </a:r>
            <a:r>
              <a:rPr lang="en-US" altLang="ro-RO" sz="2800" b="1" dirty="0" smtClean="0">
                <a:solidFill>
                  <a:schemeClr val="accent1">
                    <a:lumMod val="50000"/>
                  </a:schemeClr>
                </a:solidFill>
                <a:latin typeface="GillSans" pitchFamily="2" charset="0"/>
              </a:rPr>
              <a:t> – </a:t>
            </a:r>
            <a:r>
              <a:rPr lang="el-GR" altLang="ro-RO" sz="2800" b="1" dirty="0" smtClean="0">
                <a:solidFill>
                  <a:schemeClr val="accent1">
                    <a:lumMod val="50000"/>
                  </a:schemeClr>
                </a:solidFill>
                <a:latin typeface="GillSans" pitchFamily="2" charset="0"/>
              </a:rPr>
              <a:t>σύνδρομο δεύτερης επιπλοκής</a:t>
            </a:r>
            <a:endParaRPr lang="en-GB" sz="2800" b="1" dirty="0">
              <a:solidFill>
                <a:schemeClr val="accent1">
                  <a:lumMod val="50000"/>
                </a:schemeClr>
              </a:solidFill>
              <a:latin typeface="GillSans" pitchFamily="2" charset="0"/>
            </a:endParaRPr>
          </a:p>
        </p:txBody>
      </p:sp>
      <p:sp>
        <p:nvSpPr>
          <p:cNvPr id="8" name="Footer Placeholder 2"/>
          <p:cNvSpPr>
            <a:spLocks noGrp="1"/>
          </p:cNvSpPr>
          <p:nvPr>
            <p:ph type="ftr" sz="quarter" idx="11"/>
          </p:nvPr>
        </p:nvSpPr>
        <p:spPr>
          <a:xfrm>
            <a:off x="223837" y="2981325"/>
            <a:ext cx="11744325" cy="361950"/>
          </a:xfrm>
        </p:spPr>
        <p:txBody>
          <a:bodyPr/>
          <a:lstStyle/>
          <a:p>
            <a:r>
              <a:rPr lang="en-US" altLang="ro-RO" dirty="0">
                <a:solidFill>
                  <a:schemeClr val="accent1">
                    <a:lumMod val="50000"/>
                  </a:schemeClr>
                </a:solidFill>
              </a:rPr>
              <a:t>Saunders et al., JAMA 252:4, July 1984</a:t>
            </a:r>
          </a:p>
        </p:txBody>
      </p:sp>
      <p:sp>
        <p:nvSpPr>
          <p:cNvPr id="9" name="Rectangle 5"/>
          <p:cNvSpPr>
            <a:spLocks noChangeArrowheads="1"/>
          </p:cNvSpPr>
          <p:nvPr/>
        </p:nvSpPr>
        <p:spPr bwMode="auto">
          <a:xfrm>
            <a:off x="300037" y="1908238"/>
            <a:ext cx="11420475" cy="116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69900" indent="-46990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indent="-360000">
              <a:buClr>
                <a:schemeClr val="accent1">
                  <a:lumMod val="50000"/>
                </a:schemeClr>
              </a:buClr>
              <a:buFont typeface="Arial" panose="020B0604020202020204" pitchFamily="34" charset="0"/>
              <a:buChar char="•"/>
            </a:pPr>
            <a:r>
              <a:rPr lang="el-GR" altLang="ro-RO" sz="1600" dirty="0" smtClean="0">
                <a:solidFill>
                  <a:schemeClr val="accent1">
                    <a:lumMod val="50000"/>
                  </a:schemeClr>
                </a:solidFill>
                <a:latin typeface="Calibri" panose="020F0502020204030204" pitchFamily="34" charset="0"/>
                <a:cs typeface="Calibri" panose="020F0502020204030204" pitchFamily="34" charset="0"/>
              </a:rPr>
              <a:t>Αναγνωρίσθηκε από το </a:t>
            </a:r>
            <a:r>
              <a:rPr lang="en-US" altLang="ro-RO" sz="1600" dirty="0" smtClean="0">
                <a:solidFill>
                  <a:schemeClr val="accent1">
                    <a:lumMod val="50000"/>
                  </a:schemeClr>
                </a:solidFill>
                <a:latin typeface="Calibri" panose="020F0502020204030204" pitchFamily="34" charset="0"/>
                <a:cs typeface="Calibri" panose="020F0502020204030204" pitchFamily="34" charset="0"/>
              </a:rPr>
              <a:t>Schneider </a:t>
            </a:r>
            <a:r>
              <a:rPr lang="el-GR" altLang="ro-RO" sz="1600" dirty="0" smtClean="0">
                <a:solidFill>
                  <a:schemeClr val="accent1">
                    <a:lumMod val="50000"/>
                  </a:schemeClr>
                </a:solidFill>
                <a:latin typeface="Calibri" panose="020F0502020204030204" pitchFamily="34" charset="0"/>
                <a:cs typeface="Calibri" panose="020F0502020204030204" pitchFamily="34" charset="0"/>
              </a:rPr>
              <a:t>το</a:t>
            </a:r>
            <a:r>
              <a:rPr lang="en-US" altLang="ro-RO" sz="1600" dirty="0" smtClean="0">
                <a:solidFill>
                  <a:schemeClr val="accent1">
                    <a:lumMod val="50000"/>
                  </a:schemeClr>
                </a:solidFill>
                <a:latin typeface="Calibri" panose="020F0502020204030204" pitchFamily="34" charset="0"/>
                <a:cs typeface="Calibri" panose="020F0502020204030204" pitchFamily="34" charset="0"/>
              </a:rPr>
              <a:t> 1973</a:t>
            </a:r>
            <a:r>
              <a:rPr lang="ro-RO" altLang="ro-RO" sz="1600" dirty="0" smtClean="0">
                <a:solidFill>
                  <a:schemeClr val="accent1">
                    <a:lumMod val="50000"/>
                  </a:schemeClr>
                </a:solidFill>
                <a:latin typeface="Calibri" panose="020F0502020204030204" pitchFamily="34" charset="0"/>
                <a:cs typeface="Calibri" panose="020F0502020204030204" pitchFamily="34" charset="0"/>
              </a:rPr>
              <a:t>, </a:t>
            </a:r>
            <a:r>
              <a:rPr lang="el-GR" altLang="ro-RO" sz="1600" dirty="0" smtClean="0">
                <a:solidFill>
                  <a:schemeClr val="accent1">
                    <a:lumMod val="50000"/>
                  </a:schemeClr>
                </a:solidFill>
                <a:latin typeface="Calibri" panose="020F0502020204030204" pitchFamily="34" charset="0"/>
                <a:cs typeface="Calibri" panose="020F0502020204030204" pitchFamily="34" charset="0"/>
              </a:rPr>
              <a:t>ο όρος θεσπίστηκε από το </a:t>
            </a:r>
            <a:r>
              <a:rPr lang="en-US" altLang="ro-RO" sz="1600" dirty="0" smtClean="0">
                <a:solidFill>
                  <a:schemeClr val="accent1">
                    <a:lumMod val="50000"/>
                  </a:schemeClr>
                </a:solidFill>
                <a:latin typeface="Calibri" panose="020F0502020204030204" pitchFamily="34" charset="0"/>
                <a:cs typeface="Calibri" panose="020F0502020204030204" pitchFamily="34" charset="0"/>
              </a:rPr>
              <a:t>Saunders</a:t>
            </a:r>
            <a:r>
              <a:rPr lang="en-US" altLang="ro-RO" sz="1600" dirty="0">
                <a:solidFill>
                  <a:schemeClr val="accent1">
                    <a:lumMod val="50000"/>
                  </a:schemeClr>
                </a:solidFill>
                <a:latin typeface="Calibri" panose="020F0502020204030204" pitchFamily="34" charset="0"/>
                <a:cs typeface="Calibri" panose="020F0502020204030204" pitchFamily="34" charset="0"/>
              </a:rPr>
              <a:t>, 1984</a:t>
            </a:r>
          </a:p>
          <a:p>
            <a:pPr marL="469900" lvl="1" indent="-360000" defTabSz="223838">
              <a:buClr>
                <a:schemeClr val="accent1">
                  <a:lumMod val="50000"/>
                </a:schemeClr>
              </a:buClr>
              <a:buFont typeface="Arial" panose="020B0604020202020204" pitchFamily="34" charset="0"/>
              <a:buChar char="•"/>
            </a:pPr>
            <a:r>
              <a:rPr lang="el-GR" altLang="ro-RO" sz="1600" dirty="0" smtClean="0">
                <a:solidFill>
                  <a:schemeClr val="accent1">
                    <a:lumMod val="50000"/>
                  </a:schemeClr>
                </a:solidFill>
                <a:latin typeface="Calibri" panose="020F0502020204030204" pitchFamily="34" charset="0"/>
                <a:cs typeface="Calibri" panose="020F0502020204030204" pitchFamily="34" charset="0"/>
              </a:rPr>
              <a:t>Ποδοσφαιριστής </a:t>
            </a:r>
            <a:r>
              <a:rPr lang="el-GR" altLang="ro-RO" sz="1600" dirty="0">
                <a:solidFill>
                  <a:schemeClr val="accent1">
                    <a:lumMod val="50000"/>
                  </a:schemeClr>
                </a:solidFill>
                <a:latin typeface="Calibri" panose="020F0502020204030204" pitchFamily="34" charset="0"/>
                <a:cs typeface="Calibri" panose="020F0502020204030204" pitchFamily="34" charset="0"/>
              </a:rPr>
              <a:t>με ήπια </a:t>
            </a:r>
            <a:r>
              <a:rPr lang="el-GR" altLang="ro-RO" sz="1600" dirty="0" err="1">
                <a:solidFill>
                  <a:schemeClr val="accent1">
                    <a:lumMod val="50000"/>
                  </a:schemeClr>
                </a:solidFill>
                <a:latin typeface="Calibri" panose="020F0502020204030204" pitchFamily="34" charset="0"/>
                <a:cs typeface="Calibri" panose="020F0502020204030204" pitchFamily="34" charset="0"/>
              </a:rPr>
              <a:t>διάσειση</a:t>
            </a:r>
            <a:r>
              <a:rPr lang="el-GR" altLang="ro-RO" sz="1600" dirty="0">
                <a:solidFill>
                  <a:schemeClr val="accent1">
                    <a:lumMod val="50000"/>
                  </a:schemeClr>
                </a:solidFill>
                <a:latin typeface="Calibri" panose="020F0502020204030204" pitchFamily="34" charset="0"/>
                <a:cs typeface="Calibri" panose="020F0502020204030204" pitchFamily="34" charset="0"/>
              </a:rPr>
              <a:t> επέστρεψε για να παίξει 4 ημέρες μετά τον τραυματισμό και υπέστη δεύτερη </a:t>
            </a:r>
            <a:r>
              <a:rPr lang="el-GR" altLang="ro-RO" sz="1600" dirty="0" smtClean="0">
                <a:solidFill>
                  <a:schemeClr val="accent1">
                    <a:lumMod val="50000"/>
                  </a:schemeClr>
                </a:solidFill>
                <a:latin typeface="Calibri" panose="020F0502020204030204" pitchFamily="34" charset="0"/>
                <a:cs typeface="Calibri" panose="020F0502020204030204" pitchFamily="34" charset="0"/>
              </a:rPr>
              <a:t>μικρότερη </a:t>
            </a:r>
            <a:r>
              <a:rPr lang="el-GR" altLang="ro-RO" sz="1600" dirty="0" err="1">
                <a:solidFill>
                  <a:schemeClr val="accent1">
                    <a:lumMod val="50000"/>
                  </a:schemeClr>
                </a:solidFill>
                <a:latin typeface="Calibri" panose="020F0502020204030204" pitchFamily="34" charset="0"/>
                <a:cs typeface="Calibri" panose="020F0502020204030204" pitchFamily="34" charset="0"/>
              </a:rPr>
              <a:t>διάσειση</a:t>
            </a:r>
            <a:endParaRPr lang="el-GR" altLang="ro-RO" sz="1600" dirty="0">
              <a:solidFill>
                <a:schemeClr val="accent1">
                  <a:lumMod val="50000"/>
                </a:schemeClr>
              </a:solidFill>
              <a:latin typeface="Calibri" panose="020F0502020204030204" pitchFamily="34" charset="0"/>
              <a:cs typeface="Calibri" panose="020F0502020204030204" pitchFamily="34" charset="0"/>
            </a:endParaRPr>
          </a:p>
          <a:p>
            <a:pPr indent="-360000">
              <a:buClr>
                <a:schemeClr val="accent1">
                  <a:lumMod val="50000"/>
                </a:schemeClr>
              </a:buClr>
              <a:buFont typeface="Arial" panose="020B0604020202020204" pitchFamily="34" charset="0"/>
              <a:buChar char="•"/>
            </a:pPr>
            <a:r>
              <a:rPr lang="el-GR" altLang="ro-RO" sz="1600" dirty="0" smtClean="0">
                <a:solidFill>
                  <a:schemeClr val="accent1">
                    <a:lumMod val="50000"/>
                  </a:schemeClr>
                </a:solidFill>
                <a:latin typeface="Calibri" panose="020F0502020204030204" pitchFamily="34" charset="0"/>
                <a:cs typeface="Calibri" panose="020F0502020204030204" pitchFamily="34" charset="0"/>
              </a:rPr>
              <a:t>Ανέπτυξε </a:t>
            </a:r>
            <a:r>
              <a:rPr lang="el-GR" altLang="ro-RO" sz="1600" dirty="0">
                <a:solidFill>
                  <a:schemeClr val="accent1">
                    <a:lumMod val="50000"/>
                  </a:schemeClr>
                </a:solidFill>
                <a:latin typeface="Calibri" panose="020F0502020204030204" pitchFamily="34" charset="0"/>
                <a:cs typeface="Calibri" panose="020F0502020204030204" pitchFamily="34" charset="0"/>
              </a:rPr>
              <a:t>«κακοήθη εγκεφαλικό οίδημα» και πέθανε παρά </a:t>
            </a:r>
            <a:r>
              <a:rPr lang="el-GR" altLang="ro-RO" sz="1600" dirty="0" smtClean="0">
                <a:solidFill>
                  <a:schemeClr val="accent1">
                    <a:lumMod val="50000"/>
                  </a:schemeClr>
                </a:solidFill>
                <a:latin typeface="Calibri" panose="020F0502020204030204" pitchFamily="34" charset="0"/>
                <a:cs typeface="Calibri" panose="020F0502020204030204" pitchFamily="34" charset="0"/>
              </a:rPr>
              <a:t>την ιατρική </a:t>
            </a:r>
            <a:r>
              <a:rPr lang="el-GR" altLang="ro-RO" sz="1600" dirty="0">
                <a:solidFill>
                  <a:schemeClr val="accent1">
                    <a:lumMod val="50000"/>
                  </a:schemeClr>
                </a:solidFill>
                <a:latin typeface="Calibri" panose="020F0502020204030204" pitchFamily="34" charset="0"/>
                <a:cs typeface="Calibri" panose="020F0502020204030204" pitchFamily="34" charset="0"/>
              </a:rPr>
              <a:t>και χειρουργική επέμβαση</a:t>
            </a:r>
            <a:endParaRPr lang="en-US" altLang="ro-RO" sz="1600" dirty="0">
              <a:solidFill>
                <a:schemeClr val="accent1">
                  <a:lumMod val="50000"/>
                </a:schemeClr>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343275"/>
            <a:ext cx="59055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135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1357</Words>
  <Application>Microsoft Office PowerPoint</Application>
  <PresentationFormat>Προσαρμογή</PresentationFormat>
  <Paragraphs>114</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University of Gloucestershire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RYALL, Emily (Dr)</dc:creator>
  <cp:lastModifiedBy>User</cp:lastModifiedBy>
  <cp:revision>80</cp:revision>
  <dcterms:created xsi:type="dcterms:W3CDTF">2019-01-08T15:51:19Z</dcterms:created>
  <dcterms:modified xsi:type="dcterms:W3CDTF">2020-01-10T08:28:15Z</dcterms:modified>
</cp:coreProperties>
</file>