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06" r:id="rId3"/>
    <p:sldId id="256" r:id="rId4"/>
    <p:sldId id="284" r:id="rId5"/>
    <p:sldId id="299" r:id="rId6"/>
    <p:sldId id="290" r:id="rId7"/>
    <p:sldId id="289" r:id="rId8"/>
    <p:sldId id="302" r:id="rId9"/>
    <p:sldId id="288" r:id="rId10"/>
    <p:sldId id="291" r:id="rId11"/>
    <p:sldId id="301" r:id="rId12"/>
    <p:sldId id="292" r:id="rId13"/>
    <p:sldId id="293" r:id="rId14"/>
    <p:sldId id="303" r:id="rId15"/>
    <p:sldId id="294" r:id="rId16"/>
    <p:sldId id="296" r:id="rId17"/>
    <p:sldId id="300" r:id="rId18"/>
    <p:sldId id="298" r:id="rId19"/>
    <p:sldId id="305" r:id="rId20"/>
    <p:sldId id="275" r:id="rId21"/>
    <p:sldId id="304" r:id="rId22"/>
    <p:sldId id="30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60" d="100"/>
          <a:sy n="60" d="100"/>
        </p:scale>
        <p:origin x="-159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736BF-3B55-483D-9C4F-2BEAA09E32FA}" type="datetimeFigureOut">
              <a:rPr lang="el-GR" smtClean="0"/>
              <a:pPr/>
              <a:t>10/1/2020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B8CB3-5ED2-4FD3-989B-3038B96B22EF}" type="slidenum">
              <a:rPr lang="el-GR" smtClean="0"/>
              <a:pPr/>
              <a:t>‹#›</a:t>
            </a:fld>
            <a:endParaRPr lang="el-GR"/>
          </a:p>
        </p:txBody>
      </p:sp>
    </p:spTree>
    <p:extLst>
      <p:ext uri="{BB962C8B-B14F-4D97-AF65-F5344CB8AC3E}">
        <p14:creationId xmlns:p14="http://schemas.microsoft.com/office/powerpoint/2010/main" val="355628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0FB8CB3-5ED2-4FD3-989B-3038B96B22EF}"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959FF7-2AD8-410F-8638-DCAAB0AB5FDE}"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C458AB-5369-466E-8797-FE6305C1E77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10/1/2020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59FF7-2AD8-410F-8638-DCAAB0AB5FDE}" type="datetimeFigureOut">
              <a:rPr lang="el-GR" smtClean="0"/>
              <a:pPr/>
              <a:t>10/1/2020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58AB-5369-466E-8797-FE6305C1E77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e.int/en/web/sport/start-to-talk"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coe.int/en/web/sport/video-cli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idrettsforbundet.no/english/the-role-of-the-coa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qij0QULBBd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s://www.unicef-irc.org/publications/pdf/violence_in_sport.pdf" TargetMode="External"/><Relationship Id="rId5" Type="http://schemas.openxmlformats.org/officeDocument/2006/relationships/hyperlink" Target="https://d2g8uwgn11fzhj.cloudfront.net/wp-content/uploads/2017/10/18105952/IOC_Safeguarding_Toolkit_ENG_Screen_Full1.pdf"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F155B60-25EC-4394-846B-177BE7A52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964" y="4968484"/>
            <a:ext cx="5122070" cy="1889516"/>
          </a:xfrm>
          <a:prstGeom prst="rect">
            <a:avLst/>
          </a:prstGeom>
        </p:spPr>
      </p:pic>
      <p:pic>
        <p:nvPicPr>
          <p:cNvPr id="5" name="Picture 4">
            <a:extLst>
              <a:ext uri="{FF2B5EF4-FFF2-40B4-BE49-F238E27FC236}">
                <a16:creationId xmlns="" xmlns:a16="http://schemas.microsoft.com/office/drawing/2014/main" id="{816C0F6E-1236-4143-BA2B-E2CC3FD60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866" y="1"/>
            <a:ext cx="4436269" cy="5248275"/>
          </a:xfrm>
          <a:prstGeom prst="rect">
            <a:avLst/>
          </a:prstGeom>
        </p:spPr>
      </p:pic>
      <p:pic>
        <p:nvPicPr>
          <p:cNvPr id="9" name="Picture 8">
            <a:extLst>
              <a:ext uri="{FF2B5EF4-FFF2-40B4-BE49-F238E27FC236}">
                <a16:creationId xmlns="" xmlns:a16="http://schemas.microsoft.com/office/drawing/2014/main" id="{5BF28FFF-5A68-4ACC-AEED-387BD11C1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157" y="1"/>
            <a:ext cx="2178844" cy="638685"/>
          </a:xfrm>
          <a:prstGeom prst="rect">
            <a:avLst/>
          </a:prstGeom>
        </p:spPr>
      </p:pic>
    </p:spTree>
    <p:extLst>
      <p:ext uri="{BB962C8B-B14F-4D97-AF65-F5344CB8AC3E}">
        <p14:creationId xmlns:p14="http://schemas.microsoft.com/office/powerpoint/2010/main" val="278674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pPr lvl="0"/>
            <a:r>
              <a:rPr lang="el-GR" b="1" dirty="0" smtClean="0"/>
              <a:t>Σοβαρότητα κακομεταχείρισης</a:t>
            </a:r>
            <a:endParaRPr lang="el-GR" dirty="0" smtClean="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7 - Θέση περιεχομένου"/>
          <p:cNvGraphicFramePr>
            <a:graphicFrameLocks noGrp="1"/>
          </p:cNvGraphicFramePr>
          <p:nvPr>
            <p:ph idx="1"/>
          </p:nvPr>
        </p:nvGraphicFramePr>
        <p:xfrm>
          <a:off x="457200" y="1600200"/>
          <a:ext cx="8229600" cy="4043380"/>
        </p:xfrm>
        <a:graphic>
          <a:graphicData uri="http://schemas.openxmlformats.org/drawingml/2006/table">
            <a:tbl>
              <a:tblPr firstRow="1" bandRow="1">
                <a:tableStyleId>{5C22544A-7EE6-4342-B048-85BDC9FD1C3A}</a:tableStyleId>
              </a:tblPr>
              <a:tblGrid>
                <a:gridCol w="2057400"/>
                <a:gridCol w="2057400"/>
                <a:gridCol w="2057400"/>
                <a:gridCol w="2057400"/>
              </a:tblGrid>
              <a:tr h="808676">
                <a:tc>
                  <a:txBody>
                    <a:bodyPr/>
                    <a:lstStyle/>
                    <a:p>
                      <a:r>
                        <a:rPr lang="el-GR" sz="2400" dirty="0" smtClean="0"/>
                        <a:t>Σοβαρότητα</a:t>
                      </a:r>
                      <a:endParaRPr lang="el-GR" sz="2400" dirty="0"/>
                    </a:p>
                  </a:txBody>
                  <a:tcPr/>
                </a:tc>
                <a:tc gridSpan="3">
                  <a:txBody>
                    <a:bodyPr/>
                    <a:lstStyle/>
                    <a:p>
                      <a:pPr algn="ctr"/>
                      <a:r>
                        <a:rPr lang="el-GR" sz="2400" dirty="0" smtClean="0"/>
                        <a:t>Συχνότητα</a:t>
                      </a:r>
                      <a:endParaRPr lang="el-GR" sz="2400" dirty="0"/>
                    </a:p>
                  </a:txBody>
                  <a:tcPr/>
                </a:tc>
                <a:tc hMerge="1">
                  <a:txBody>
                    <a:bodyPr/>
                    <a:lstStyle/>
                    <a:p>
                      <a:endParaRPr lang="el-GR" dirty="0"/>
                    </a:p>
                  </a:txBody>
                  <a:tcPr/>
                </a:tc>
                <a:tc hMerge="1">
                  <a:txBody>
                    <a:bodyPr/>
                    <a:lstStyle/>
                    <a:p>
                      <a:endParaRPr lang="el-GR" dirty="0"/>
                    </a:p>
                  </a:txBody>
                  <a:tcPr/>
                </a:tc>
              </a:tr>
              <a:tr h="808676">
                <a:tc>
                  <a:txBody>
                    <a:bodyPr/>
                    <a:lstStyle/>
                    <a:p>
                      <a:endParaRPr lang="el-GR" sz="2400" dirty="0"/>
                    </a:p>
                  </a:txBody>
                  <a:tcPr/>
                </a:tc>
                <a:tc>
                  <a:txBody>
                    <a:bodyPr/>
                    <a:lstStyle/>
                    <a:p>
                      <a:pPr algn="ctr"/>
                      <a:r>
                        <a:rPr lang="el-GR" sz="2400" dirty="0" smtClean="0"/>
                        <a:t>Χαμηλή</a:t>
                      </a:r>
                      <a:endParaRPr lang="el-GR" sz="2400" dirty="0"/>
                    </a:p>
                  </a:txBody>
                  <a:tcPr/>
                </a:tc>
                <a:tc>
                  <a:txBody>
                    <a:bodyPr/>
                    <a:lstStyle/>
                    <a:p>
                      <a:pPr algn="ctr"/>
                      <a:r>
                        <a:rPr lang="el-GR" sz="2400" dirty="0" smtClean="0"/>
                        <a:t>Μεσαία</a:t>
                      </a:r>
                      <a:endParaRPr lang="el-GR" sz="2400" dirty="0"/>
                    </a:p>
                  </a:txBody>
                  <a:tcPr/>
                </a:tc>
                <a:tc>
                  <a:txBody>
                    <a:bodyPr/>
                    <a:lstStyle/>
                    <a:p>
                      <a:pPr algn="ctr"/>
                      <a:r>
                        <a:rPr lang="el-GR" sz="2400" dirty="0" smtClean="0"/>
                        <a:t>Υψηλή</a:t>
                      </a:r>
                      <a:endParaRPr lang="el-GR" sz="2400" dirty="0"/>
                    </a:p>
                  </a:txBody>
                  <a:tcPr/>
                </a:tc>
              </a:tr>
              <a:tr h="808676">
                <a:tc>
                  <a:txBody>
                    <a:bodyPr/>
                    <a:lstStyle/>
                    <a:p>
                      <a:r>
                        <a:rPr lang="el-GR" sz="2400" dirty="0" smtClean="0"/>
                        <a:t>Χαμηλή</a:t>
                      </a:r>
                      <a:endParaRPr lang="el-GR" sz="2400" dirty="0"/>
                    </a:p>
                  </a:txBody>
                  <a:tcPr/>
                </a:tc>
                <a:tc>
                  <a:txBody>
                    <a:bodyPr/>
                    <a:lstStyle/>
                    <a:p>
                      <a:pPr algn="ctr"/>
                      <a:r>
                        <a:rPr lang="el-GR" sz="2400" dirty="0" smtClean="0"/>
                        <a:t>Ήπια</a:t>
                      </a:r>
                      <a:endParaRPr lang="el-GR" sz="2400" dirty="0"/>
                    </a:p>
                  </a:txBody>
                  <a:tcPr/>
                </a:tc>
                <a:tc>
                  <a:txBody>
                    <a:bodyPr/>
                    <a:lstStyle/>
                    <a:p>
                      <a:pPr algn="ctr"/>
                      <a:r>
                        <a:rPr lang="el-GR" sz="2400" dirty="0" smtClean="0"/>
                        <a:t>Ήπια</a:t>
                      </a:r>
                      <a:endParaRPr lang="el-GR" sz="2400" dirty="0"/>
                    </a:p>
                  </a:txBody>
                  <a:tcPr/>
                </a:tc>
                <a:tc>
                  <a:txBody>
                    <a:bodyPr/>
                    <a:lstStyle/>
                    <a:p>
                      <a:pPr algn="ctr"/>
                      <a:r>
                        <a:rPr lang="el-GR" sz="2400" dirty="0" smtClean="0"/>
                        <a:t>Μέτρια</a:t>
                      </a:r>
                      <a:endParaRPr lang="el-GR" sz="2400" dirty="0"/>
                    </a:p>
                  </a:txBody>
                  <a:tcPr/>
                </a:tc>
              </a:tr>
              <a:tr h="808676">
                <a:tc>
                  <a:txBody>
                    <a:bodyPr/>
                    <a:lstStyle/>
                    <a:p>
                      <a:r>
                        <a:rPr lang="el-GR" sz="2400" dirty="0" smtClean="0"/>
                        <a:t>Μεσαία</a:t>
                      </a:r>
                      <a:endParaRPr lang="el-GR" sz="2400" dirty="0"/>
                    </a:p>
                  </a:txBody>
                  <a:tcPr/>
                </a:tc>
                <a:tc>
                  <a:txBody>
                    <a:bodyPr/>
                    <a:lstStyle/>
                    <a:p>
                      <a:pPr algn="ctr"/>
                      <a:r>
                        <a:rPr lang="el-GR" sz="2400" dirty="0" smtClean="0"/>
                        <a:t>Ήπια</a:t>
                      </a:r>
                      <a:endParaRPr lang="el-GR" sz="2400" dirty="0"/>
                    </a:p>
                  </a:txBody>
                  <a:tcPr/>
                </a:tc>
                <a:tc>
                  <a:txBody>
                    <a:bodyPr/>
                    <a:lstStyle/>
                    <a:p>
                      <a:pPr algn="ctr"/>
                      <a:r>
                        <a:rPr lang="el-GR" sz="2400" dirty="0" smtClean="0"/>
                        <a:t>Μέτρια</a:t>
                      </a:r>
                      <a:endParaRPr lang="el-GR" sz="2400" dirty="0"/>
                    </a:p>
                  </a:txBody>
                  <a:tcPr/>
                </a:tc>
                <a:tc>
                  <a:txBody>
                    <a:bodyPr/>
                    <a:lstStyle/>
                    <a:p>
                      <a:pPr algn="ctr"/>
                      <a:r>
                        <a:rPr lang="el-GR" sz="2400" dirty="0" smtClean="0"/>
                        <a:t>Σοβαρή</a:t>
                      </a:r>
                      <a:endParaRPr lang="el-GR" sz="2400" dirty="0"/>
                    </a:p>
                  </a:txBody>
                  <a:tcPr/>
                </a:tc>
              </a:tr>
              <a:tr h="808676">
                <a:tc>
                  <a:txBody>
                    <a:bodyPr/>
                    <a:lstStyle/>
                    <a:p>
                      <a:r>
                        <a:rPr lang="el-GR" sz="2400" dirty="0" smtClean="0"/>
                        <a:t>Υψηλή</a:t>
                      </a:r>
                      <a:endParaRPr lang="el-GR" sz="2400" dirty="0"/>
                    </a:p>
                  </a:txBody>
                  <a:tcPr/>
                </a:tc>
                <a:tc>
                  <a:txBody>
                    <a:bodyPr/>
                    <a:lstStyle/>
                    <a:p>
                      <a:pPr algn="ctr"/>
                      <a:r>
                        <a:rPr lang="el-GR" sz="2400" dirty="0" smtClean="0"/>
                        <a:t>Σοβαρή</a:t>
                      </a:r>
                      <a:endParaRPr lang="el-GR" sz="2400" dirty="0"/>
                    </a:p>
                  </a:txBody>
                  <a:tcPr/>
                </a:tc>
                <a:tc>
                  <a:txBody>
                    <a:bodyPr/>
                    <a:lstStyle/>
                    <a:p>
                      <a:pPr algn="ctr"/>
                      <a:r>
                        <a:rPr lang="el-GR" sz="2400" dirty="0" smtClean="0"/>
                        <a:t>Σοβαρή</a:t>
                      </a:r>
                      <a:endParaRPr lang="el-GR" sz="2400" dirty="0"/>
                    </a:p>
                  </a:txBody>
                  <a:tcPr/>
                </a:tc>
                <a:tc>
                  <a:txBody>
                    <a:bodyPr/>
                    <a:lstStyle/>
                    <a:p>
                      <a:pPr algn="ctr"/>
                      <a:r>
                        <a:rPr lang="el-GR" sz="2400" dirty="0" smtClean="0"/>
                        <a:t>Σοβαρή</a:t>
                      </a:r>
                      <a:endParaRPr lang="el-GR"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38138"/>
          </a:xfrm>
        </p:spPr>
        <p:txBody>
          <a:bodyPr>
            <a:normAutofit fontScale="90000"/>
          </a:bodyPr>
          <a:lstStyle/>
          <a:p>
            <a:pPr lvl="0"/>
            <a:r>
              <a:rPr lang="el-GR" dirty="0" smtClean="0"/>
              <a:t> </a:t>
            </a:r>
            <a:r>
              <a:rPr lang="el-GR" b="1" dirty="0" smtClean="0"/>
              <a:t>Μηχανισμοί-Παραδείγματα κακομεταχείρισης</a:t>
            </a:r>
            <a:endParaRPr lang="el-GR" dirty="0" smtClean="0"/>
          </a:p>
        </p:txBody>
      </p:sp>
      <p:sp>
        <p:nvSpPr>
          <p:cNvPr id="3" name="2 - Θέση περιεχομένου"/>
          <p:cNvSpPr>
            <a:spLocks noGrp="1"/>
          </p:cNvSpPr>
          <p:nvPr>
            <p:ph idx="1"/>
          </p:nvPr>
        </p:nvSpPr>
        <p:spPr>
          <a:xfrm>
            <a:off x="467544" y="1844824"/>
            <a:ext cx="8229600" cy="4752528"/>
          </a:xfrm>
        </p:spPr>
        <p:txBody>
          <a:bodyPr>
            <a:normAutofit/>
          </a:bodyPr>
          <a:lstStyle/>
          <a:p>
            <a:pPr lvl="0"/>
            <a:r>
              <a:rPr lang="el-GR" sz="2800" b="1" dirty="0" smtClean="0"/>
              <a:t>Επαφή</a:t>
            </a:r>
            <a:endParaRPr lang="el-GR" sz="2800" dirty="0" smtClean="0"/>
          </a:p>
          <a:p>
            <a:pPr lvl="0"/>
            <a:r>
              <a:rPr lang="el-GR" sz="2800" b="1" dirty="0" smtClean="0"/>
              <a:t>Μη επαφή/λεκτικός</a:t>
            </a:r>
            <a:endParaRPr lang="el-GR" sz="2800" dirty="0" smtClean="0"/>
          </a:p>
          <a:p>
            <a:pPr lvl="0"/>
            <a:r>
              <a:rPr lang="el-GR" sz="2800" b="1" dirty="0" smtClean="0"/>
              <a:t>Μέσω διαδικτύου</a:t>
            </a:r>
          </a:p>
          <a:p>
            <a:pPr lvl="0"/>
            <a:r>
              <a:rPr lang="el-GR" sz="2800" b="1" dirty="0" smtClean="0"/>
              <a:t>Εκφοβισμός</a:t>
            </a:r>
            <a:endParaRPr lang="el-GR" sz="2800" dirty="0" smtClean="0"/>
          </a:p>
          <a:p>
            <a:pPr lvl="0"/>
            <a:r>
              <a:rPr lang="el-GR" sz="2800" b="1" dirty="0" smtClean="0"/>
              <a:t>Καψώνι</a:t>
            </a:r>
            <a:endParaRPr lang="el-GR" sz="2800" dirty="0" smtClean="0"/>
          </a:p>
          <a:p>
            <a:pPr>
              <a:buNone/>
            </a:pPr>
            <a:endParaRPr lang="el-GR" sz="2000" dirty="0" smtClean="0"/>
          </a:p>
          <a:p>
            <a:pPr>
              <a:buNone/>
            </a:pPr>
            <a:r>
              <a:rPr lang="en-US" sz="2000" dirty="0" smtClean="0"/>
              <a:t>IOC Consensus Statement 2016 p. 1022</a:t>
            </a:r>
            <a:endParaRPr lang="el-GR" sz="2000" dirty="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2" name="1 - Τίτλος"/>
          <p:cNvSpPr>
            <a:spLocks noGrp="1"/>
          </p:cNvSpPr>
          <p:nvPr>
            <p:ph type="title"/>
          </p:nvPr>
        </p:nvSpPr>
        <p:spPr>
          <a:xfrm>
            <a:off x="0" y="274638"/>
            <a:ext cx="9144000" cy="634082"/>
          </a:xfrm>
        </p:spPr>
        <p:txBody>
          <a:bodyPr>
            <a:normAutofit fontScale="90000"/>
          </a:bodyPr>
          <a:lstStyle/>
          <a:p>
            <a:r>
              <a:rPr lang="el-GR" dirty="0" smtClean="0"/>
              <a:t> Στατιστικά κακοποίησης στα αθλήματα</a:t>
            </a:r>
          </a:p>
        </p:txBody>
      </p:sp>
      <p:sp>
        <p:nvSpPr>
          <p:cNvPr id="3" name="2 - Θέση περιεχομένου"/>
          <p:cNvSpPr>
            <a:spLocks noGrp="1"/>
          </p:cNvSpPr>
          <p:nvPr>
            <p:ph idx="1"/>
          </p:nvPr>
        </p:nvSpPr>
        <p:spPr>
          <a:xfrm>
            <a:off x="251520" y="1196752"/>
            <a:ext cx="8640960" cy="5400600"/>
          </a:xfrm>
        </p:spPr>
        <p:txBody>
          <a:bodyPr>
            <a:normAutofit/>
          </a:bodyPr>
          <a:lstStyle/>
          <a:p>
            <a:pPr>
              <a:buNone/>
            </a:pPr>
            <a:r>
              <a:rPr lang="el-GR" sz="2800" dirty="0" smtClean="0"/>
              <a:t>Τουλάχιστον ένα περιστατικό</a:t>
            </a:r>
            <a:r>
              <a:rPr lang="en-US" sz="2800" dirty="0" smtClean="0"/>
              <a:t> </a:t>
            </a:r>
            <a:r>
              <a:rPr lang="el-GR" sz="2800" dirty="0" smtClean="0"/>
              <a:t>(</a:t>
            </a:r>
            <a:r>
              <a:rPr lang="en-US" sz="2800" dirty="0" err="1" smtClean="0"/>
              <a:t>Vertommen</a:t>
            </a:r>
            <a:r>
              <a:rPr lang="en-US" sz="2800" dirty="0" smtClean="0"/>
              <a:t> et al 2016</a:t>
            </a:r>
            <a:r>
              <a:rPr lang="el-GR" sz="2800" dirty="0" smtClean="0"/>
              <a:t>)</a:t>
            </a:r>
          </a:p>
          <a:p>
            <a:r>
              <a:rPr lang="el-GR" sz="2800" dirty="0" smtClean="0"/>
              <a:t>ψυχολογική βία: </a:t>
            </a:r>
            <a:r>
              <a:rPr lang="en-US" sz="2800" dirty="0" smtClean="0"/>
              <a:t>38%</a:t>
            </a:r>
            <a:endParaRPr lang="el-GR" sz="2800" dirty="0" smtClean="0"/>
          </a:p>
          <a:p>
            <a:r>
              <a:rPr lang="el-GR" sz="2800" dirty="0" smtClean="0"/>
              <a:t>Φυσική βία:</a:t>
            </a:r>
            <a:r>
              <a:rPr lang="en-US" sz="2800" dirty="0" smtClean="0"/>
              <a:t> 11%</a:t>
            </a:r>
            <a:endParaRPr lang="el-GR" sz="2800" dirty="0" smtClean="0"/>
          </a:p>
          <a:p>
            <a:r>
              <a:rPr lang="el-GR" sz="2800" dirty="0" smtClean="0"/>
              <a:t>Σεξουαλική βία: </a:t>
            </a:r>
            <a:r>
              <a:rPr lang="en-US" sz="2800" dirty="0" smtClean="0"/>
              <a:t>14% </a:t>
            </a:r>
            <a:endParaRPr lang="el-GR" sz="2800" dirty="0" smtClean="0"/>
          </a:p>
          <a:p>
            <a:endParaRPr lang="el-GR" sz="2800" u="sng" dirty="0" smtClean="0"/>
          </a:p>
          <a:p>
            <a:r>
              <a:rPr lang="el-GR" sz="2800" dirty="0" smtClean="0"/>
              <a:t>Σεξουαλική παρενόχληση: </a:t>
            </a:r>
            <a:r>
              <a:rPr lang="en-US" sz="2800" dirty="0" smtClean="0"/>
              <a:t>19% </a:t>
            </a:r>
            <a:r>
              <a:rPr lang="el-GR" sz="2800" dirty="0" smtClean="0"/>
              <a:t> - </a:t>
            </a:r>
            <a:r>
              <a:rPr lang="en-US" sz="2800" dirty="0" smtClean="0"/>
              <a:t>92% </a:t>
            </a:r>
            <a:endParaRPr lang="el-GR" sz="2800" dirty="0" smtClean="0"/>
          </a:p>
          <a:p>
            <a:r>
              <a:rPr lang="el-GR" sz="2800" dirty="0" smtClean="0"/>
              <a:t>Σεξουαλική κακοποίηση: </a:t>
            </a:r>
            <a:r>
              <a:rPr lang="en-US" sz="2800" dirty="0" smtClean="0"/>
              <a:t>2% </a:t>
            </a:r>
            <a:r>
              <a:rPr lang="el-GR" sz="2800" dirty="0" smtClean="0"/>
              <a:t>- </a:t>
            </a:r>
            <a:r>
              <a:rPr lang="en-US" sz="2800" dirty="0" smtClean="0"/>
              <a:t>49%</a:t>
            </a:r>
            <a:endParaRPr lang="el-GR" sz="2800" dirty="0" smtClean="0"/>
          </a:p>
          <a:p>
            <a:pPr>
              <a:buNone/>
            </a:pPr>
            <a:endParaRPr lang="el-GR" sz="2800" dirty="0" smtClean="0"/>
          </a:p>
          <a:p>
            <a:pPr>
              <a:buNone/>
            </a:pPr>
            <a:r>
              <a:rPr lang="el-GR" sz="2800" dirty="0" smtClean="0"/>
              <a:t>Το μεγάλο εύρος οφείλεται στη διαφορετική μεθοδολογία κάθε έρευνας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2" name="1 - Τίτλος"/>
          <p:cNvSpPr>
            <a:spLocks noGrp="1"/>
          </p:cNvSpPr>
          <p:nvPr>
            <p:ph type="title"/>
          </p:nvPr>
        </p:nvSpPr>
        <p:spPr>
          <a:xfrm>
            <a:off x="0" y="274638"/>
            <a:ext cx="9144000" cy="634082"/>
          </a:xfrm>
        </p:spPr>
        <p:txBody>
          <a:bodyPr>
            <a:normAutofit fontScale="90000"/>
          </a:bodyPr>
          <a:lstStyle/>
          <a:p>
            <a:r>
              <a:rPr lang="el-GR" dirty="0" smtClean="0"/>
              <a:t> Στατιστικά κακοποίησης στα αθλήματα</a:t>
            </a:r>
          </a:p>
        </p:txBody>
      </p:sp>
      <p:sp>
        <p:nvSpPr>
          <p:cNvPr id="3" name="2 - Θέση περιεχομένου"/>
          <p:cNvSpPr>
            <a:spLocks noGrp="1"/>
          </p:cNvSpPr>
          <p:nvPr>
            <p:ph idx="1"/>
          </p:nvPr>
        </p:nvSpPr>
        <p:spPr>
          <a:xfrm>
            <a:off x="251520" y="1196752"/>
            <a:ext cx="8640960" cy="5400600"/>
          </a:xfrm>
        </p:spPr>
        <p:txBody>
          <a:bodyPr>
            <a:normAutofit/>
          </a:bodyPr>
          <a:lstStyle/>
          <a:p>
            <a:r>
              <a:rPr lang="el-GR" sz="2800" dirty="0" smtClean="0"/>
              <a:t>Αθλητές με ειδικές ανάγκες και αθλητές </a:t>
            </a:r>
            <a:r>
              <a:rPr lang="en-US" sz="2800" dirty="0" smtClean="0"/>
              <a:t>LGBT </a:t>
            </a:r>
            <a:r>
              <a:rPr lang="el-GR" sz="2800" dirty="0" smtClean="0"/>
              <a:t>είναι πιο πιθανό να δεχθούν σεξουαλική παρενόχληση ή κακοποίηση</a:t>
            </a:r>
          </a:p>
          <a:p>
            <a:r>
              <a:rPr lang="el-GR" sz="2800" dirty="0" smtClean="0"/>
              <a:t>Άτομα σε θέσης ευθύνης ή ισχύος είναι πιο πιθανό να είναι οι δράστες </a:t>
            </a:r>
          </a:p>
          <a:p>
            <a:r>
              <a:rPr lang="el-GR" sz="2800" dirty="0" smtClean="0"/>
              <a:t>Συναθλητές είναι πιο πιθανό να είναι οι δράστες παρά οι προπονητές </a:t>
            </a:r>
            <a:r>
              <a:rPr lang="en-US" sz="2800" dirty="0" smtClean="0"/>
              <a:t> </a:t>
            </a:r>
            <a:endParaRPr lang="el-GR" sz="2800" dirty="0" smtClean="0"/>
          </a:p>
          <a:p>
            <a:r>
              <a:rPr lang="el-GR" sz="2800" dirty="0" smtClean="0"/>
              <a:t>Άνδρες είναι πιο πιθανό να είναι οι δράστες παρά οι γυναίκες (υπάρχουν όμως και αναφορές με θύματα άνδρες)</a:t>
            </a:r>
            <a:endParaRPr lang="el-G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Δράσεις</a:t>
            </a:r>
            <a:endParaRPr lang="el-GR" dirty="0" smtClean="0"/>
          </a:p>
        </p:txBody>
      </p:sp>
      <p:sp>
        <p:nvSpPr>
          <p:cNvPr id="3" name="2 - Θέση περιεχομένου"/>
          <p:cNvSpPr>
            <a:spLocks noGrp="1"/>
          </p:cNvSpPr>
          <p:nvPr>
            <p:ph idx="1"/>
          </p:nvPr>
        </p:nvSpPr>
        <p:spPr>
          <a:xfrm>
            <a:off x="467544" y="1196752"/>
            <a:ext cx="8229600" cy="5400600"/>
          </a:xfrm>
        </p:spPr>
        <p:txBody>
          <a:bodyPr>
            <a:normAutofit/>
          </a:bodyPr>
          <a:lstStyle/>
          <a:p>
            <a:r>
              <a:rPr lang="el-GR" dirty="0" smtClean="0"/>
              <a:t>Ανάπτυξη πολιτικών και διαδικασιών</a:t>
            </a:r>
          </a:p>
          <a:p>
            <a:r>
              <a:rPr lang="el-GR" dirty="0" smtClean="0"/>
              <a:t>Μηχανισμοί πρόληψης</a:t>
            </a:r>
          </a:p>
          <a:p>
            <a:r>
              <a:rPr lang="el-GR" dirty="0" smtClean="0"/>
              <a:t>Διαχείριση των αναφορών παρενόχλησης και κακοποίησης</a:t>
            </a:r>
          </a:p>
          <a:p>
            <a:pPr algn="r">
              <a:buNone/>
            </a:pPr>
            <a:r>
              <a:rPr lang="en-US" sz="2000" dirty="0" smtClean="0"/>
              <a:t>IOC Safeguarding Toolkit</a:t>
            </a:r>
            <a:endParaRPr lang="el-GR" sz="2000" dirty="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Οδηγίες για τον χώρο του αθλητισμού</a:t>
            </a:r>
            <a:endParaRPr lang="el-GR" dirty="0" smtClean="0"/>
          </a:p>
        </p:txBody>
      </p:sp>
      <p:sp>
        <p:nvSpPr>
          <p:cNvPr id="3" name="2 - Θέση περιεχομένου"/>
          <p:cNvSpPr>
            <a:spLocks noGrp="1"/>
          </p:cNvSpPr>
          <p:nvPr>
            <p:ph idx="1"/>
          </p:nvPr>
        </p:nvSpPr>
        <p:spPr>
          <a:xfrm>
            <a:off x="251520" y="1196752"/>
            <a:ext cx="8640960" cy="5661248"/>
          </a:xfrm>
        </p:spPr>
        <p:txBody>
          <a:bodyPr>
            <a:normAutofit lnSpcReduction="10000"/>
          </a:bodyPr>
          <a:lstStyle/>
          <a:p>
            <a:pPr marL="536575" indent="-536575">
              <a:buFont typeface="+mj-lt"/>
              <a:buAutoNum type="arabicPeriod"/>
              <a:defRPr/>
            </a:pPr>
            <a:r>
              <a:rPr lang="el-GR" sz="2800" dirty="0" smtClean="0"/>
              <a:t>Σεβασμός σε όλους και αποφυγή συμπεριφορών ή μορφών επικοινωνίας που μπορεί να θεωρηθούν προσβλητικές</a:t>
            </a:r>
            <a:endParaRPr lang="en-GB" sz="2800" dirty="0" smtClean="0"/>
          </a:p>
          <a:p>
            <a:pPr marL="536575" indent="-536575">
              <a:buFont typeface="+mj-lt"/>
              <a:buAutoNum type="arabicPeriod"/>
              <a:defRPr/>
            </a:pPr>
            <a:r>
              <a:rPr lang="el-GR" sz="2800" dirty="0" smtClean="0"/>
              <a:t>Απέφυγε σωματικές επαφές που μπορεί να θεωρηθούν μη επιθυμητές</a:t>
            </a:r>
            <a:endParaRPr lang="en-GB" sz="2800" dirty="0" smtClean="0"/>
          </a:p>
          <a:p>
            <a:pPr marL="536575" indent="-536575">
              <a:buFont typeface="+mj-lt"/>
              <a:buAutoNum type="arabicPeriod"/>
              <a:defRPr/>
            </a:pPr>
            <a:r>
              <a:rPr lang="el-GR" sz="2800" dirty="0" smtClean="0"/>
              <a:t>Απέφυγε όλες τις μορφές λεκτικής οικειότητας που μπορεί να θεωρηθούν ως σεξουαλικά ανάρμοστες</a:t>
            </a:r>
            <a:endParaRPr lang="en-GB" sz="2800" dirty="0" smtClean="0"/>
          </a:p>
          <a:p>
            <a:pPr marL="536575" indent="-536575">
              <a:buFont typeface="+mj-lt"/>
              <a:buAutoNum type="arabicPeriod"/>
              <a:defRPr/>
            </a:pPr>
            <a:r>
              <a:rPr lang="el-GR" sz="2800" dirty="0" smtClean="0"/>
              <a:t>Απέφυγε εκφράσεις</a:t>
            </a:r>
            <a:r>
              <a:rPr lang="en-GB" sz="2800" dirty="0" smtClean="0"/>
              <a:t>,</a:t>
            </a:r>
            <a:r>
              <a:rPr lang="el-GR" sz="2800" dirty="0" smtClean="0"/>
              <a:t> αστεία και γνώμες που σχετίζονται με αρνητικό τρόπο με το φύλο ή τον σεξουαλικό προσανατολισμό</a:t>
            </a:r>
            <a:endParaRPr lang="en-GB" sz="2800" dirty="0" smtClean="0"/>
          </a:p>
          <a:p>
            <a:pPr marL="536575" indent="-536575">
              <a:buFont typeface="+mj-lt"/>
              <a:buAutoNum type="arabicPeriod"/>
              <a:defRPr/>
            </a:pPr>
            <a:r>
              <a:rPr lang="el-GR" sz="2800" dirty="0" smtClean="0"/>
              <a:t>Φρόντισε να έχεις άτομα και των δύο φύλων στο δίκτυο υποστήριξης</a:t>
            </a:r>
          </a:p>
          <a:p>
            <a:pPr marL="557213" indent="-557213" algn="r">
              <a:buNone/>
            </a:pPr>
            <a:r>
              <a:rPr lang="el-GR" altLang="nb-NO" sz="2400" b="1" dirty="0" smtClean="0"/>
              <a:t>Ολυμπιακή Επιτροπή Νορβηγίας</a:t>
            </a:r>
            <a:endParaRPr lang="en-US" altLang="nb-NO" sz="2400" b="1" dirty="0" smtClean="0"/>
          </a:p>
          <a:p>
            <a:pPr marL="536575" indent="-536575">
              <a:buFont typeface="+mj-lt"/>
              <a:buAutoNum type="arabicPeriod"/>
              <a:defRPr/>
            </a:pPr>
            <a:endParaRPr lang="en-GB"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Οδηγίες για τον χώρο του αθλητισμού</a:t>
            </a:r>
            <a:endParaRPr lang="el-GR" dirty="0" smtClean="0"/>
          </a:p>
        </p:txBody>
      </p:sp>
      <p:sp>
        <p:nvSpPr>
          <p:cNvPr id="3" name="2 - Θέση περιεχομένου"/>
          <p:cNvSpPr>
            <a:spLocks noGrp="1"/>
          </p:cNvSpPr>
          <p:nvPr>
            <p:ph idx="1"/>
          </p:nvPr>
        </p:nvSpPr>
        <p:spPr>
          <a:xfrm>
            <a:off x="179512" y="1052736"/>
            <a:ext cx="8964488" cy="5805264"/>
          </a:xfrm>
        </p:spPr>
        <p:txBody>
          <a:bodyPr>
            <a:normAutofit fontScale="92500" lnSpcReduction="10000"/>
          </a:bodyPr>
          <a:lstStyle/>
          <a:p>
            <a:pPr marL="557213" indent="-557213">
              <a:buFont typeface="Arial" panose="020B0604020202020204" pitchFamily="34" charset="0"/>
              <a:buAutoNum type="arabicPeriod" startAt="6"/>
            </a:pPr>
            <a:r>
              <a:rPr lang="el-GR" sz="2800" dirty="0" smtClean="0"/>
              <a:t>Απέφυγε την επαφή με αθλητές σε ιδιωτικούς χώρους εκτός αν είναι παρόντα άλλα πρόσωπα ή υπάρχει σύμφωνη συγκατάθεση των γονέων/κηδεμόνων ή της διοίκησης του συλλόγου</a:t>
            </a:r>
            <a:endParaRPr lang="en-US" altLang="nb-NO" sz="2800" b="1" dirty="0" smtClean="0">
              <a:solidFill>
                <a:srgbClr val="FF0000"/>
              </a:solidFill>
            </a:endParaRPr>
          </a:p>
          <a:p>
            <a:pPr marL="557213" indent="-557213">
              <a:buFont typeface="Arial" panose="020B0604020202020204" pitchFamily="34" charset="0"/>
              <a:buAutoNum type="arabicPeriod" startAt="6"/>
            </a:pPr>
            <a:r>
              <a:rPr lang="el-GR" altLang="nb-NO" sz="2800" dirty="0" smtClean="0"/>
              <a:t>Δείξε σεβασμό στην προσωπική ζωή των αθλητών, προπονητών κλπ</a:t>
            </a:r>
            <a:endParaRPr lang="en-US" altLang="nb-NO" sz="2800" dirty="0" smtClean="0"/>
          </a:p>
          <a:p>
            <a:pPr marL="557213" indent="-557213">
              <a:buFont typeface="Arial" panose="020B0604020202020204" pitchFamily="34" charset="0"/>
              <a:buAutoNum type="arabicPeriod" startAt="6"/>
            </a:pPr>
            <a:r>
              <a:rPr lang="el-GR" sz="2800" dirty="0" smtClean="0"/>
              <a:t>Απέφυγε διπλές σχέσεις (π.χ. προπονητής &amp; σύντροφος). Αν συμβεί αυτό θα πρέπει ανοικτά να διευκρινιστεί στο ευρύτερο περιβάλλον</a:t>
            </a:r>
            <a:endParaRPr lang="en-US" altLang="nb-NO" sz="2800" dirty="0" smtClean="0"/>
          </a:p>
          <a:p>
            <a:pPr marL="557213" indent="-557213">
              <a:buFont typeface="Arial" panose="020B0604020202020204" pitchFamily="34" charset="0"/>
              <a:buAutoNum type="arabicPeriod" startAt="6"/>
            </a:pPr>
            <a:r>
              <a:rPr lang="el-GR" altLang="nb-NO" sz="2800" dirty="0" smtClean="0"/>
              <a:t>Μη προσφέρεις κανενός είδους αμοιβή με σκοπό την απαίτηση ή την προσμονή σεξουαλικών υπηρεσιών ως ανταπόδοση</a:t>
            </a:r>
            <a:endParaRPr lang="en-US" altLang="nb-NO" sz="2800" dirty="0" smtClean="0"/>
          </a:p>
          <a:p>
            <a:pPr marL="557213" indent="-557213">
              <a:buFont typeface="Arial" panose="020B0604020202020204" pitchFamily="34" charset="0"/>
              <a:buAutoNum type="arabicPeriod" startAt="6"/>
            </a:pPr>
            <a:r>
              <a:rPr lang="el-GR" altLang="nb-NO" sz="2800" dirty="0" smtClean="0"/>
              <a:t>Ανέλαβε δράση και ενημέρωσε αν διαπιστώσεις την παραβίαση αυτών των οδηγιών</a:t>
            </a:r>
          </a:p>
          <a:p>
            <a:pPr marL="557213" indent="-557213" algn="r">
              <a:buNone/>
            </a:pPr>
            <a:r>
              <a:rPr lang="el-GR" altLang="nb-NO" sz="2000" b="1" dirty="0" smtClean="0"/>
              <a:t>Ολυμπιακή Επιτροπή Νορβηγίας</a:t>
            </a:r>
            <a:endParaRPr lang="en-US" altLang="nb-NO" sz="2000" b="1" dirty="0" smtClean="0"/>
          </a:p>
          <a:p>
            <a:pPr marL="536575" indent="-536575">
              <a:buFont typeface="+mj-lt"/>
              <a:buAutoNum type="arabicPeriod"/>
              <a:defRPr/>
            </a:pP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2" name="1 - Τίτλος"/>
          <p:cNvSpPr>
            <a:spLocks noGrp="1"/>
          </p:cNvSpPr>
          <p:nvPr>
            <p:ph type="title"/>
          </p:nvPr>
        </p:nvSpPr>
        <p:spPr>
          <a:xfrm>
            <a:off x="0" y="274638"/>
            <a:ext cx="9144000" cy="634082"/>
          </a:xfrm>
        </p:spPr>
        <p:txBody>
          <a:bodyPr>
            <a:normAutofit fontScale="90000"/>
          </a:bodyPr>
          <a:lstStyle/>
          <a:p>
            <a:pPr marL="0" indent="0">
              <a:defRPr/>
            </a:pPr>
            <a:r>
              <a:rPr lang="el-GR" dirty="0" smtClean="0"/>
              <a:t>Η υπευθυνότητα του Προπονητή</a:t>
            </a:r>
            <a:endParaRPr lang="en-GB" b="1" u="sng" dirty="0" smtClean="0"/>
          </a:p>
        </p:txBody>
      </p:sp>
      <p:sp>
        <p:nvSpPr>
          <p:cNvPr id="3" name="2 - Θέση περιεχομένου"/>
          <p:cNvSpPr>
            <a:spLocks noGrp="1"/>
          </p:cNvSpPr>
          <p:nvPr>
            <p:ph idx="1"/>
          </p:nvPr>
        </p:nvSpPr>
        <p:spPr>
          <a:xfrm>
            <a:off x="179512" y="1196752"/>
            <a:ext cx="8712968" cy="5661248"/>
          </a:xfrm>
        </p:spPr>
        <p:txBody>
          <a:bodyPr>
            <a:normAutofit/>
          </a:bodyPr>
          <a:lstStyle/>
          <a:p>
            <a:pPr>
              <a:buFont typeface="+mj-lt"/>
              <a:buAutoNum type="arabicPeriod"/>
              <a:defRPr/>
            </a:pPr>
            <a:r>
              <a:rPr lang="el-GR" sz="2800" dirty="0" smtClean="0"/>
              <a:t>Οι προπονητές θα πρέπει να αποφεύγουν τις ερωτικές ή σεξουαλικές σχέσεις με τους/τις αθλητές/</a:t>
            </a:r>
            <a:r>
              <a:rPr lang="el-GR" sz="2800" dirty="0" err="1" smtClean="0"/>
              <a:t>τριές</a:t>
            </a:r>
            <a:r>
              <a:rPr lang="el-GR" sz="2800" dirty="0" smtClean="0"/>
              <a:t> τους</a:t>
            </a:r>
            <a:endParaRPr lang="en-GB" sz="2800" dirty="0" smtClean="0"/>
          </a:p>
          <a:p>
            <a:pPr>
              <a:buFont typeface="+mj-lt"/>
              <a:buAutoNum type="arabicPeriod"/>
              <a:defRPr/>
            </a:pPr>
            <a:r>
              <a:rPr lang="el-GR" sz="2800" dirty="0" smtClean="0"/>
              <a:t>Αν αυτό συμβεί</a:t>
            </a:r>
            <a:r>
              <a:rPr lang="en-GB" sz="2800" dirty="0" smtClean="0"/>
              <a:t>,</a:t>
            </a:r>
            <a:r>
              <a:rPr lang="el-GR" sz="2800" dirty="0" smtClean="0"/>
              <a:t> ο/η προπονητής/</a:t>
            </a:r>
            <a:r>
              <a:rPr lang="el-GR" sz="2800" dirty="0" err="1" smtClean="0"/>
              <a:t>τρια</a:t>
            </a:r>
            <a:r>
              <a:rPr lang="el-GR" sz="2800" dirty="0" smtClean="0"/>
              <a:t> θα πρέπει να ενημερώσει άμεσα τον ανώτερό του (πχ </a:t>
            </a:r>
            <a:r>
              <a:rPr lang="el-GR" sz="2800" dirty="0" err="1" smtClean="0"/>
              <a:t>αρχιπροπονητή</a:t>
            </a:r>
            <a:r>
              <a:rPr lang="el-GR" sz="2800" dirty="0" smtClean="0"/>
              <a:t>, διοίκηση)</a:t>
            </a:r>
            <a:r>
              <a:rPr lang="en-GB" sz="2800" dirty="0" smtClean="0"/>
              <a:t> </a:t>
            </a:r>
            <a:r>
              <a:rPr lang="el-GR" sz="2800" dirty="0" smtClean="0"/>
              <a:t>ώστε αυτοί να αποφασίσουν αν η σχέση αυτή θα έχει συνέπειες για τον προπονητή</a:t>
            </a:r>
            <a:endParaRPr lang="en-GB" sz="2800" dirty="0" smtClean="0"/>
          </a:p>
          <a:p>
            <a:pPr>
              <a:buFont typeface="+mj-lt"/>
              <a:buAutoNum type="arabicPeriod"/>
              <a:defRPr/>
            </a:pPr>
            <a:r>
              <a:rPr lang="el-GR" sz="2800" dirty="0" smtClean="0"/>
              <a:t>Αν μετά τη σχέση αυτή ο αθλητής αισθάνεται ότι ο προπονητής του/της τον/την έχει κακοποιήσει, αυτό θα έχει συνέπειες για τον/την προπονητή/</a:t>
            </a:r>
            <a:r>
              <a:rPr lang="el-GR" sz="2800" dirty="0" err="1" smtClean="0"/>
              <a:t>τρια</a:t>
            </a:r>
            <a:endParaRPr lang="en-GB" sz="2800" dirty="0" smtClean="0"/>
          </a:p>
          <a:p>
            <a:pPr marL="536575" indent="-536575" algn="r">
              <a:buNone/>
              <a:defRPr/>
            </a:pPr>
            <a:r>
              <a:rPr lang="el-GR" altLang="nb-NO" sz="2400" b="1" dirty="0" smtClean="0"/>
              <a:t>Ολυμπιακή Επιτροπή Νορβηγίας</a:t>
            </a:r>
            <a:endParaRPr lang="en-US" altLang="nb-NO" sz="2400" b="1" dirty="0" smtClean="0"/>
          </a:p>
          <a:p>
            <a:pPr marL="536575" indent="-536575">
              <a:buFont typeface="+mj-lt"/>
              <a:buAutoNum type="arabicPeriod"/>
              <a:defRPr/>
            </a:pPr>
            <a:endParaRPr lang="en-GB"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
        <p:nvSpPr>
          <p:cNvPr id="2" name="1 - Τίτλος"/>
          <p:cNvSpPr>
            <a:spLocks noGrp="1"/>
          </p:cNvSpPr>
          <p:nvPr>
            <p:ph type="title"/>
          </p:nvPr>
        </p:nvSpPr>
        <p:spPr>
          <a:xfrm>
            <a:off x="0" y="764704"/>
            <a:ext cx="9144000" cy="634082"/>
          </a:xfrm>
        </p:spPr>
        <p:txBody>
          <a:bodyPr>
            <a:normAutofit fontScale="90000"/>
          </a:bodyPr>
          <a:lstStyle/>
          <a:p>
            <a:pPr marL="0" indent="0">
              <a:defRPr/>
            </a:pPr>
            <a:r>
              <a:rPr lang="en-US" dirty="0" smtClean="0"/>
              <a:t>“Start to talk”</a:t>
            </a:r>
            <a:r>
              <a:rPr lang="el-GR" dirty="0" smtClean="0"/>
              <a:t/>
            </a:r>
            <a:br>
              <a:rPr lang="el-GR" dirty="0" smtClean="0"/>
            </a:br>
            <a:r>
              <a:rPr lang="en-US" dirty="0" smtClean="0"/>
              <a:t> </a:t>
            </a:r>
            <a:r>
              <a:rPr lang="en-US" sz="3100" dirty="0" smtClean="0">
                <a:hlinkClick r:id="rId3"/>
              </a:rPr>
              <a:t>https://www.coe.int/en/web/sport/start-to-talk</a:t>
            </a:r>
            <a:r>
              <a:rPr lang="el-GR" dirty="0" smtClean="0"/>
              <a:t/>
            </a:r>
            <a:br>
              <a:rPr lang="el-GR" dirty="0" smtClean="0"/>
            </a:br>
            <a:endParaRPr lang="en-GB" b="1" u="sng" dirty="0" smtClean="0"/>
          </a:p>
        </p:txBody>
      </p:sp>
      <p:sp>
        <p:nvSpPr>
          <p:cNvPr id="3" name="2 - Θέση περιεχομένου"/>
          <p:cNvSpPr>
            <a:spLocks noGrp="1"/>
          </p:cNvSpPr>
          <p:nvPr>
            <p:ph idx="1"/>
          </p:nvPr>
        </p:nvSpPr>
        <p:spPr>
          <a:xfrm>
            <a:off x="0" y="1556792"/>
            <a:ext cx="9144000" cy="5301208"/>
          </a:xfrm>
        </p:spPr>
        <p:txBody>
          <a:bodyPr>
            <a:normAutofit/>
          </a:bodyPr>
          <a:lstStyle/>
          <a:p>
            <a:r>
              <a:rPr lang="el-GR" sz="2800" dirty="0" smtClean="0"/>
              <a:t>Δράση του Συμβουλίου της Ευρώπης για να σταματήσει η σεξουαλική κακοποίηση παιδιών στον χώρο του αθλητισμού</a:t>
            </a:r>
          </a:p>
          <a:p>
            <a:r>
              <a:rPr lang="el-GR" sz="2800" dirty="0" smtClean="0"/>
              <a:t>Εμπλέκονται κυβερνήσεις, αθλητικοί οργανισμοί, σύλλογοι, αθλητές και προπονητές και καλούνται να αναλάβουν συγκεκριμένες δράσεις πρόληψης και αντιμετώπισης της παιδικής κακοποίησης</a:t>
            </a:r>
            <a:endParaRPr lang="en-US" sz="2800" dirty="0" smtClean="0"/>
          </a:p>
          <a:p>
            <a:r>
              <a:rPr lang="el-GR" sz="2800" dirty="0" smtClean="0"/>
              <a:t>Στόχος οι ενήλικες να σπάσουν τη σιωπή και να δώσουν φωνή στα παιδιά</a:t>
            </a:r>
            <a:endParaRPr lang="en-US" sz="2800" dirty="0" smtClean="0"/>
          </a:p>
          <a:p>
            <a:pPr marL="536575" indent="-536575" algn="ctr">
              <a:buNone/>
              <a:defRPr/>
            </a:pPr>
            <a:r>
              <a:rPr lang="en-GB" sz="2800" dirty="0" smtClean="0">
                <a:hlinkClick r:id="rId4"/>
              </a:rPr>
              <a:t>https://www.coe.int/en/web/sport/video-clip</a:t>
            </a:r>
            <a:endParaRPr lang="el-GR" sz="2800" dirty="0" smtClean="0"/>
          </a:p>
          <a:p>
            <a:pPr marL="536575" indent="-536575" algn="ctr">
              <a:buNone/>
              <a:defRPr/>
            </a:pP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511288"/>
          </a:xfrm>
        </p:spPr>
        <p:txBody>
          <a:bodyPr>
            <a:normAutofit/>
          </a:bodyPr>
          <a:lstStyle/>
          <a:p>
            <a:r>
              <a:rPr lang="el-GR" b="1" dirty="0" smtClean="0"/>
              <a:t>Ηθικά Ζητήματα</a:t>
            </a:r>
            <a:endParaRPr lang="el-GR" dirty="0"/>
          </a:p>
        </p:txBody>
      </p:sp>
      <p:sp>
        <p:nvSpPr>
          <p:cNvPr id="3" name="2 - Θέση περιεχομένου"/>
          <p:cNvSpPr>
            <a:spLocks noGrp="1"/>
          </p:cNvSpPr>
          <p:nvPr>
            <p:ph idx="1"/>
          </p:nvPr>
        </p:nvSpPr>
        <p:spPr>
          <a:xfrm>
            <a:off x="0" y="2276872"/>
            <a:ext cx="9144000" cy="3240360"/>
          </a:xfrm>
        </p:spPr>
        <p:txBody>
          <a:bodyPr>
            <a:normAutofit fontScale="92500" lnSpcReduction="10000"/>
          </a:bodyPr>
          <a:lstStyle/>
          <a:p>
            <a:pPr algn="ctr">
              <a:lnSpc>
                <a:spcPct val="110000"/>
              </a:lnSpc>
              <a:buClr>
                <a:schemeClr val="tx2"/>
              </a:buClr>
              <a:buSzPct val="150000"/>
              <a:buNone/>
            </a:pPr>
            <a:r>
              <a:rPr lang="el-GR" dirty="0" smtClean="0">
                <a:latin typeface="Tahoma" pitchFamily="34" charset="0"/>
              </a:rPr>
              <a:t>Ποια είναι τα όρια; </a:t>
            </a:r>
          </a:p>
          <a:p>
            <a:pPr algn="ctr">
              <a:lnSpc>
                <a:spcPct val="110000"/>
              </a:lnSpc>
              <a:buClr>
                <a:schemeClr val="tx2"/>
              </a:buClr>
              <a:buSzPct val="150000"/>
              <a:buNone/>
            </a:pPr>
            <a:endParaRPr lang="el-GR" dirty="0" smtClean="0">
              <a:latin typeface="Tahoma" pitchFamily="34" charset="0"/>
            </a:endParaRPr>
          </a:p>
          <a:p>
            <a:pPr algn="ctr">
              <a:lnSpc>
                <a:spcPct val="110000"/>
              </a:lnSpc>
              <a:buClr>
                <a:schemeClr val="tx2"/>
              </a:buClr>
              <a:buSzPct val="150000"/>
              <a:buNone/>
            </a:pPr>
            <a:r>
              <a:rPr lang="el-GR" dirty="0" smtClean="0">
                <a:latin typeface="Tahoma" pitchFamily="34" charset="0"/>
              </a:rPr>
              <a:t>Τι θεωρείτε ανάρμοστο και τι όχι;</a:t>
            </a:r>
          </a:p>
          <a:p>
            <a:pPr algn="ctr">
              <a:lnSpc>
                <a:spcPct val="110000"/>
              </a:lnSpc>
              <a:buClr>
                <a:schemeClr val="tx2"/>
              </a:buClr>
              <a:buSzPct val="150000"/>
              <a:buNone/>
            </a:pPr>
            <a:endParaRPr lang="el-GR" dirty="0" smtClean="0">
              <a:latin typeface="Tahoma" pitchFamily="34" charset="0"/>
            </a:endParaRPr>
          </a:p>
          <a:p>
            <a:pPr algn="ctr">
              <a:lnSpc>
                <a:spcPct val="110000"/>
              </a:lnSpc>
              <a:buClr>
                <a:schemeClr val="tx2"/>
              </a:buClr>
              <a:buSzPct val="150000"/>
              <a:buNone/>
            </a:pPr>
            <a:r>
              <a:rPr lang="en-GB" altLang="nb-NO" dirty="0" smtClean="0">
                <a:hlinkClick r:id="rId2"/>
              </a:rPr>
              <a:t>https://www.idrettsforbundet.no/english/the-role-of-the-coach</a:t>
            </a:r>
            <a:endParaRPr lang="el-GR" dirty="0" smtClean="0">
              <a:latin typeface="Tahoma" pitchFamily="34" charset="0"/>
            </a:endParaRPr>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3" cstate="print"/>
          <a:srcRect/>
          <a:stretch>
            <a:fillRect/>
          </a:stretch>
        </p:blipFill>
        <p:spPr bwMode="auto">
          <a:xfrm>
            <a:off x="1" y="0"/>
            <a:ext cx="892617" cy="792000"/>
          </a:xfrm>
          <a:prstGeom prst="rect">
            <a:avLst/>
          </a:prstGeom>
          <a:noFill/>
        </p:spPr>
      </p:pic>
      <p:sp>
        <p:nvSpPr>
          <p:cNvPr id="5" name="4 - TextBox"/>
          <p:cNvSpPr txBox="1"/>
          <p:nvPr/>
        </p:nvSpPr>
        <p:spPr>
          <a:xfrm>
            <a:off x="0" y="5805264"/>
            <a:ext cx="9144000" cy="646331"/>
          </a:xfrm>
          <a:prstGeom prst="rect">
            <a:avLst/>
          </a:prstGeom>
          <a:noFill/>
        </p:spPr>
        <p:txBody>
          <a:bodyPr wrap="square" rtlCol="0">
            <a:spAutoFit/>
          </a:bodyPr>
          <a:lstStyle/>
          <a:p>
            <a:pPr algn="ctr"/>
            <a:r>
              <a:rPr lang="nb-NO" b="1" kern="0" dirty="0" smtClean="0">
                <a:solidFill>
                  <a:schemeClr val="tx2"/>
                </a:solidFill>
              </a:rPr>
              <a:t>The Norwegian Olympic and Paralympic Committee and Confederation of Sports</a:t>
            </a:r>
            <a:endParaRPr lang="nb-NO" kern="0" dirty="0" smtClean="0">
              <a:solidFill>
                <a:schemeClr val="tx2"/>
              </a:solidFill>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1\Documents\ΣΑΚΗΣ\ΕΡΕΥΝΗΤΙΚΑ ΠΡΟΓΡΑΜΜΑΤΑ\TAGS\logos for translated materials\TAGS logo 2.JPG"/>
          <p:cNvPicPr>
            <a:picLocks noChangeAspect="1" noChangeArrowheads="1"/>
          </p:cNvPicPr>
          <p:nvPr/>
        </p:nvPicPr>
        <p:blipFill>
          <a:blip r:embed="rId3" cstate="print"/>
          <a:srcRect/>
          <a:stretch>
            <a:fillRect/>
          </a:stretch>
        </p:blipFill>
        <p:spPr bwMode="auto">
          <a:xfrm>
            <a:off x="1" y="0"/>
            <a:ext cx="892617" cy="792000"/>
          </a:xfrm>
          <a:prstGeom prst="rect">
            <a:avLst/>
          </a:prstGeom>
          <a:noFill/>
        </p:spPr>
      </p:pic>
      <p:sp>
        <p:nvSpPr>
          <p:cNvPr id="2" name="1 - Τίτλος"/>
          <p:cNvSpPr>
            <a:spLocks noGrp="1"/>
          </p:cNvSpPr>
          <p:nvPr>
            <p:ph type="ctrTitle"/>
          </p:nvPr>
        </p:nvSpPr>
        <p:spPr>
          <a:xfrm>
            <a:off x="683568" y="1052737"/>
            <a:ext cx="7772400" cy="1296144"/>
          </a:xfrm>
        </p:spPr>
        <p:txBody>
          <a:bodyPr>
            <a:normAutofit/>
          </a:bodyPr>
          <a:lstStyle/>
          <a:p>
            <a:r>
              <a:rPr lang="el-GR" sz="3200" b="1" dirty="0" smtClean="0">
                <a:solidFill>
                  <a:srgbClr val="00B0F0"/>
                </a:solidFill>
              </a:rPr>
              <a:t>Θέματα Ηθικής στον Αθλητισμό</a:t>
            </a:r>
            <a:br>
              <a:rPr lang="el-GR" sz="3200" b="1" dirty="0" smtClean="0">
                <a:solidFill>
                  <a:srgbClr val="00B0F0"/>
                </a:solidFill>
              </a:rPr>
            </a:br>
            <a:r>
              <a:rPr lang="el-GR" sz="3200" b="1" dirty="0" smtClean="0">
                <a:solidFill>
                  <a:srgbClr val="00B0F0"/>
                </a:solidFill>
              </a:rPr>
              <a:t> </a:t>
            </a:r>
            <a:r>
              <a:rPr lang="el-GR" sz="3200" b="1" dirty="0" smtClean="0">
                <a:solidFill>
                  <a:srgbClr val="00B0F0"/>
                </a:solidFill>
              </a:rPr>
              <a:t> </a:t>
            </a:r>
            <a:endParaRPr lang="el-GR" sz="3200" b="1" dirty="0">
              <a:solidFill>
                <a:srgbClr val="00B0F0"/>
              </a:solidFill>
            </a:endParaRPr>
          </a:p>
        </p:txBody>
      </p:sp>
      <p:pic>
        <p:nvPicPr>
          <p:cNvPr id="1026" name="Picture 2" descr="C:\Users\User1\Documents\ΣΑΚΗΣ\ΕΡΕΥΝΗΤΙΚΑ ΠΡΟΓΡΑΜΜΑΤΑ\TAGS\logos for translated materials\logosbeneficaireserasmusleft_en.jpg"/>
          <p:cNvPicPr>
            <a:picLocks noChangeAspect="1" noChangeArrowheads="1"/>
          </p:cNvPicPr>
          <p:nvPr/>
        </p:nvPicPr>
        <p:blipFill>
          <a:blip r:embed="rId4" cstate="print"/>
          <a:srcRect/>
          <a:stretch>
            <a:fillRect/>
          </a:stretch>
        </p:blipFill>
        <p:spPr bwMode="auto">
          <a:xfrm>
            <a:off x="6687880" y="0"/>
            <a:ext cx="2456120" cy="540000"/>
          </a:xfrm>
          <a:prstGeom prst="rect">
            <a:avLst/>
          </a:prstGeom>
          <a:noFill/>
        </p:spPr>
      </p:pic>
      <p:sp>
        <p:nvSpPr>
          <p:cNvPr id="6" name="5 - TextBox"/>
          <p:cNvSpPr txBox="1"/>
          <p:nvPr/>
        </p:nvSpPr>
        <p:spPr>
          <a:xfrm>
            <a:off x="827584" y="2852936"/>
            <a:ext cx="7560840" cy="1938992"/>
          </a:xfrm>
          <a:prstGeom prst="rect">
            <a:avLst/>
          </a:prstGeom>
          <a:noFill/>
        </p:spPr>
        <p:txBody>
          <a:bodyPr wrap="square" rtlCol="0">
            <a:spAutoFit/>
          </a:bodyPr>
          <a:lstStyle/>
          <a:p>
            <a:pPr algn="ctr"/>
            <a:r>
              <a:rPr lang="el-GR" sz="3200" dirty="0" smtClean="0"/>
              <a:t>Διάλεξη </a:t>
            </a:r>
            <a:r>
              <a:rPr lang="en-US" sz="3200" dirty="0" smtClean="0"/>
              <a:t>8</a:t>
            </a:r>
            <a:r>
              <a:rPr lang="el-GR" sz="3200" dirty="0" smtClean="0"/>
              <a:t/>
            </a:r>
            <a:br>
              <a:rPr lang="el-GR" sz="3200" dirty="0" smtClean="0"/>
            </a:br>
            <a:r>
              <a:rPr lang="el-GR" sz="4400" dirty="0" smtClean="0"/>
              <a:t>Θέματα παρενόχλησης και κακοποίησης στον αθλητισμό</a:t>
            </a:r>
          </a:p>
        </p:txBody>
      </p:sp>
      <p:sp>
        <p:nvSpPr>
          <p:cNvPr id="4" name="Υπότιτλος 3"/>
          <p:cNvSpPr>
            <a:spLocks noGrp="1"/>
          </p:cNvSpPr>
          <p:nvPr>
            <p:ph type="subTitle" idx="1"/>
          </p:nvPr>
        </p:nvSpPr>
        <p:spPr>
          <a:xfrm>
            <a:off x="1407604" y="4768644"/>
            <a:ext cx="6400800" cy="1752600"/>
          </a:xfrm>
        </p:spPr>
        <p:txBody>
          <a:bodyPr/>
          <a:lstStyle/>
          <a:p>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511288"/>
          </a:xfrm>
        </p:spPr>
        <p:txBody>
          <a:bodyPr>
            <a:normAutofit/>
          </a:bodyPr>
          <a:lstStyle/>
          <a:p>
            <a:r>
              <a:rPr lang="el-GR" b="1" dirty="0" smtClean="0"/>
              <a:t>Ηθικά Ζητήματα</a:t>
            </a:r>
            <a:endParaRPr lang="el-GR" dirty="0"/>
          </a:p>
        </p:txBody>
      </p:sp>
      <p:sp>
        <p:nvSpPr>
          <p:cNvPr id="3" name="2 - Θέση περιεχομένου"/>
          <p:cNvSpPr>
            <a:spLocks noGrp="1"/>
          </p:cNvSpPr>
          <p:nvPr>
            <p:ph idx="1"/>
          </p:nvPr>
        </p:nvSpPr>
        <p:spPr>
          <a:xfrm>
            <a:off x="0" y="2276872"/>
            <a:ext cx="9144000" cy="3816424"/>
          </a:xfrm>
        </p:spPr>
        <p:txBody>
          <a:bodyPr>
            <a:normAutofit/>
          </a:bodyPr>
          <a:lstStyle/>
          <a:p>
            <a:pPr algn="ctr">
              <a:lnSpc>
                <a:spcPct val="110000"/>
              </a:lnSpc>
              <a:buClr>
                <a:schemeClr val="tx2"/>
              </a:buClr>
              <a:buSzPct val="150000"/>
              <a:buNone/>
            </a:pPr>
            <a:r>
              <a:rPr lang="el-GR" dirty="0" smtClean="0">
                <a:latin typeface="Tahoma" pitchFamily="34" charset="0"/>
              </a:rPr>
              <a:t>Μπορεί η προπόνηση να θεωρηθεί μορφή κακοποίησης;</a:t>
            </a:r>
          </a:p>
          <a:p>
            <a:pPr algn="ctr">
              <a:lnSpc>
                <a:spcPct val="110000"/>
              </a:lnSpc>
              <a:buClr>
                <a:schemeClr val="tx2"/>
              </a:buClr>
              <a:buSzPct val="150000"/>
              <a:buNone/>
            </a:pPr>
            <a:r>
              <a:rPr lang="el-GR" dirty="0" smtClean="0">
                <a:latin typeface="Tahoma" pitchFamily="34" charset="0"/>
              </a:rPr>
              <a:t>Ποια είναι τα όρια;</a:t>
            </a:r>
          </a:p>
          <a:p>
            <a:pPr algn="ctr">
              <a:lnSpc>
                <a:spcPct val="110000"/>
              </a:lnSpc>
              <a:buClr>
                <a:schemeClr val="tx2"/>
              </a:buClr>
              <a:buSzPct val="150000"/>
              <a:buNone/>
            </a:pPr>
            <a:endParaRPr lang="el-GR" dirty="0" smtClean="0">
              <a:latin typeface="Tahoma" pitchFamily="34" charset="0"/>
            </a:endParaRPr>
          </a:p>
          <a:p>
            <a:pPr algn="ctr">
              <a:lnSpc>
                <a:spcPct val="110000"/>
              </a:lnSpc>
              <a:buClr>
                <a:schemeClr val="tx2"/>
              </a:buClr>
              <a:buSzPct val="150000"/>
              <a:buNone/>
            </a:pPr>
            <a:r>
              <a:rPr lang="en-US" dirty="0" smtClean="0">
                <a:latin typeface="Tahoma" pitchFamily="34" charset="0"/>
                <a:hlinkClick r:id="rId2"/>
              </a:rPr>
              <a:t>https://www.youtube.com/watch?v=qij0QULBBdk</a:t>
            </a:r>
            <a:endParaRPr lang="el-GR" dirty="0" smtClean="0">
              <a:latin typeface="Tahoma" pitchFamily="34" charset="0"/>
            </a:endParaRPr>
          </a:p>
          <a:p>
            <a:pPr algn="ctr">
              <a:lnSpc>
                <a:spcPct val="110000"/>
              </a:lnSpc>
              <a:buClr>
                <a:schemeClr val="tx2"/>
              </a:buClr>
              <a:buSzPct val="150000"/>
              <a:buNone/>
            </a:pPr>
            <a:endParaRPr lang="el-GR" dirty="0" smtClean="0">
              <a:latin typeface="Tahoma" pitchFamily="34" charset="0"/>
            </a:endParaRPr>
          </a:p>
          <a:p>
            <a:pPr algn="ctr">
              <a:lnSpc>
                <a:spcPct val="110000"/>
              </a:lnSpc>
              <a:buClr>
                <a:schemeClr val="tx2"/>
              </a:buClr>
              <a:buSzPct val="150000"/>
              <a:buNone/>
            </a:pPr>
            <a:endParaRPr lang="el-GR" dirty="0" smtClean="0">
              <a:latin typeface="Tahoma" pitchFamily="34" charset="0"/>
            </a:endParaRPr>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3"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0"/>
            <a:ext cx="2286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533" y="0"/>
            <a:ext cx="1760935"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762764"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82881" y="1334119"/>
            <a:ext cx="6250577" cy="523220"/>
          </a:xfrm>
          <a:prstGeom prst="rect">
            <a:avLst/>
          </a:prstGeom>
          <a:noFill/>
        </p:spPr>
        <p:txBody>
          <a:bodyPr wrap="square" rtlCol="0">
            <a:spAutoFit/>
          </a:bodyPr>
          <a:lstStyle/>
          <a:p>
            <a:r>
              <a:rPr lang="el-GR" sz="2400" dirty="0" smtClean="0">
                <a:solidFill>
                  <a:schemeClr val="accent1">
                    <a:lumMod val="50000"/>
                  </a:schemeClr>
                </a:solidFill>
                <a:latin typeface="GillSans" pitchFamily="2" charset="0"/>
              </a:rPr>
              <a:t>Βιβλιογραφία</a:t>
            </a:r>
            <a:r>
              <a:rPr lang="en-GB" sz="2800" dirty="0" smtClean="0">
                <a:solidFill>
                  <a:schemeClr val="accent1">
                    <a:lumMod val="50000"/>
                  </a:schemeClr>
                </a:solidFill>
                <a:latin typeface="GillSans" pitchFamily="2" charset="0"/>
              </a:rPr>
              <a:t>:</a:t>
            </a:r>
            <a:endParaRPr lang="en-GB" sz="2800" dirty="0">
              <a:solidFill>
                <a:schemeClr val="accent1">
                  <a:lumMod val="50000"/>
                </a:schemeClr>
              </a:solidFill>
              <a:latin typeface="GillSans" pitchFamily="2" charset="0"/>
            </a:endParaRPr>
          </a:p>
        </p:txBody>
      </p:sp>
      <p:sp>
        <p:nvSpPr>
          <p:cNvPr id="12" name="Rectangle 11">
            <a:extLst>
              <a:ext uri="{FF2B5EF4-FFF2-40B4-BE49-F238E27FC236}">
                <a16:creationId xmlns:a16="http://schemas.microsoft.com/office/drawing/2014/main" xmlns="" id="{3B47C91A-CC71-46E9-B26A-9B9B76C753C2}"/>
              </a:ext>
            </a:extLst>
          </p:cNvPr>
          <p:cNvSpPr/>
          <p:nvPr/>
        </p:nvSpPr>
        <p:spPr>
          <a:xfrm>
            <a:off x="182881" y="1856551"/>
            <a:ext cx="8846820" cy="3970318"/>
          </a:xfrm>
          <a:prstGeom prst="rect">
            <a:avLst/>
          </a:prstGeom>
        </p:spPr>
        <p:txBody>
          <a:bodyPr wrap="square">
            <a:spAutoFit/>
          </a:bodyPr>
          <a:lstStyle/>
          <a:p>
            <a:r>
              <a:rPr lang="en-GB" sz="1400" dirty="0">
                <a:solidFill>
                  <a:schemeClr val="accent1">
                    <a:lumMod val="50000"/>
                  </a:schemeClr>
                </a:solidFill>
              </a:rPr>
              <a:t>Fasting, K. Brackenridge, C., &amp; </a:t>
            </a:r>
            <a:r>
              <a:rPr lang="en-GB" sz="1400" dirty="0" err="1">
                <a:solidFill>
                  <a:schemeClr val="accent1">
                    <a:lumMod val="50000"/>
                  </a:schemeClr>
                </a:solidFill>
              </a:rPr>
              <a:t>Walseth</a:t>
            </a:r>
            <a:r>
              <a:rPr lang="en-GB" sz="1400" dirty="0">
                <a:solidFill>
                  <a:schemeClr val="accent1">
                    <a:lumMod val="50000"/>
                  </a:schemeClr>
                </a:solidFill>
              </a:rPr>
              <a:t>, K. (2007). Women athletes personal  responses to sexual harassment in sport. </a:t>
            </a:r>
            <a:r>
              <a:rPr lang="en-GB" sz="1400" i="1" dirty="0">
                <a:solidFill>
                  <a:schemeClr val="accent1">
                    <a:lumMod val="50000"/>
                  </a:schemeClr>
                </a:solidFill>
              </a:rPr>
              <a:t>Journal of Applied Sport Psychology</a:t>
            </a:r>
            <a:r>
              <a:rPr lang="en-GB" sz="1400" dirty="0">
                <a:solidFill>
                  <a:schemeClr val="accent1">
                    <a:lumMod val="50000"/>
                  </a:schemeClr>
                </a:solidFill>
              </a:rPr>
              <a:t>, 19, 413- 433</a:t>
            </a:r>
          </a:p>
          <a:p>
            <a:r>
              <a:rPr lang="en-GB" sz="1400" dirty="0" smtClean="0">
                <a:solidFill>
                  <a:schemeClr val="accent1">
                    <a:lumMod val="50000"/>
                  </a:schemeClr>
                </a:solidFill>
              </a:rPr>
              <a:t>Fasting</a:t>
            </a:r>
            <a:r>
              <a:rPr lang="en-GB" sz="1400" dirty="0">
                <a:solidFill>
                  <a:schemeClr val="accent1">
                    <a:lumMod val="50000"/>
                  </a:schemeClr>
                </a:solidFill>
              </a:rPr>
              <a:t>, K., Chroni, S., </a:t>
            </a:r>
            <a:r>
              <a:rPr lang="en-GB" sz="1400" dirty="0" err="1">
                <a:solidFill>
                  <a:schemeClr val="accent1">
                    <a:lumMod val="50000"/>
                  </a:schemeClr>
                </a:solidFill>
              </a:rPr>
              <a:t>Helvik</a:t>
            </a:r>
            <a:r>
              <a:rPr lang="en-GB" sz="1400" dirty="0">
                <a:solidFill>
                  <a:schemeClr val="accent1">
                    <a:lumMod val="50000"/>
                  </a:schemeClr>
                </a:solidFill>
              </a:rPr>
              <a:t>, S.E. &amp; </a:t>
            </a:r>
            <a:r>
              <a:rPr lang="en-GB" sz="1400" dirty="0" err="1">
                <a:solidFill>
                  <a:schemeClr val="accent1">
                    <a:lumMod val="50000"/>
                  </a:schemeClr>
                </a:solidFill>
              </a:rPr>
              <a:t>Knorre</a:t>
            </a:r>
            <a:r>
              <a:rPr lang="en-GB" sz="1400" dirty="0">
                <a:solidFill>
                  <a:schemeClr val="accent1">
                    <a:lumMod val="50000"/>
                  </a:schemeClr>
                </a:solidFill>
              </a:rPr>
              <a:t>, N.  (2010). Sexual harassment in sport towards females in three European countries. </a:t>
            </a:r>
            <a:r>
              <a:rPr lang="en-GB" sz="1400" i="1" dirty="0">
                <a:solidFill>
                  <a:schemeClr val="accent1">
                    <a:lumMod val="50000"/>
                  </a:schemeClr>
                </a:solidFill>
              </a:rPr>
              <a:t>International Review for the Sociology of Sport</a:t>
            </a:r>
            <a:r>
              <a:rPr lang="en-GB" sz="1400" dirty="0">
                <a:solidFill>
                  <a:schemeClr val="accent1">
                    <a:lumMod val="50000"/>
                  </a:schemeClr>
                </a:solidFill>
              </a:rPr>
              <a:t>, 46, 76-89.</a:t>
            </a:r>
            <a:endParaRPr lang="el-GR" sz="1400" dirty="0">
              <a:solidFill>
                <a:schemeClr val="accent1">
                  <a:lumMod val="50000"/>
                </a:schemeClr>
              </a:solidFill>
            </a:endParaRPr>
          </a:p>
          <a:p>
            <a:r>
              <a:rPr lang="en-GB" sz="1400" dirty="0" smtClean="0">
                <a:solidFill>
                  <a:schemeClr val="accent1">
                    <a:lumMod val="50000"/>
                  </a:schemeClr>
                </a:solidFill>
              </a:rPr>
              <a:t>International </a:t>
            </a:r>
            <a:r>
              <a:rPr lang="en-GB" sz="1400" dirty="0">
                <a:solidFill>
                  <a:schemeClr val="accent1">
                    <a:lumMod val="50000"/>
                  </a:schemeClr>
                </a:solidFill>
              </a:rPr>
              <a:t>Olympic Committee (2016). Safeguarding athletes from harassment and abuse in sport. Available from </a:t>
            </a:r>
            <a:r>
              <a:rPr lang="en-GB" sz="1400" u="sng" dirty="0">
                <a:solidFill>
                  <a:schemeClr val="accent1">
                    <a:lumMod val="50000"/>
                  </a:schemeClr>
                </a:solidFill>
                <a:hlinkClick r:id="rId5"/>
              </a:rPr>
              <a:t>https://d2g8uwgn11fzhj.cloudfront.net/wp-content/uploads/2017/10/18105952/IOC_Safeguarding_Toolkit_ENG_Screen_Full1.pdf</a:t>
            </a:r>
            <a:endParaRPr lang="el-GR" sz="1400" dirty="0">
              <a:solidFill>
                <a:schemeClr val="accent1">
                  <a:lumMod val="50000"/>
                </a:schemeClr>
              </a:solidFill>
            </a:endParaRPr>
          </a:p>
          <a:p>
            <a:r>
              <a:rPr lang="en-GB" sz="1400" dirty="0" err="1" smtClean="0">
                <a:solidFill>
                  <a:schemeClr val="accent1">
                    <a:lumMod val="50000"/>
                  </a:schemeClr>
                </a:solidFill>
              </a:rPr>
              <a:t>Mountjoy</a:t>
            </a:r>
            <a:r>
              <a:rPr lang="en-GB" sz="1400" dirty="0" smtClean="0">
                <a:solidFill>
                  <a:schemeClr val="accent1">
                    <a:lumMod val="50000"/>
                  </a:schemeClr>
                </a:solidFill>
              </a:rPr>
              <a:t> </a:t>
            </a:r>
            <a:r>
              <a:rPr lang="en-GB" sz="1400" dirty="0">
                <a:solidFill>
                  <a:schemeClr val="accent1">
                    <a:lumMod val="50000"/>
                  </a:schemeClr>
                </a:solidFill>
              </a:rPr>
              <a:t>M, Brackenridge C, Arrington M, et al. Br J. (2016)  International Olympic Committee consensus statement: harassment and abuse (</a:t>
            </a:r>
            <a:r>
              <a:rPr lang="en-GB" sz="1400" dirty="0" smtClean="0">
                <a:solidFill>
                  <a:schemeClr val="accent1">
                    <a:lumMod val="50000"/>
                  </a:schemeClr>
                </a:solidFill>
              </a:rPr>
              <a:t>non-accidental</a:t>
            </a:r>
            <a:r>
              <a:rPr lang="el-GR" sz="1400" dirty="0" smtClean="0">
                <a:solidFill>
                  <a:schemeClr val="accent1">
                    <a:lumMod val="50000"/>
                  </a:schemeClr>
                </a:solidFill>
              </a:rPr>
              <a:t> </a:t>
            </a:r>
            <a:r>
              <a:rPr lang="en-GB" sz="1400" dirty="0" smtClean="0">
                <a:solidFill>
                  <a:schemeClr val="accent1">
                    <a:lumMod val="50000"/>
                  </a:schemeClr>
                </a:solidFill>
              </a:rPr>
              <a:t>violence</a:t>
            </a:r>
            <a:r>
              <a:rPr lang="en-GB" sz="1400" dirty="0">
                <a:solidFill>
                  <a:schemeClr val="accent1">
                    <a:lumMod val="50000"/>
                  </a:schemeClr>
                </a:solidFill>
              </a:rPr>
              <a:t>) in sport. </a:t>
            </a:r>
            <a:r>
              <a:rPr lang="en-GB" sz="1400" i="1" dirty="0">
                <a:solidFill>
                  <a:schemeClr val="accent1">
                    <a:lumMod val="50000"/>
                  </a:schemeClr>
                </a:solidFill>
              </a:rPr>
              <a:t>Sports Medicine</a:t>
            </a:r>
            <a:r>
              <a:rPr lang="en-GB" sz="1400" dirty="0">
                <a:solidFill>
                  <a:schemeClr val="accent1">
                    <a:lumMod val="50000"/>
                  </a:schemeClr>
                </a:solidFill>
              </a:rPr>
              <a:t>, 2016; 50:1019–</a:t>
            </a:r>
            <a:r>
              <a:rPr lang="el-GR" sz="1400" dirty="0">
                <a:solidFill>
                  <a:schemeClr val="accent1">
                    <a:lumMod val="50000"/>
                  </a:schemeClr>
                </a:solidFill>
              </a:rPr>
              <a:t> </a:t>
            </a:r>
            <a:r>
              <a:rPr lang="en-GB" sz="1400" dirty="0">
                <a:solidFill>
                  <a:schemeClr val="accent1">
                    <a:lumMod val="50000"/>
                  </a:schemeClr>
                </a:solidFill>
              </a:rPr>
              <a:t> 1029.</a:t>
            </a:r>
            <a:endParaRPr lang="el-GR" sz="1400" dirty="0">
              <a:solidFill>
                <a:schemeClr val="accent1">
                  <a:lumMod val="50000"/>
                </a:schemeClr>
              </a:solidFill>
            </a:endParaRPr>
          </a:p>
          <a:p>
            <a:r>
              <a:rPr lang="en-US" sz="1400" dirty="0" smtClean="0">
                <a:solidFill>
                  <a:schemeClr val="accent1">
                    <a:lumMod val="50000"/>
                  </a:schemeClr>
                </a:solidFill>
              </a:rPr>
              <a:t>Stafford</a:t>
            </a:r>
            <a:r>
              <a:rPr lang="en-US" sz="1400" dirty="0">
                <a:solidFill>
                  <a:schemeClr val="accent1">
                    <a:lumMod val="50000"/>
                  </a:schemeClr>
                </a:solidFill>
              </a:rPr>
              <a:t>, A., Alexander, K., &amp; Fry, D. (2015). There was something that wasn’t right because  that was the only place I was treated like that: Children and young people’s experiences of emotional harm in sport. </a:t>
            </a:r>
            <a:r>
              <a:rPr lang="en-US" sz="1400" i="1" dirty="0">
                <a:solidFill>
                  <a:schemeClr val="accent1">
                    <a:lumMod val="50000"/>
                  </a:schemeClr>
                </a:solidFill>
              </a:rPr>
              <a:t>Childhood</a:t>
            </a:r>
            <a:r>
              <a:rPr lang="en-US" sz="1400" dirty="0">
                <a:solidFill>
                  <a:schemeClr val="accent1">
                    <a:lumMod val="50000"/>
                  </a:schemeClr>
                </a:solidFill>
              </a:rPr>
              <a:t>. 22 (1): 121-137.</a:t>
            </a:r>
            <a:endParaRPr lang="el-GR" sz="1400" dirty="0">
              <a:solidFill>
                <a:schemeClr val="accent1">
                  <a:lumMod val="50000"/>
                </a:schemeClr>
              </a:solidFill>
            </a:endParaRPr>
          </a:p>
          <a:p>
            <a:r>
              <a:rPr lang="en-GB" sz="1400" dirty="0" err="1" smtClean="0">
                <a:solidFill>
                  <a:schemeClr val="accent1">
                    <a:lumMod val="50000"/>
                  </a:schemeClr>
                </a:solidFill>
              </a:rPr>
              <a:t>Vertommen</a:t>
            </a:r>
            <a:r>
              <a:rPr lang="en-GB" sz="1400" dirty="0" smtClean="0">
                <a:solidFill>
                  <a:schemeClr val="accent1">
                    <a:lumMod val="50000"/>
                  </a:schemeClr>
                </a:solidFill>
              </a:rPr>
              <a:t> </a:t>
            </a:r>
            <a:r>
              <a:rPr lang="en-GB" sz="1400" dirty="0">
                <a:solidFill>
                  <a:schemeClr val="accent1">
                    <a:lumMod val="50000"/>
                  </a:schemeClr>
                </a:solidFill>
              </a:rPr>
              <a:t>T. et al. (2018) Severe interpersonal violence against children in sport: Associated mental health problems and quality of life in adulthood. </a:t>
            </a:r>
            <a:r>
              <a:rPr lang="en-GB" sz="1400" i="1" dirty="0">
                <a:solidFill>
                  <a:schemeClr val="accent1">
                    <a:lumMod val="50000"/>
                  </a:schemeClr>
                </a:solidFill>
              </a:rPr>
              <a:t>Child Abuse and Neglect</a:t>
            </a:r>
            <a:r>
              <a:rPr lang="en-GB" sz="1400" dirty="0">
                <a:solidFill>
                  <a:schemeClr val="accent1">
                    <a:lumMod val="50000"/>
                  </a:schemeClr>
                </a:solidFill>
              </a:rPr>
              <a:t>, 76, 459-468</a:t>
            </a:r>
            <a:endParaRPr lang="el-GR" sz="1400" dirty="0">
              <a:solidFill>
                <a:schemeClr val="accent1">
                  <a:lumMod val="50000"/>
                </a:schemeClr>
              </a:solidFill>
            </a:endParaRPr>
          </a:p>
          <a:p>
            <a:r>
              <a:rPr lang="en-GB" sz="1400" dirty="0" err="1" smtClean="0">
                <a:solidFill>
                  <a:schemeClr val="accent1">
                    <a:lumMod val="50000"/>
                  </a:schemeClr>
                </a:solidFill>
              </a:rPr>
              <a:t>Vertommen</a:t>
            </a:r>
            <a:r>
              <a:rPr lang="en-GB" sz="1400" dirty="0" smtClean="0">
                <a:solidFill>
                  <a:schemeClr val="accent1">
                    <a:lumMod val="50000"/>
                  </a:schemeClr>
                </a:solidFill>
              </a:rPr>
              <a:t> </a:t>
            </a:r>
            <a:r>
              <a:rPr lang="en-GB" sz="1400" dirty="0">
                <a:solidFill>
                  <a:schemeClr val="accent1">
                    <a:lumMod val="50000"/>
                  </a:schemeClr>
                </a:solidFill>
              </a:rPr>
              <a:t>T. et al. (2016).  Interpersonal violence against children in sport in the Netherlands and Belgium. </a:t>
            </a:r>
            <a:r>
              <a:rPr lang="en-GB" sz="1400" i="1" dirty="0">
                <a:solidFill>
                  <a:schemeClr val="accent1">
                    <a:lumMod val="50000"/>
                  </a:schemeClr>
                </a:solidFill>
              </a:rPr>
              <a:t>Child Abuse and Neglect</a:t>
            </a:r>
            <a:r>
              <a:rPr lang="en-GB" sz="1400" dirty="0">
                <a:solidFill>
                  <a:schemeClr val="accent1">
                    <a:lumMod val="50000"/>
                  </a:schemeClr>
                </a:solidFill>
              </a:rPr>
              <a:t>, 51, 223 -236. </a:t>
            </a:r>
          </a:p>
          <a:p>
            <a:r>
              <a:rPr lang="en-GB" sz="1400" dirty="0" smtClean="0">
                <a:solidFill>
                  <a:schemeClr val="accent1">
                    <a:lumMod val="50000"/>
                  </a:schemeClr>
                </a:solidFill>
              </a:rPr>
              <a:t>UNICEF </a:t>
            </a:r>
            <a:r>
              <a:rPr lang="en-GB" sz="1400" dirty="0">
                <a:solidFill>
                  <a:schemeClr val="accent1">
                    <a:lumMod val="50000"/>
                  </a:schemeClr>
                </a:solidFill>
              </a:rPr>
              <a:t>(2010). Protecting Children from Violence in Sport. A Review with a focus on industrialized countries. Available from: </a:t>
            </a:r>
            <a:r>
              <a:rPr lang="en-GB" sz="1400" u="sng" dirty="0" smtClean="0">
                <a:solidFill>
                  <a:schemeClr val="accent1">
                    <a:lumMod val="50000"/>
                  </a:schemeClr>
                </a:solidFill>
                <a:hlinkClick r:id="rId6">
                  <a:extLst>
                    <a:ext uri="{A12FA001-AC4F-418D-AE19-62706E023703}">
                      <ahyp:hlinkClr xmlns:ahyp="http://schemas.microsoft.com/office/drawing/2018/hyperlinkcolor" xmlns="" val="tx"/>
                    </a:ext>
                  </a:extLst>
                </a:hlinkClick>
              </a:rPr>
              <a:t>https</a:t>
            </a:r>
            <a:r>
              <a:rPr lang="en-GB" sz="1400" u="sng" dirty="0">
                <a:solidFill>
                  <a:schemeClr val="accent1">
                    <a:lumMod val="50000"/>
                  </a:schemeClr>
                </a:solidFill>
                <a:hlinkClick r:id="rId6">
                  <a:extLst>
                    <a:ext uri="{A12FA001-AC4F-418D-AE19-62706E023703}">
                      <ahyp:hlinkClr xmlns:ahyp="http://schemas.microsoft.com/office/drawing/2018/hyperlinkcolor" xmlns="" val="tx"/>
                    </a:ext>
                  </a:extLst>
                </a:hlinkClick>
              </a:rPr>
              <a:t>://www.unicef-irc.org/publications/pdf/violence_in_sport.pdf</a:t>
            </a:r>
            <a:endParaRPr lang="el-GR" sz="1400" dirty="0">
              <a:solidFill>
                <a:schemeClr val="accent1">
                  <a:lumMod val="50000"/>
                </a:schemeClr>
              </a:solidFill>
            </a:endParaRPr>
          </a:p>
          <a:p>
            <a:endParaRPr lang="en-GB" sz="1400" dirty="0">
              <a:solidFill>
                <a:schemeClr val="accent1">
                  <a:lumMod val="50000"/>
                </a:schemeClr>
              </a:solidFill>
              <a:latin typeface="GillSans" pitchFamily="2" charset="0"/>
            </a:endParaRPr>
          </a:p>
        </p:txBody>
      </p:sp>
    </p:spTree>
    <p:extLst>
      <p:ext uri="{BB962C8B-B14F-4D97-AF65-F5344CB8AC3E}">
        <p14:creationId xmlns:p14="http://schemas.microsoft.com/office/powerpoint/2010/main" val="15775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994122"/>
          </a:xfrm>
        </p:spPr>
        <p:txBody>
          <a:bodyPr>
            <a:normAutofit fontScale="90000"/>
          </a:bodyPr>
          <a:lstStyle/>
          <a:p>
            <a:r>
              <a:rPr lang="el-GR" dirty="0" smtClean="0"/>
              <a:t/>
            </a:r>
            <a:br>
              <a:rPr lang="el-GR" dirty="0" smtClean="0"/>
            </a:br>
            <a:r>
              <a:rPr lang="el-GR" dirty="0" smtClean="0"/>
              <a:t> Μαθησιακοί στόχοι</a:t>
            </a:r>
            <a:endParaRPr lang="el-GR" dirty="0"/>
          </a:p>
        </p:txBody>
      </p:sp>
      <p:sp>
        <p:nvSpPr>
          <p:cNvPr id="3" name="2 - Θέση περιεχομένου"/>
          <p:cNvSpPr>
            <a:spLocks noGrp="1"/>
          </p:cNvSpPr>
          <p:nvPr>
            <p:ph idx="1"/>
          </p:nvPr>
        </p:nvSpPr>
        <p:spPr>
          <a:xfrm>
            <a:off x="467544" y="1700808"/>
            <a:ext cx="8229600" cy="4428016"/>
          </a:xfrm>
        </p:spPr>
        <p:txBody>
          <a:bodyPr>
            <a:normAutofit fontScale="92500" lnSpcReduction="20000"/>
          </a:bodyPr>
          <a:lstStyle/>
          <a:p>
            <a:pPr lvl="0"/>
            <a:r>
              <a:rPr lang="el-GR" sz="4000" dirty="0" smtClean="0"/>
              <a:t>Οι έννοιες της παρενόχλησης και της κακοποίησης</a:t>
            </a:r>
          </a:p>
          <a:p>
            <a:pPr lvl="0"/>
            <a:r>
              <a:rPr lang="el-GR" sz="4000" dirty="0" smtClean="0"/>
              <a:t>Αναγνώριση τύπων παρενόχλησης και κακοποίησης στα αθλήματα</a:t>
            </a:r>
          </a:p>
          <a:p>
            <a:pPr lvl="0"/>
            <a:r>
              <a:rPr lang="el-GR" sz="4000" dirty="0" smtClean="0"/>
              <a:t>Μηχανισμοί εκδήλωσης παρενόχλησης και κακοποίησης στα αθλήματα</a:t>
            </a:r>
          </a:p>
          <a:p>
            <a:pPr lvl="0"/>
            <a:r>
              <a:rPr lang="el-GR" sz="4000" dirty="0" smtClean="0"/>
              <a:t>Στατιστικά στοιχεία</a:t>
            </a:r>
          </a:p>
          <a:p>
            <a:pPr lvl="0"/>
            <a:r>
              <a:rPr lang="el-GR" sz="4000" dirty="0" smtClean="0"/>
              <a:t>Ηθικά ζητήματα</a:t>
            </a:r>
            <a:endParaRPr lang="el-GR" dirty="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39784"/>
          </a:xfrm>
        </p:spPr>
        <p:txBody>
          <a:bodyPr>
            <a:normAutofit/>
          </a:bodyPr>
          <a:lstStyle/>
          <a:p>
            <a:r>
              <a:rPr lang="el-GR" dirty="0" smtClean="0"/>
              <a:t>Ηθικό δίλημμα</a:t>
            </a:r>
            <a:endParaRPr lang="el-GR" dirty="0"/>
          </a:p>
        </p:txBody>
      </p:sp>
      <p:sp>
        <p:nvSpPr>
          <p:cNvPr id="3" name="2 - Θέση περιεχομένου"/>
          <p:cNvSpPr>
            <a:spLocks noGrp="1"/>
          </p:cNvSpPr>
          <p:nvPr>
            <p:ph idx="1"/>
          </p:nvPr>
        </p:nvSpPr>
        <p:spPr>
          <a:xfrm>
            <a:off x="0" y="980728"/>
            <a:ext cx="9144000" cy="6048672"/>
          </a:xfrm>
        </p:spPr>
        <p:txBody>
          <a:bodyPr>
            <a:normAutofit fontScale="62500" lnSpcReduction="20000"/>
          </a:bodyPr>
          <a:lstStyle/>
          <a:p>
            <a:pPr lvl="0">
              <a:buNone/>
            </a:pPr>
            <a:r>
              <a:rPr lang="el-GR" dirty="0" smtClean="0">
                <a:latin typeface="Arial" charset="0"/>
                <a:cs typeface="Times New Roman" pitchFamily="18" charset="0"/>
              </a:rPr>
              <a:t>	</a:t>
            </a:r>
            <a:r>
              <a:rPr lang="el-GR" sz="3800" dirty="0" smtClean="0"/>
              <a:t>Ο Κώστας είναι εθελοντής προπονητής στην παιδική ομάδα στίβου (10-12 ετών) σε έναν πετυχημένο σύλλογο της περιοχής. Προπονεί την ομάδα του στο ίδιο στάδιο που προπονεί την  εθνική ομάδα νέων στίβου ο προπονητής Γιάννης. </a:t>
            </a:r>
          </a:p>
          <a:p>
            <a:pPr>
              <a:buNone/>
            </a:pPr>
            <a:r>
              <a:rPr lang="el-GR" sz="3800" dirty="0" smtClean="0"/>
              <a:t>	Στη διάρκεια της σεζόν ο προπονητής Κώστας βλέπει τον προπονητή Γιάννη να χρησιμοποιεί χυδαία και προσβλητική γλώσσα όταν μιλάει στους αθλητές του, να κτυπάει τα  σακίδιά τους και να τα πετάει πράγματα θυμωμένος όταν οι αθλητές του δεν ανταποκρίνονται στις προσδοκίες του. </a:t>
            </a:r>
          </a:p>
          <a:p>
            <a:pPr>
              <a:buNone/>
            </a:pPr>
            <a:endParaRPr lang="el-GR" sz="3800" dirty="0" smtClean="0"/>
          </a:p>
          <a:p>
            <a:r>
              <a:rPr lang="el-GR" sz="3800" b="1" dirty="0" smtClean="0">
                <a:latin typeface="Arial" charset="0"/>
                <a:cs typeface="Times New Roman" pitchFamily="18" charset="0"/>
              </a:rPr>
              <a:t>Τι πρέπει να γίνει και γιατί;</a:t>
            </a:r>
          </a:p>
          <a:p>
            <a:pPr>
              <a:buNone/>
            </a:pPr>
            <a:r>
              <a:rPr lang="el-GR" sz="3800" dirty="0" smtClean="0"/>
              <a:t>Α. Ο προπονητής Κώστας πρέπει να αναφέρει στον υπεύθυνο του αθλητικού συλλόγου το τι έχει δει</a:t>
            </a:r>
          </a:p>
          <a:p>
            <a:pPr>
              <a:buNone/>
            </a:pPr>
            <a:r>
              <a:rPr lang="el-GR" sz="3800" dirty="0" smtClean="0"/>
              <a:t>Β. Πρέπει να το αγνοήσει γιατί δεν είναι κάτι που αφορά  την ομάδα του</a:t>
            </a:r>
          </a:p>
          <a:p>
            <a:pPr>
              <a:buNone/>
            </a:pPr>
            <a:r>
              <a:rPr lang="el-GR" sz="3800" dirty="0" smtClean="0"/>
              <a:t>Γ. Ο προπονητής Κώστας πρέπει να συναντήσει τον προπονητή Γιάννη και να του πει ότι οι αθλητές του είναι τρομαγμένοι και φοβισμένοι</a:t>
            </a:r>
          </a:p>
          <a:p>
            <a:pPr algn="just">
              <a:lnSpc>
                <a:spcPct val="140000"/>
              </a:lnSpc>
              <a:buClr>
                <a:schemeClr val="folHlink"/>
              </a:buClr>
              <a:buSzPct val="150000"/>
              <a:buNone/>
            </a:pPr>
            <a:endParaRPr lang="el-GR" dirty="0" smtClean="0">
              <a:latin typeface="Tahoma" pitchFamily="34" charset="0"/>
            </a:endParaRPr>
          </a:p>
          <a:p>
            <a:pPr algn="just">
              <a:lnSpc>
                <a:spcPct val="140000"/>
              </a:lnSpc>
              <a:buClr>
                <a:schemeClr val="folHlink"/>
              </a:buClr>
              <a:buSzPct val="150000"/>
              <a:buFontTx/>
              <a:buChar char="•"/>
            </a:pPr>
            <a:endParaRPr lang="el-GR" dirty="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dirty="0" smtClean="0"/>
              <a:t> Ορισμοί</a:t>
            </a:r>
            <a:endParaRPr lang="el-GR" dirty="0"/>
          </a:p>
        </p:txBody>
      </p:sp>
      <p:sp>
        <p:nvSpPr>
          <p:cNvPr id="3" name="2 - Θέση περιεχομένου"/>
          <p:cNvSpPr>
            <a:spLocks noGrp="1"/>
          </p:cNvSpPr>
          <p:nvPr>
            <p:ph idx="1"/>
          </p:nvPr>
        </p:nvSpPr>
        <p:spPr>
          <a:xfrm>
            <a:off x="0" y="1196752"/>
            <a:ext cx="9144000" cy="5400600"/>
          </a:xfrm>
        </p:spPr>
        <p:txBody>
          <a:bodyPr>
            <a:normAutofit lnSpcReduction="10000"/>
          </a:bodyPr>
          <a:lstStyle/>
          <a:p>
            <a:r>
              <a:rPr lang="el-GR" sz="2400" dirty="0" smtClean="0"/>
              <a:t>Η βία περιλαμβάνει κάθε μορφή προσβολής ή βιαιοπραγιών σωματικών ή πνευματικών, εγκατάλειψης ή παραμέλησης, κακής μεταχείρισης ή εκμετάλλευσης, συμπεριλαμβανόμενης της σεξουαλικής βίας, κατά το χρόνο που το παιδί βρίσκεται υπό την επιμέλεια των γονέων του ή του ενός από τους δύο, ή των νόμιμων εκπροσώπων του ή οποιουδήποτε άλλου προσώπου στο οποίο το έχουν εμπιστευθεί </a:t>
            </a:r>
          </a:p>
          <a:p>
            <a:pPr algn="r">
              <a:buNone/>
            </a:pPr>
            <a:r>
              <a:rPr lang="el-GR" sz="2000" dirty="0" smtClean="0"/>
              <a:t>(άρθρο 19 της Διεθνούς Σύμβαση για τα Δικαιώματα του Παιδιού)</a:t>
            </a:r>
          </a:p>
          <a:p>
            <a:pPr>
              <a:buNone/>
            </a:pPr>
            <a:endParaRPr lang="el-GR" sz="2000" dirty="0" smtClean="0"/>
          </a:p>
          <a:p>
            <a:r>
              <a:rPr lang="el-GR" sz="2400" dirty="0" smtClean="0"/>
              <a:t>Η σκόπιμη χρήση φυσικής δύναμης, είτε ως απειλή είτε πραγματική, ενάντια στον εαυτό, σε κάποιον άλλο ή ενάντια σε ομάδα ή κοινότητα η οποία καταλήγει ή έχει πολλές πιθανότητες να καταλήξει σε τραυματισμό, θάνατο, ψυχολογική βλάβη, προβλήματα στην ανάπτυξη ή στέρηση </a:t>
            </a:r>
          </a:p>
          <a:p>
            <a:pPr algn="r">
              <a:buNone/>
            </a:pPr>
            <a:r>
              <a:rPr lang="en-US" sz="2000" i="1" dirty="0" smtClean="0"/>
              <a:t>World Report on Violence and Health</a:t>
            </a:r>
            <a:r>
              <a:rPr lang="el-GR" sz="2000" i="1" dirty="0" smtClean="0"/>
              <a:t> (</a:t>
            </a:r>
            <a:r>
              <a:rPr lang="en-US" sz="2000" dirty="0" smtClean="0"/>
              <a:t>WHO</a:t>
            </a:r>
            <a:r>
              <a:rPr lang="el-GR" sz="2000" dirty="0" smtClean="0"/>
              <a:t>, </a:t>
            </a:r>
            <a:r>
              <a:rPr lang="en-US" sz="2000" dirty="0" smtClean="0"/>
              <a:t>2002 </a:t>
            </a:r>
            <a:r>
              <a:rPr lang="el-GR" sz="2000" i="1" dirty="0" smtClean="0"/>
              <a:t>)</a:t>
            </a:r>
            <a:r>
              <a:rPr lang="en-US" sz="2000" i="1" dirty="0" smtClean="0"/>
              <a:t> </a:t>
            </a:r>
            <a:r>
              <a:rPr lang="en-US" sz="2000" dirty="0" smtClean="0"/>
              <a:t/>
            </a:r>
            <a:br>
              <a:rPr lang="en-US" sz="2000" dirty="0" smtClean="0"/>
            </a:br>
            <a:endParaRPr lang="el-GR" sz="2000" dirty="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dirty="0" smtClean="0"/>
              <a:t> Ορισμοί</a:t>
            </a:r>
            <a:endParaRPr lang="el-GR" dirty="0"/>
          </a:p>
        </p:txBody>
      </p:sp>
      <p:sp>
        <p:nvSpPr>
          <p:cNvPr id="3" name="2 - Θέση περιεχομένου"/>
          <p:cNvSpPr>
            <a:spLocks noGrp="1"/>
          </p:cNvSpPr>
          <p:nvPr>
            <p:ph idx="1"/>
          </p:nvPr>
        </p:nvSpPr>
        <p:spPr>
          <a:xfrm>
            <a:off x="0" y="1196752"/>
            <a:ext cx="8964488" cy="5400600"/>
          </a:xfrm>
        </p:spPr>
        <p:txBody>
          <a:bodyPr>
            <a:normAutofit/>
          </a:bodyPr>
          <a:lstStyle/>
          <a:p>
            <a:r>
              <a:rPr lang="el-GR" sz="2800" b="1" dirty="0" smtClean="0"/>
              <a:t>Εκφοβισμός</a:t>
            </a:r>
            <a:r>
              <a:rPr lang="el-GR" sz="2800" dirty="0" smtClean="0"/>
              <a:t> (</a:t>
            </a:r>
            <a:r>
              <a:rPr lang="en-US" sz="2800" dirty="0" smtClean="0"/>
              <a:t>Bullying</a:t>
            </a:r>
            <a:r>
              <a:rPr lang="el-GR" sz="2800" dirty="0" smtClean="0"/>
              <a:t> </a:t>
            </a:r>
            <a:r>
              <a:rPr lang="en-US" sz="2800" dirty="0" smtClean="0"/>
              <a:t>or </a:t>
            </a:r>
            <a:r>
              <a:rPr lang="en-US" sz="2800" dirty="0" err="1" smtClean="0"/>
              <a:t>cyberbullying</a:t>
            </a:r>
            <a:r>
              <a:rPr lang="el-GR" sz="2800" dirty="0" smtClean="0"/>
              <a:t>). Μη επιθυμητή, σκόπιμη και επαναλαμβανόμενη επιθετική συμπεριφορά συνήθως μεταξύ συνομήλικων που περιλαμβάνει μια πραγματική ή αντιλαμβανόμενη ανισορροπία δύναμης. Περιλαμβάνει απειλές, διάδοση φημών, φυσική ή λεκτική βία, σκόπιμο αποκλεισμό</a:t>
            </a:r>
            <a:r>
              <a:rPr lang="en-US" sz="2800" dirty="0" smtClean="0"/>
              <a:t>.</a:t>
            </a:r>
            <a:endParaRPr lang="el-GR" sz="2800" dirty="0" smtClean="0"/>
          </a:p>
          <a:p>
            <a:endParaRPr lang="el-GR" sz="2800" dirty="0" smtClean="0"/>
          </a:p>
          <a:p>
            <a:r>
              <a:rPr lang="el-GR" sz="2800" b="1" dirty="0" smtClean="0"/>
              <a:t>Καψώνι</a:t>
            </a:r>
            <a:r>
              <a:rPr lang="el-GR" sz="2800" dirty="0" smtClean="0"/>
              <a:t>. Περιλαμβάνει οργανωμένες εξευτελιστικές και ριψοκίνδυνες διαδικασίες μύησης συνήθως στο πλαίσιο της ομάδας από τα παλιότερα στα πιο νέα μέλη</a:t>
            </a:r>
            <a:r>
              <a:rPr lang="en-US" sz="2800" dirty="0" smtClean="0"/>
              <a:t>.</a:t>
            </a:r>
            <a:endParaRPr lang="el-GR" sz="2800" dirty="0" smtClean="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dirty="0" smtClean="0"/>
              <a:t> Ορισμοί</a:t>
            </a:r>
            <a:endParaRPr lang="el-GR" dirty="0"/>
          </a:p>
        </p:txBody>
      </p:sp>
      <p:sp>
        <p:nvSpPr>
          <p:cNvPr id="3" name="2 - Θέση περιεχομένου"/>
          <p:cNvSpPr>
            <a:spLocks noGrp="1"/>
          </p:cNvSpPr>
          <p:nvPr>
            <p:ph idx="1"/>
          </p:nvPr>
        </p:nvSpPr>
        <p:spPr>
          <a:xfrm>
            <a:off x="0" y="980728"/>
            <a:ext cx="9144000" cy="5400600"/>
          </a:xfrm>
        </p:spPr>
        <p:txBody>
          <a:bodyPr>
            <a:noAutofit/>
          </a:bodyPr>
          <a:lstStyle/>
          <a:p>
            <a:r>
              <a:rPr lang="el-GR" sz="2800" b="1" dirty="0" smtClean="0"/>
              <a:t>Παραμέληση. </a:t>
            </a:r>
            <a:r>
              <a:rPr lang="el-GR" sz="2800" dirty="0" smtClean="0"/>
              <a:t>Η αποτυχία των γονέων ή των κηδεμόνων να ανταποκριθούν στις φυσικές και συναισθηματικές ανάγκες του παιδιού και η αποτυχία να προστατεύσουν το παιδί από την έκθεση σε κινδύνους [ο ορισμός αυτός ισχύει και για προπονητές και συνοδούς αθλητών]</a:t>
            </a:r>
            <a:r>
              <a:rPr lang="en-US" sz="2800" dirty="0" smtClean="0"/>
              <a:t>.</a:t>
            </a:r>
            <a:endParaRPr lang="el-GR" sz="2800" dirty="0" smtClean="0"/>
          </a:p>
          <a:p>
            <a:endParaRPr lang="el-GR" sz="2800" dirty="0" smtClean="0"/>
          </a:p>
          <a:p>
            <a:r>
              <a:rPr lang="el-GR" sz="2800" b="1" dirty="0" smtClean="0"/>
              <a:t>Αμέλεια. </a:t>
            </a:r>
            <a:r>
              <a:rPr lang="el-GR" sz="2800" dirty="0" smtClean="0"/>
              <a:t>Παραλήψεις σχετικά με την ασφάλεια των αθλητών.</a:t>
            </a:r>
            <a:r>
              <a:rPr lang="en-US" sz="2800" dirty="0" smtClean="0"/>
              <a:t> </a:t>
            </a:r>
            <a:r>
              <a:rPr lang="el-GR" sz="2800" dirty="0" smtClean="0"/>
              <a:t>Πχ. Στέρηση φαγητού/ποτού, ανεπαρκής ξεκούραση ή αποκατάσταση, μη ασφαλές περιβάλλον προπόνησης, ακατάλληλες ασκήσεις για το αναπτυξιακό επίπεδο του αθλητή ή ακατάλληλες μέθοδοι προπόνησης</a:t>
            </a:r>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dirty="0" smtClean="0"/>
              <a:t> Ορισμοί</a:t>
            </a:r>
            <a:endParaRPr lang="el-GR" dirty="0"/>
          </a:p>
        </p:txBody>
      </p:sp>
      <p:sp>
        <p:nvSpPr>
          <p:cNvPr id="3" name="2 - Θέση περιεχομένου"/>
          <p:cNvSpPr>
            <a:spLocks noGrp="1"/>
          </p:cNvSpPr>
          <p:nvPr>
            <p:ph idx="1"/>
          </p:nvPr>
        </p:nvSpPr>
        <p:spPr>
          <a:xfrm>
            <a:off x="0" y="1196752"/>
            <a:ext cx="9324528" cy="5400600"/>
          </a:xfrm>
        </p:spPr>
        <p:txBody>
          <a:bodyPr>
            <a:noAutofit/>
          </a:bodyPr>
          <a:lstStyle/>
          <a:p>
            <a:r>
              <a:rPr lang="el-GR" sz="2400" b="1" dirty="0" smtClean="0"/>
              <a:t>Φυσική κακοποίηση. </a:t>
            </a:r>
            <a:r>
              <a:rPr lang="el-GR" sz="2400" dirty="0" smtClean="0"/>
              <a:t>Ο μη τυχαίος τραυματισμός που προκαλείται στον αθλητή με κτύπημα, κλότσημα ή άλλον τρόπο που τον βλάπτει</a:t>
            </a:r>
            <a:r>
              <a:rPr lang="en-US" sz="2400" dirty="0" smtClean="0"/>
              <a:t>.</a:t>
            </a:r>
            <a:r>
              <a:rPr lang="el-GR" sz="2400" dirty="0" smtClean="0"/>
              <a:t> Περιλαμβάνει επίσης, υποχρεωτική ακατάλληλη φυσική δραστηριότητα, εξαναγκασμό σε κατανάλωση αλκοόλ, ντόπινγκ</a:t>
            </a:r>
            <a:r>
              <a:rPr lang="en-US" sz="2400" dirty="0" smtClean="0"/>
              <a:t>.</a:t>
            </a:r>
            <a:endParaRPr lang="el-GR" sz="2400" dirty="0" smtClean="0"/>
          </a:p>
          <a:p>
            <a:r>
              <a:rPr lang="el-GR" sz="2400" b="1" dirty="0" smtClean="0"/>
              <a:t>Ψυχολογική κακοποίηση. </a:t>
            </a:r>
            <a:r>
              <a:rPr lang="el-GR" sz="2400" dirty="0" smtClean="0"/>
              <a:t>Σκόπιμη, παρατεταμένη, επαναλαμβανόμενη συμπεριφορά χωρίς φυσική επαφή στο πλαίσιο της σχέσης δυνατού-αδύνατου. Στοχεύει στον ψυχικό κόσμο του ατόμου και περιλαμβάνει τις αξίες, τα πιστεύω για τον εαυτό και τον κόσμο</a:t>
            </a:r>
          </a:p>
          <a:p>
            <a:r>
              <a:rPr lang="el-GR" sz="2400" b="1" dirty="0" smtClean="0"/>
              <a:t>Σεξουαλική κακοποίηση. </a:t>
            </a:r>
            <a:r>
              <a:rPr lang="el-GR" sz="2400" dirty="0" smtClean="0"/>
              <a:t>Κάθε επαφή σεξουαλικής φύσης χωρίς τη συναίνεση του άλλου ή όταν η συναίνεση αποτελεί προϊόν εξαναγκασμού ή χειρισμού</a:t>
            </a:r>
          </a:p>
          <a:p>
            <a:r>
              <a:rPr lang="el-GR" sz="2400" b="1" dirty="0" smtClean="0"/>
              <a:t>Σεξουαλική παρενόχληση. </a:t>
            </a:r>
            <a:r>
              <a:rPr lang="el-GR" sz="2400" dirty="0" smtClean="0"/>
              <a:t>Κάθε μη επιθυμητή και μη ευπρόσδεκτη συμπεριφορά σεξουαλικής φύσης, λεκτική, μη λεκτική ή φυσική</a:t>
            </a:r>
            <a:endParaRPr lang="el-GR" sz="2400" dirty="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pPr lvl="0"/>
            <a:r>
              <a:rPr lang="el-GR" b="1" dirty="0" smtClean="0"/>
              <a:t>Τύποι κακομεταχείρισης</a:t>
            </a:r>
            <a:endParaRPr lang="el-GR" dirty="0" smtClean="0"/>
          </a:p>
        </p:txBody>
      </p:sp>
      <p:sp>
        <p:nvSpPr>
          <p:cNvPr id="3" name="2 - Θέση περιεχομένου"/>
          <p:cNvSpPr>
            <a:spLocks noGrp="1"/>
          </p:cNvSpPr>
          <p:nvPr>
            <p:ph idx="1"/>
          </p:nvPr>
        </p:nvSpPr>
        <p:spPr>
          <a:xfrm>
            <a:off x="251520" y="1052736"/>
            <a:ext cx="8640960" cy="5544616"/>
          </a:xfrm>
        </p:spPr>
        <p:txBody>
          <a:bodyPr>
            <a:normAutofit lnSpcReduction="10000"/>
          </a:bodyPr>
          <a:lstStyle/>
          <a:p>
            <a:pPr lvl="0">
              <a:buNone/>
            </a:pPr>
            <a:r>
              <a:rPr lang="el-GR" sz="2400" b="1" dirty="0" smtClean="0"/>
              <a:t>Τύποι κακομεταχείρισης σε αθλητές </a:t>
            </a:r>
          </a:p>
          <a:p>
            <a:r>
              <a:rPr lang="el-GR" sz="2400" b="1" dirty="0" smtClean="0"/>
              <a:t>Σεξουαλική παρενόχληση </a:t>
            </a:r>
          </a:p>
          <a:p>
            <a:r>
              <a:rPr lang="el-GR" sz="2400" b="1" dirty="0" smtClean="0"/>
              <a:t>Φυσική κακοποίηση </a:t>
            </a:r>
          </a:p>
          <a:p>
            <a:r>
              <a:rPr lang="el-GR" sz="2400" b="1" dirty="0" smtClean="0"/>
              <a:t>Αμέλεια</a:t>
            </a:r>
          </a:p>
          <a:p>
            <a:pPr algn="r">
              <a:buNone/>
            </a:pPr>
            <a:r>
              <a:rPr lang="en-US" sz="2000" dirty="0" smtClean="0"/>
              <a:t>IOC Consensus Statement 2016 p. 1021 – 1022</a:t>
            </a:r>
            <a:endParaRPr lang="el-GR" sz="2000" dirty="0" smtClean="0"/>
          </a:p>
          <a:p>
            <a:pPr>
              <a:buNone/>
            </a:pPr>
            <a:endParaRPr lang="el-GR" sz="2000" dirty="0" smtClean="0"/>
          </a:p>
          <a:p>
            <a:pPr>
              <a:buNone/>
            </a:pPr>
            <a:r>
              <a:rPr lang="el-GR" sz="2600" dirty="0" smtClean="0"/>
              <a:t>Επίσης ….</a:t>
            </a:r>
          </a:p>
          <a:p>
            <a:r>
              <a:rPr lang="el-GR" sz="2600" b="1" dirty="0" smtClean="0"/>
              <a:t>Κίνδυνος τραυματισμού</a:t>
            </a:r>
            <a:endParaRPr lang="el-GR" sz="2600" dirty="0" smtClean="0"/>
          </a:p>
          <a:p>
            <a:r>
              <a:rPr lang="el-GR" sz="2600" b="1" dirty="0" smtClean="0"/>
              <a:t>Επιθετικότητα μεταξύ συνομηλίκων</a:t>
            </a:r>
            <a:r>
              <a:rPr lang="en-US" sz="2600" dirty="0" smtClean="0"/>
              <a:t> </a:t>
            </a:r>
            <a:endParaRPr lang="el-GR" sz="2600" dirty="0" smtClean="0"/>
          </a:p>
          <a:p>
            <a:r>
              <a:rPr lang="el-GR" sz="2600" b="1" dirty="0" smtClean="0"/>
              <a:t>Κακομεταχείριση από γονείς</a:t>
            </a:r>
            <a:endParaRPr lang="el-GR" sz="2600" dirty="0" smtClean="0"/>
          </a:p>
          <a:p>
            <a:r>
              <a:rPr lang="el-GR" sz="2600" b="1" dirty="0" smtClean="0"/>
              <a:t>Χρήση αλκοόλ και ντόπινγκ</a:t>
            </a:r>
            <a:endParaRPr lang="el-GR" sz="2600" dirty="0" smtClean="0"/>
          </a:p>
          <a:p>
            <a:r>
              <a:rPr lang="el-GR" sz="2600" b="1" dirty="0" smtClean="0"/>
              <a:t>Παιδική εργασία και παράνομη διακίνηση (</a:t>
            </a:r>
            <a:r>
              <a:rPr lang="en-US" sz="2600" b="1" dirty="0" smtClean="0"/>
              <a:t>trafficking) </a:t>
            </a:r>
            <a:endParaRPr lang="el-GR" sz="2600" b="1" dirty="0" smtClean="0"/>
          </a:p>
          <a:p>
            <a:pPr algn="r">
              <a:buNone/>
            </a:pPr>
            <a:r>
              <a:rPr lang="en-US" sz="2000" dirty="0" smtClean="0"/>
              <a:t>The </a:t>
            </a:r>
            <a:r>
              <a:rPr lang="en-US" sz="2000" dirty="0" err="1" smtClean="0"/>
              <a:t>Unicef</a:t>
            </a:r>
            <a:r>
              <a:rPr lang="en-US" sz="2000" dirty="0" smtClean="0"/>
              <a:t> 2019</a:t>
            </a:r>
            <a:endParaRPr lang="el-GR" sz="2000" dirty="0" smtClean="0"/>
          </a:p>
        </p:txBody>
      </p:sp>
      <p:pic>
        <p:nvPicPr>
          <p:cNvPr id="4" name="Picture 3" descr="C:\Users\User1\Documents\ΣΑΚΗΣ\ΕΡΕΥΝΗΤΙΚΑ ΠΡΟΓΡΑΜΜΑΤΑ\TAGS\logos for translated materials\TAGS logo 2.JPG"/>
          <p:cNvPicPr>
            <a:picLocks noChangeAspect="1" noChangeArrowheads="1"/>
          </p:cNvPicPr>
          <p:nvPr/>
        </p:nvPicPr>
        <p:blipFill>
          <a:blip r:embed="rId2" cstate="print"/>
          <a:srcRect/>
          <a:stretch>
            <a:fillRect/>
          </a:stretch>
        </p:blipFill>
        <p:spPr bwMode="auto">
          <a:xfrm>
            <a:off x="1" y="0"/>
            <a:ext cx="892617" cy="79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TotalTime>
  <Words>1239</Words>
  <Application>Microsoft Office PowerPoint</Application>
  <PresentationFormat>Προβολή στην οθόνη (4:3)</PresentationFormat>
  <Paragraphs>141</Paragraphs>
  <Slides>21</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Θέμα του Office</vt:lpstr>
      <vt:lpstr>Προσαρμοσμένη σχεδίαση</vt:lpstr>
      <vt:lpstr>Παρουσίαση του PowerPoint</vt:lpstr>
      <vt:lpstr>Θέματα Ηθικής στον Αθλητισμό   </vt:lpstr>
      <vt:lpstr>  Μαθησιακοί στόχοι</vt:lpstr>
      <vt:lpstr>Ηθικό δίλημμα</vt:lpstr>
      <vt:lpstr> Ορισμοί</vt:lpstr>
      <vt:lpstr> Ορισμοί</vt:lpstr>
      <vt:lpstr> Ορισμοί</vt:lpstr>
      <vt:lpstr> Ορισμοί</vt:lpstr>
      <vt:lpstr>Τύποι κακομεταχείρισης</vt:lpstr>
      <vt:lpstr>Σοβαρότητα κακομεταχείρισης</vt:lpstr>
      <vt:lpstr> Μηχανισμοί-Παραδείγματα κακομεταχείρισης</vt:lpstr>
      <vt:lpstr> Στατιστικά κακοποίησης στα αθλήματα</vt:lpstr>
      <vt:lpstr> Στατιστικά κακοποίησης στα αθλήματα</vt:lpstr>
      <vt:lpstr>Δράσεις</vt:lpstr>
      <vt:lpstr>Οδηγίες για τον χώρο του αθλητισμού</vt:lpstr>
      <vt:lpstr>Οδηγίες για τον χώρο του αθλητισμού</vt:lpstr>
      <vt:lpstr>Η υπευθυνότητα του Προπονητή</vt:lpstr>
      <vt:lpstr>“Start to talk”  https://www.coe.int/en/web/sport/start-to-talk </vt:lpstr>
      <vt:lpstr>Ηθικά Ζητήματα</vt:lpstr>
      <vt:lpstr>Ηθικά Ζητήματα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User1</dc:creator>
  <cp:lastModifiedBy>User</cp:lastModifiedBy>
  <cp:revision>204</cp:revision>
  <dcterms:created xsi:type="dcterms:W3CDTF">2019-02-06T21:34:07Z</dcterms:created>
  <dcterms:modified xsi:type="dcterms:W3CDTF">2020-01-10T09:12:56Z</dcterms:modified>
</cp:coreProperties>
</file>